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3" r:id="rId2"/>
    <p:sldId id="331" r:id="rId3"/>
    <p:sldId id="342" r:id="rId4"/>
    <p:sldId id="346" r:id="rId5"/>
    <p:sldId id="347" r:id="rId6"/>
    <p:sldId id="334" r:id="rId7"/>
    <p:sldId id="338" r:id="rId8"/>
    <p:sldId id="340" r:id="rId9"/>
    <p:sldId id="345" r:id="rId10"/>
    <p:sldId id="343" r:id="rId11"/>
    <p:sldId id="339" r:id="rId12"/>
    <p:sldId id="344" r:id="rId13"/>
    <p:sldId id="335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FFCC"/>
    <a:srgbClr val="003399"/>
    <a:srgbClr val="3333FF"/>
    <a:srgbClr val="FFFFCC"/>
    <a:srgbClr val="A50021"/>
    <a:srgbClr val="00CC00"/>
    <a:srgbClr val="33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5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E3B5366-877F-4A6E-8D94-BE330965A12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2653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1CC5B19-022B-440D-BC9C-775BD464229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88108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405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60191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950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5578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3399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460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4456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586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6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549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012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ea typeface="ＭＳ Ｐゴシック" pitchFamily="34" charset="-128"/>
              </a:rPr>
              <a:t>Uge 4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Første </a:t>
            </a:r>
            <a:r>
              <a:rPr lang="da-DK" altLang="da-DK" sz="3200" dirty="0">
                <a:ea typeface="ＭＳ Ｐゴシック" pitchFamily="34" charset="-128"/>
              </a:rPr>
              <a:t>time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5" y="1062867"/>
            <a:ext cx="8181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4. Mobiltelefon med </a:t>
            </a:r>
            <a:r>
              <a:rPr lang="da-DK" altLang="da-DK" dirty="0" err="1" smtClean="0">
                <a:ea typeface="ＭＳ Ｐゴシック" pitchFamily="34" charset="-128"/>
              </a:rPr>
              <a:t>apps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3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ratedAboveAndFree</a:t>
            </a:r>
            <a:r>
              <a:rPr lang="da-DK" sz="1800" dirty="0"/>
              <a:t>. Metoden skal returnere </a:t>
            </a:r>
            <a:r>
              <a:rPr lang="da-DK" sz="1800" dirty="0" smtClean="0"/>
              <a:t>en </a:t>
            </a:r>
            <a:r>
              <a:rPr lang="da-DK" sz="1800" dirty="0"/>
              <a:t>gratis </a:t>
            </a:r>
            <a:r>
              <a:rPr lang="da-DK" sz="1800" dirty="0" smtClean="0"/>
              <a:t>applikation, </a:t>
            </a:r>
            <a:r>
              <a:rPr lang="da-DK" sz="1800" dirty="0"/>
              <a:t>der har en rating på </a:t>
            </a:r>
            <a:r>
              <a:rPr lang="da-DK" sz="1800" i="1" dirty="0" err="1"/>
              <a:t>threshold</a:t>
            </a:r>
            <a:r>
              <a:rPr lang="da-DK" sz="1800" dirty="0"/>
              <a:t> eller mere.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077072"/>
            <a:ext cx="8187813" cy="69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totalDownloads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summen af </a:t>
            </a:r>
            <a:r>
              <a:rPr lang="da-DK" altLang="da-DK" sz="1800" kern="0" dirty="0" err="1">
                <a:solidFill>
                  <a:srgbClr val="002060"/>
                </a:solidFill>
              </a:rPr>
              <a:t>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 på de applikationer, der er på smartphonen.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38814" y="508518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08110" y="5085184"/>
            <a:ext cx="178417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157192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183" cy="609600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5. Programmeringsklasse med studenter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9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smartStudent</a:t>
            </a:r>
            <a:r>
              <a:rPr lang="da-DK" sz="1800" dirty="0"/>
              <a:t>. Metoden skal returnere en student, der har </a:t>
            </a:r>
            <a:r>
              <a:rPr lang="da-DK" sz="1800" dirty="0" err="1"/>
              <a:t>codingSkills</a:t>
            </a:r>
            <a:r>
              <a:rPr lang="da-DK" sz="1800" dirty="0"/>
              <a:t> større end eller lig den angivne værdi.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studentClosestToAge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student, </a:t>
            </a:r>
            <a:r>
              <a:rPr lang="da-DK" altLang="da-DK" sz="1800" kern="0" dirty="0">
                <a:solidFill>
                  <a:srgbClr val="002060"/>
                </a:solidFill>
              </a:rPr>
              <a:t>hvis alder er tættest på den angivne værdi.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18326" y="5157192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61962" y="5157192"/>
            <a:ext cx="132225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2" y="1124744"/>
            <a:ext cx="8153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718326" y="522920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7" y="1140647"/>
            <a:ext cx="8229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6. Skov med hjorte (stag = hjort)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7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ofSpecies</a:t>
            </a:r>
            <a:r>
              <a:rPr lang="da-DK" sz="1800" dirty="0"/>
              <a:t>. Metoden skal returnere en hjort af arten species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3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noOfTines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det samlede antal takker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tines</a:t>
            </a:r>
            <a:r>
              <a:rPr lang="da-DK" altLang="da-DK" sz="1800" kern="0" dirty="0">
                <a:solidFill>
                  <a:srgbClr val="002060"/>
                </a:solidFill>
              </a:rPr>
              <a:t>) for de hjorte, der er tungere end den angivne vægt.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3719" y="5124311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27728" y="5107836"/>
            <a:ext cx="1780575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733719" y="5196319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– Quiz – Uge 4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Realisering af én-til-mange relation 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68313" y="1058060"/>
            <a:ext cx="8573770" cy="434596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kodestumper realiserer 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79081" y="2348508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60194" y="2348508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79081" y="4397244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960194" y="4367081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393" name="TextBox 4"/>
          <p:cNvSpPr txBox="1">
            <a:spLocks noChangeArrowheads="1"/>
          </p:cNvSpPr>
          <p:nvPr/>
        </p:nvSpPr>
        <p:spPr bwMode="auto">
          <a:xfrm>
            <a:off x="588570" y="234004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1</a:t>
            </a:r>
            <a:endParaRPr lang="da-DK" altLang="da-DK" b="1" dirty="0"/>
          </a:p>
        </p:txBody>
      </p:sp>
      <p:sp>
        <p:nvSpPr>
          <p:cNvPr id="16394" name="TextBox 4"/>
          <p:cNvSpPr txBox="1">
            <a:spLocks noChangeArrowheads="1"/>
          </p:cNvSpPr>
          <p:nvPr/>
        </p:nvSpPr>
        <p:spPr bwMode="auto">
          <a:xfrm>
            <a:off x="571637" y="4397244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2</a:t>
            </a:r>
            <a:endParaRPr lang="da-DK" altLang="da-DK" b="1" dirty="0"/>
          </a:p>
        </p:txBody>
      </p:sp>
      <p:sp>
        <p:nvSpPr>
          <p:cNvPr id="16395" name="TextBox 4"/>
          <p:cNvSpPr txBox="1">
            <a:spLocks noChangeArrowheads="1"/>
          </p:cNvSpPr>
          <p:nvPr/>
        </p:nvSpPr>
        <p:spPr bwMode="auto">
          <a:xfrm>
            <a:off x="4594107" y="4367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4</a:t>
            </a:r>
            <a:endParaRPr lang="da-DK" altLang="da-DK" b="1" dirty="0"/>
          </a:p>
        </p:txBody>
      </p:sp>
      <p:sp>
        <p:nvSpPr>
          <p:cNvPr id="16396" name="TextBox 4"/>
          <p:cNvSpPr txBox="1">
            <a:spLocks noChangeArrowheads="1"/>
          </p:cNvSpPr>
          <p:nvPr/>
        </p:nvSpPr>
        <p:spPr bwMode="auto">
          <a:xfrm>
            <a:off x="4581441" y="234850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3</a:t>
            </a:r>
            <a:endParaRPr lang="da-DK" altLang="da-DK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14375" y="1468579"/>
            <a:ext cx="3129885" cy="671449"/>
            <a:chOff x="1331640" y="1445462"/>
            <a:chExt cx="4123532" cy="914124"/>
          </a:xfrm>
        </p:grpSpPr>
        <p:grpSp>
          <p:nvGrpSpPr>
            <p:cNvPr id="16387" name="Group 7"/>
            <p:cNvGrpSpPr>
              <a:grpSpLocks/>
            </p:cNvGrpSpPr>
            <p:nvPr/>
          </p:nvGrpSpPr>
          <p:grpSpPr bwMode="auto">
            <a:xfrm>
              <a:off x="1331640" y="1445462"/>
              <a:ext cx="1649413" cy="914124"/>
              <a:chOff x="1066800" y="4013842"/>
              <a:chExt cx="2286000" cy="2132956"/>
            </a:xfrm>
          </p:grpSpPr>
          <p:sp>
            <p:nvSpPr>
              <p:cNvPr id="16404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13842"/>
                <a:ext cx="2286000" cy="88179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B</a:t>
                </a:r>
              </a:p>
            </p:txBody>
          </p:sp>
          <p:sp>
            <p:nvSpPr>
              <p:cNvPr id="16405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grpSp>
          <p:nvGrpSpPr>
            <p:cNvPr id="16388" name="Group 20"/>
            <p:cNvGrpSpPr>
              <a:grpSpLocks/>
            </p:cNvGrpSpPr>
            <p:nvPr/>
          </p:nvGrpSpPr>
          <p:grpSpPr bwMode="auto">
            <a:xfrm flipH="1">
              <a:off x="2981053" y="1575320"/>
              <a:ext cx="824706" cy="670421"/>
              <a:chOff x="3868475" y="3585065"/>
              <a:chExt cx="2173827" cy="868532"/>
            </a:xfrm>
          </p:grpSpPr>
          <p:cxnSp>
            <p:nvCxnSpPr>
              <p:cNvPr id="16402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3868475" y="4100251"/>
                <a:ext cx="2173827" cy="420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3" name="TextBox 19"/>
              <p:cNvSpPr txBox="1">
                <a:spLocks noChangeArrowheads="1"/>
              </p:cNvSpPr>
              <p:nvPr/>
            </p:nvSpPr>
            <p:spPr bwMode="auto">
              <a:xfrm>
                <a:off x="4138411" y="3585065"/>
                <a:ext cx="750185" cy="868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2600" dirty="0" smtClean="0">
                    <a:solidFill>
                      <a:srgbClr val="000000"/>
                    </a:solidFill>
                  </a:rPr>
                  <a:t>*</a:t>
                </a:r>
                <a:endParaRPr lang="da-DK" altLang="da-DK" sz="2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398" name="Group 7"/>
            <p:cNvGrpSpPr>
              <a:grpSpLocks/>
            </p:cNvGrpSpPr>
            <p:nvPr/>
          </p:nvGrpSpPr>
          <p:grpSpPr bwMode="auto">
            <a:xfrm>
              <a:off x="3805759" y="1456578"/>
              <a:ext cx="1649413" cy="887150"/>
              <a:chOff x="1066800" y="4076781"/>
              <a:chExt cx="2286000" cy="2070017"/>
            </a:xfrm>
          </p:grpSpPr>
          <p:sp>
            <p:nvSpPr>
              <p:cNvPr id="16400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76781"/>
                <a:ext cx="2286000" cy="82541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A</a:t>
                </a:r>
              </a:p>
            </p:txBody>
          </p:sp>
          <p:sp>
            <p:nvSpPr>
              <p:cNvPr id="16401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</p:grpSp>
      <p:sp>
        <p:nvSpPr>
          <p:cNvPr id="28" name="Right Arrow 27"/>
          <p:cNvSpPr>
            <a:spLocks noChangeArrowheads="1"/>
          </p:cNvSpPr>
          <p:nvPr/>
        </p:nvSpPr>
        <p:spPr bwMode="auto">
          <a:xfrm>
            <a:off x="583037" y="5047200"/>
            <a:ext cx="398201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3" name="Oval 32"/>
          <p:cNvSpPr/>
          <p:nvPr/>
        </p:nvSpPr>
        <p:spPr bwMode="auto">
          <a:xfrm>
            <a:off x="826945" y="300422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7974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1143379" y="3706918"/>
            <a:ext cx="3259201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Vender den "forkerte" vej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: A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  <a:sym typeface="Wingdings" panose="05000000000000000000" pitchFamily="2" charset="2"/>
              </a:rPr>
              <a:t>*B</a:t>
            </a:r>
            <a:endParaRPr lang="en-US" altLang="da-DK" sz="1400" kern="12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94902" y="5764144"/>
            <a:ext cx="504056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5381693" y="3765952"/>
            <a:ext cx="3024335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de runde parenteser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57705" y="5725491"/>
            <a:ext cx="1440160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Cyklisk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: B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da-DK" sz="14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*B</a:t>
            </a:r>
            <a:endParaRPr lang="en-US" altLang="da-DK" sz="14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40340" y="3328460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804608" y="3486804"/>
            <a:ext cx="125661" cy="4684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98" y="3496644"/>
            <a:ext cx="1978147" cy="3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5" grpId="0" animBg="1"/>
      <p:bldP spid="36" grpId="0"/>
      <p:bldP spid="37" grpId="0"/>
      <p:bldP spid="38" grpId="0"/>
      <p:bldP spid="39" grpId="0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Realisering af en-til-mange relation (2)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19638" y="4829750"/>
            <a:ext cx="4281362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</a:t>
            </a:r>
            <a:r>
              <a:rPr lang="da-DK" sz="1600" b="1" spc="-5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);</a:t>
            </a:r>
            <a:endParaRPr lang="da-DK" sz="1600" b="1" spc="-5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9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828206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03135" y="48308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-23136" y="3447727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72239" y="3933493"/>
            <a:ext cx="3659397" cy="51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(stjernen i import sætningen angiver, at man importerer alle klasser i pakken)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957740" y="6130724"/>
            <a:ext cx="4017650" cy="6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stavet konstruktørens navn forkert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tror derfor, at det er en metode, og </a:t>
            </a:r>
            <a:r>
              <a:rPr lang="da-DK" altLang="da-DK" sz="1400" kern="120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klager over,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at der mangler en returtype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1227495" y="6512023"/>
            <a:ext cx="3280997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importere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ArrayList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500192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da-DK" altLang="da-DK" b="1" dirty="0" smtClean="0">
                <a:solidFill>
                  <a:srgbClr val="000066"/>
                </a:solidFill>
              </a:rPr>
              <a:t>  </a:t>
            </a: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58899" y="510984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35768" y="5801585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00557" y="5294538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0432" y="562630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24929" y="2856737"/>
            <a:ext cx="4271726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 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679593" y="4086566"/>
            <a:ext cx="3317062" cy="3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erklæres lokalt i konstruktør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65212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580186" y="342900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593832" y="558397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88567" y="5716919"/>
            <a:ext cx="125358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6" y="5837614"/>
            <a:ext cx="3703722" cy="674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476" y="4615839"/>
            <a:ext cx="3830304" cy="2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Realisering af en-til-mange relation (3)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93075" y="993896"/>
            <a:ext cx="8160440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0857" y="2783357"/>
            <a:ext cx="4089703" cy="156419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 </a:t>
            </a:r>
            <a:r>
              <a:rPr 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465902"/>
            <a:ext cx="4090568" cy="16189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void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76030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588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36131" y="3400680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6" name="Oval 35"/>
          <p:cNvSpPr/>
          <p:nvPr/>
        </p:nvSpPr>
        <p:spPr bwMode="auto">
          <a:xfrm>
            <a:off x="2075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822986" y="5788399"/>
            <a:ext cx="2679782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initialiseres i metode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64524" y="3869953"/>
            <a:ext cx="3616402" cy="45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(det er ikke et krav, at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initialiseringen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skal ske i konstruktøren)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398924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941885" y="2781035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4573629" y="27338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6084168" y="4044265"/>
            <a:ext cx="2969475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start parentesen {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09774" y="305420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80908" y="3229481"/>
            <a:ext cx="116891" cy="5506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16485" y="4485465"/>
            <a:ext cx="4090568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</a:t>
            </a: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&lt;&gt;(i);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8" name="TextBox 4"/>
          <p:cNvSpPr txBox="1">
            <a:spLocks noChangeArrowheads="1"/>
          </p:cNvSpPr>
          <p:nvPr/>
        </p:nvSpPr>
        <p:spPr bwMode="auto">
          <a:xfrm>
            <a:off x="4510805" y="447903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9" name="Right Arrow 58"/>
          <p:cNvSpPr>
            <a:spLocks noChangeArrowheads="1"/>
          </p:cNvSpPr>
          <p:nvPr/>
        </p:nvSpPr>
        <p:spPr bwMode="auto">
          <a:xfrm>
            <a:off x="4572000" y="5073824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bg1"/>
          </a:solidFill>
          <a:ln w="28575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 bwMode="auto">
          <a:xfrm>
            <a:off x="4580466" y="6052914"/>
            <a:ext cx="4468919" cy="6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Parameteren i fastlægger den initiale størrelse af det array, som arraylisten bruger</a:t>
            </a:r>
          </a:p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Opfylder ikke Style Guiden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8565189" y="5759217"/>
            <a:ext cx="427403" cy="28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48" name="Group 47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67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68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64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66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3" y="2853836"/>
            <a:ext cx="105742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28" grpId="0"/>
      <p:bldP spid="31" grpId="0"/>
      <p:bldP spid="54" grpId="0"/>
      <p:bldP spid="55" grpId="0" animBg="1"/>
      <p:bldP spid="56" grpId="0" animBg="1"/>
      <p:bldP spid="59" grpId="0" animBg="1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Realisering af en-til-mange relation (4)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8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</a:t>
            </a:r>
            <a:r>
              <a:rPr lang="da-DK" sz="8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17511" y="4704015"/>
            <a:ext cx="4089626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702471"/>
            <a:ext cx="4090568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</a:t>
            </a:r>
            <a:r>
              <a:rPr lang="da-DK" sz="12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13229" y="470510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69798" y="3447727"/>
            <a:ext cx="274770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55576" y="4107478"/>
            <a:ext cx="3717536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OK, man må godt gentage elementtypen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57823" y="6107786"/>
            <a:ext cx="3436340" cy="2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(lovligt at skrive List i erklæringen)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046310" y="6467471"/>
            <a:ext cx="2491023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Forkert import statement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7228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62110" y="52089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19439" y="5822807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33516" y="5381982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8597" y="475762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22802" y="2856737"/>
            <a:ext cx="4084335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</a:t>
            </a:r>
            <a:r>
              <a:rPr lang="da-DK" sz="1600" b="1" spc="2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==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7092281" y="3947742"/>
            <a:ext cx="1914468" cy="4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Assignment skrives med ét =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75306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51224" y="5671557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706424" y="4938343"/>
            <a:ext cx="514262" cy="58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318454" y="3947742"/>
            <a:ext cx="133262" cy="6092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781612" y="37992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Right Arrow 59"/>
          <p:cNvSpPr>
            <a:spLocks noChangeArrowheads="1"/>
          </p:cNvSpPr>
          <p:nvPr/>
        </p:nvSpPr>
        <p:spPr bwMode="auto">
          <a:xfrm>
            <a:off x="4593546" y="5247927"/>
            <a:ext cx="297738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824766" y="6410500"/>
            <a:ext cx="3923698" cy="4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Senere vil vi se, at det endda en rigtig god idé at nøjes med at skrive List i erklæringen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17" y="5895243"/>
            <a:ext cx="3210373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4346"/>
          <a:stretch/>
        </p:blipFill>
        <p:spPr>
          <a:xfrm>
            <a:off x="2324171" y="4609019"/>
            <a:ext cx="2403639" cy="252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216" y="4027206"/>
            <a:ext cx="1596653" cy="298655"/>
          </a:xfrm>
          <a:prstGeom prst="rect">
            <a:avLst/>
          </a:prstGeom>
        </p:spPr>
      </p:pic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6228184" y="1637839"/>
            <a:ext cx="2915816" cy="74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også glemt parameteren til ArrayList, men den fejl finder oversætteren først senere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43" grpId="0" animBg="1"/>
      <p:bldP spid="57" grpId="0" animBg="1"/>
      <p:bldP spid="58" grpId="0" animBg="1"/>
      <p:bldP spid="59" grpId="0" animBg="1"/>
      <p:bldP spid="60" grpId="0" animBg="1"/>
      <p:bldP spid="42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</a:t>
            </a:r>
            <a:r>
              <a:rPr lang="da-DK" altLang="da-DK" sz="3200" dirty="0">
                <a:ea typeface="ＭＳ Ｐゴシック" pitchFamily="34" charset="-128"/>
              </a:rPr>
              <a:t>4 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smtClean="0">
                <a:ea typeface="ＭＳ Ｐゴシック" pitchFamily="34" charset="-128"/>
              </a:rPr>
              <a:t>– Anden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3" y="1117076"/>
            <a:ext cx="8283649" cy="203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Band med musikere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skilledMusicians</a:t>
            </a:r>
            <a:r>
              <a:rPr lang="da-DK" sz="1800" dirty="0"/>
              <a:t>. Metoden skal returnere antallet af musikere, der er dygtigere end </a:t>
            </a:r>
            <a:r>
              <a:rPr lang="da-DK" sz="1800" dirty="0" err="1"/>
              <a:t>level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withInstrument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musiker fra bandet som spiller på det angivne instrument.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505776" y="5085184"/>
            <a:ext cx="1584176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60701" y="5085184"/>
            <a:ext cx="1512168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420888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631182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66806" y="516023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 Sørøverskib med pirater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piratesWithMoreGold</a:t>
            </a:r>
            <a:r>
              <a:rPr lang="da-DK" sz="1800" i="1" dirty="0"/>
              <a:t>.</a:t>
            </a:r>
            <a:r>
              <a:rPr lang="da-DK" sz="1800" dirty="0"/>
              <a:t> Metoden skal returnere alle de pirater på piratskibet, som har mere guld end piraten specificeret af </a:t>
            </a:r>
            <a:r>
              <a:rPr lang="da-DK" sz="1800" i="1" dirty="0" err="1"/>
              <a:t>Pirate</a:t>
            </a:r>
            <a:r>
              <a:rPr lang="da-DK" sz="1800" dirty="0"/>
              <a:t>-parameteren.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93096"/>
            <a:ext cx="818781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valueOfShip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totale værdi af piratskibet. Værdien af en pirat er lig den pågældendes guld plus værdien specificeret af int-parameteren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valueOfHook</a:t>
            </a:r>
            <a:r>
              <a:rPr lang="da-DK" altLang="da-DK" sz="1800" kern="0" dirty="0">
                <a:solidFill>
                  <a:srgbClr val="002060"/>
                </a:solidFill>
              </a:rPr>
              <a:t>, hvis piraten har en klo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hasHook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).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094304" y="574149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91634" y="5733256"/>
            <a:ext cx="1801144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336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365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7" y="1196752"/>
            <a:ext cx="81915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80526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7" y="1051642"/>
            <a:ext cx="8172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3. Motorcykelklub med bikers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068960"/>
            <a:ext cx="8234206" cy="86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leastRespectedBiker</a:t>
            </a:r>
            <a:r>
              <a:rPr lang="da-DK" sz="1800" dirty="0"/>
              <a:t>. Metoden skal returnere den motorcyklist der er blevet skudt færrest gange.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3861048"/>
            <a:ext cx="8187813" cy="126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readyBikers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liste af kampklare motorcyklister (dvs. motorcyklister, der ikke ligger på hospitalet). Den returnerede liste må højst indeholde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maxAmount</a:t>
            </a:r>
            <a:r>
              <a:rPr lang="da-DK" altLang="da-DK" sz="1800" kern="0" dirty="0">
                <a:solidFill>
                  <a:srgbClr val="002060"/>
                </a:solidFill>
              </a:rPr>
              <a:t> elementer (men skal ellers være så lang som muligt).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09990" y="5157192"/>
            <a:ext cx="1321641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05368" y="5181906"/>
            <a:ext cx="144016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82830" y="5245676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19134" y="5581696"/>
            <a:ext cx="3169090" cy="78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Tæt på </a:t>
            </a:r>
            <a:r>
              <a:rPr lang="da-DK" altLang="da-DK" sz="1600" b="0" kern="1200" dirty="0" err="1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findAll</a:t>
            </a: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/>
            </a:r>
            <a:b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600" b="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Man skal blot sørge for at listen højst har den angivne længde</a:t>
            </a:r>
            <a:endParaRPr lang="da-DK" altLang="da-DK" sz="1600" b="0" kern="1200" dirty="0" smtClean="0">
              <a:solidFill>
                <a:srgbClr val="000066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</TotalTime>
  <Words>1173</Words>
  <Application>Microsoft Office PowerPoint</Application>
  <PresentationFormat>On-screen Show (4:3)</PresentationFormat>
  <Paragraphs>237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Courier</vt:lpstr>
      <vt:lpstr>Courier New</vt:lpstr>
      <vt:lpstr>Times New Roman</vt:lpstr>
      <vt:lpstr>Wingdings</vt:lpstr>
      <vt:lpstr>Standarddesign</vt:lpstr>
      <vt:lpstr>Quiz Uge 4 – Mandag – Første time</vt:lpstr>
      <vt:lpstr>1. Realisering af én-til-mange relation </vt:lpstr>
      <vt:lpstr>2. Realisering af en-til-mange relation (2)</vt:lpstr>
      <vt:lpstr>3. Realisering af en-til-mange relation (3)</vt:lpstr>
      <vt:lpstr>4. Realisering af en-til-mange relation (4)</vt:lpstr>
      <vt:lpstr>Quiz Uge 4 – Mandag – Anden time</vt:lpstr>
      <vt:lpstr>1. Band med musikere</vt:lpstr>
      <vt:lpstr>2. Sørøverskib med pirater</vt:lpstr>
      <vt:lpstr>3. Motorcykelklub med bikers</vt:lpstr>
      <vt:lpstr>4. Mobiltelefon med apps</vt:lpstr>
      <vt:lpstr>5. Programmeringsklasse med studenter</vt:lpstr>
      <vt:lpstr>6. Skov med hjorte (stag = hjort)</vt:lpstr>
      <vt:lpstr>Slut – Quiz – Uge 4 – mandag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303</cp:revision>
  <cp:lastPrinted>2006-08-28T10:46:07Z</cp:lastPrinted>
  <dcterms:created xsi:type="dcterms:W3CDTF">2010-09-15T21:31:57Z</dcterms:created>
  <dcterms:modified xsi:type="dcterms:W3CDTF">2022-09-19T13:34:04Z</dcterms:modified>
</cp:coreProperties>
</file>