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54" r:id="rId23"/>
    <p:sldId id="633" r:id="rId24"/>
    <p:sldId id="643" r:id="rId25"/>
    <p:sldId id="642" r:id="rId26"/>
    <p:sldId id="655" r:id="rId27"/>
    <p:sldId id="627" r:id="rId28"/>
    <p:sldId id="644" r:id="rId29"/>
    <p:sldId id="640" r:id="rId30"/>
    <p:sldId id="670" r:id="rId31"/>
    <p:sldId id="641" r:id="rId32"/>
    <p:sldId id="658" r:id="rId33"/>
    <p:sldId id="663" r:id="rId34"/>
    <p:sldId id="656" r:id="rId35"/>
    <p:sldId id="648" r:id="rId36"/>
    <p:sldId id="661" r:id="rId37"/>
    <p:sldId id="650" r:id="rId38"/>
    <p:sldId id="651" r:id="rId39"/>
    <p:sldId id="653" r:id="rId40"/>
    <p:sldId id="652" r:id="rId41"/>
    <p:sldId id="649" r:id="rId42"/>
    <p:sldId id="646" r:id="rId43"/>
    <p:sldId id="438" r:id="rId44"/>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69696"/>
    <a:srgbClr val="CCECFF"/>
    <a:srgbClr val="FFFFCC"/>
    <a:srgbClr val="6699FF"/>
    <a:srgbClr val="CCFFCC"/>
    <a:srgbClr val="99CCFF"/>
    <a:srgbClr val="A500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autoAdjust="0"/>
    <p:restoredTop sz="94703" autoAdjust="0"/>
  </p:normalViewPr>
  <p:slideViewPr>
    <p:cSldViewPr>
      <p:cViewPr varScale="1">
        <p:scale>
          <a:sx n="105" d="100"/>
          <a:sy n="105" d="100"/>
        </p:scale>
        <p:origin x="162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021139"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1139"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022727"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151"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1"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727"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790575"/>
            <a:ext cx="5265737" cy="394970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43</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tudypedia.au.dk/mundtlig-formidlin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srg.dk/da/gode-r%C3%A5d-til-studielivet/eksamensangst/" TargetMode="External"/><Relationship Id="rId4" Type="http://schemas.openxmlformats.org/officeDocument/2006/relationships/hyperlink" Target="https://studerende.au.dk/styrkditstudieliv/eksame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9</a:t>
            </a:r>
            <a:endParaRPr lang="da-DK" altLang="da-DK" sz="3200" noProof="0" dirty="0" smtClean="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smtClean="0">
                <a:ea typeface="ＭＳ Ｐゴシック" pitchFamily="34" charset="-128"/>
              </a:rPr>
              <a:t>Arrays</a:t>
            </a:r>
          </a:p>
          <a:p>
            <a:pPr lvl="1">
              <a:spcBef>
                <a:spcPts val="400"/>
              </a:spcBef>
            </a:pPr>
            <a:r>
              <a:rPr lang="da-DK" altLang="da-DK" sz="1600" kern="0" dirty="0" smtClean="0">
                <a:ea typeface="ＭＳ Ｐゴシック" pitchFamily="34" charset="-128"/>
              </a:rPr>
              <a:t>Objektsamlinger med et fast (på forhånd</a:t>
            </a:r>
            <a:br>
              <a:rPr lang="da-DK" altLang="da-DK" sz="1600" kern="0" dirty="0" smtClean="0">
                <a:ea typeface="ＭＳ Ｐゴシック" pitchFamily="34" charset="-128"/>
              </a:rPr>
            </a:br>
            <a:r>
              <a:rPr lang="da-DK" altLang="da-DK" sz="1600" kern="0" dirty="0" smtClean="0">
                <a:ea typeface="ＭＳ Ｐゴシック" pitchFamily="34" charset="-128"/>
              </a:rPr>
              <a:t>kendt) antal elementer</a:t>
            </a:r>
          </a:p>
          <a:p>
            <a:pPr lvl="1">
              <a:spcBef>
                <a:spcPts val="400"/>
              </a:spcBef>
            </a:pPr>
            <a:r>
              <a:rPr lang="da-DK" altLang="da-DK" sz="1600" kern="0" dirty="0" smtClean="0">
                <a:ea typeface="ＭＳ Ｐゴシック" pitchFamily="34" charset="-128"/>
              </a:rPr>
              <a:t>Velkendt fra mange andre</a:t>
            </a:r>
            <a:br>
              <a:rPr lang="da-DK" altLang="da-DK" sz="1600" kern="0" dirty="0" smtClean="0">
                <a:ea typeface="ＭＳ Ｐゴシック" pitchFamily="34" charset="-128"/>
              </a:rPr>
            </a:br>
            <a:r>
              <a:rPr lang="da-DK" altLang="da-DK" sz="1600" kern="0" dirty="0" smtClean="0">
                <a:ea typeface="ＭＳ Ｐゴシック" pitchFamily="34" charset="-128"/>
              </a:rPr>
              <a:t>programmeringssprog</a:t>
            </a:r>
          </a:p>
          <a:p>
            <a:pPr>
              <a:spcBef>
                <a:spcPts val="1200"/>
              </a:spcBef>
            </a:pPr>
            <a:r>
              <a:rPr lang="da-DK" altLang="da-DK" sz="1800" kern="0" dirty="0" smtClean="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a:t>
            </a:r>
            <a:r>
              <a:rPr lang="da-DK" altLang="da-DK" sz="1600" kern="0" dirty="0" smtClean="0">
                <a:ea typeface="ＭＳ Ｐゴシック" pitchFamily="34" charset="-128"/>
              </a:rPr>
              <a:t>fra konsolvindue</a:t>
            </a:r>
            <a:endParaRPr lang="da-DK" altLang="da-DK" sz="1600" kern="0" dirty="0">
              <a:ea typeface="ＭＳ Ｐゴシック" pitchFamily="34" charset="-128"/>
            </a:endParaRPr>
          </a:p>
          <a:p>
            <a:pPr>
              <a:spcBef>
                <a:spcPts val="1200"/>
              </a:spcBef>
            </a:pPr>
            <a:r>
              <a:rPr lang="da-DK" altLang="da-DK" sz="1800" kern="0" dirty="0" smtClean="0">
                <a:ea typeface="ＭＳ Ｐゴシック" pitchFamily="34" charset="-128"/>
              </a:rPr>
              <a:t>Principper for design af klasser</a:t>
            </a:r>
          </a:p>
          <a:p>
            <a:pPr lvl="1">
              <a:spcBef>
                <a:spcPts val="400"/>
              </a:spcBef>
            </a:pPr>
            <a:r>
              <a:rPr lang="da-DK" altLang="da-DK" sz="1600" kern="0" dirty="0" smtClean="0">
                <a:ea typeface="ＭＳ Ｐゴシック" pitchFamily="34" charset="-128"/>
              </a:rPr>
              <a:t>Undgå f.eks. at have den samme</a:t>
            </a:r>
            <a:br>
              <a:rPr lang="da-DK" altLang="da-DK" sz="1600" kern="0" dirty="0" smtClean="0">
                <a:ea typeface="ＭＳ Ｐゴシック" pitchFamily="34" charset="-128"/>
              </a:rPr>
            </a:br>
            <a:r>
              <a:rPr lang="da-DK" altLang="da-DK" sz="1600" kern="0" dirty="0" smtClean="0">
                <a:ea typeface="ＭＳ Ｐゴシック" pitchFamily="34" charset="-128"/>
              </a:rPr>
              <a:t>kode stående flere steder</a:t>
            </a:r>
          </a:p>
          <a:p>
            <a:pPr>
              <a:spcBef>
                <a:spcPts val="1200"/>
              </a:spcBef>
            </a:pPr>
            <a:r>
              <a:rPr lang="da-DK" altLang="da-DK" sz="1800" dirty="0" smtClean="0">
                <a:ea typeface="ＭＳ Ｐゴシック" pitchFamily="34" charset="-128"/>
              </a:rPr>
              <a:t>Mundtlig </a:t>
            </a:r>
            <a:r>
              <a:rPr lang="da-DK" altLang="da-DK" sz="1800" dirty="0">
                <a:ea typeface="ＭＳ Ｐゴシック" pitchFamily="34" charset="-128"/>
              </a:rPr>
              <a:t>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a:t>
            </a:r>
            <a:r>
              <a:rPr lang="da-DK" altLang="da-DK" sz="1600" dirty="0" smtClean="0">
                <a:ea typeface="ＭＳ Ｐゴシック" pitchFamily="34" charset="-128"/>
              </a:rPr>
              <a:t>uger </a:t>
            </a:r>
            <a:r>
              <a:rPr lang="da-DK" altLang="da-DK" sz="1600" dirty="0">
                <a:ea typeface="ＭＳ Ｐゴシック" pitchFamily="34" charset="-128"/>
              </a:rPr>
              <a:t>vil vi gøre det systematisk</a:t>
            </a:r>
          </a:p>
          <a:p>
            <a:pPr lvl="1">
              <a:spcBef>
                <a:spcPts val="400"/>
              </a:spcBef>
            </a:pPr>
            <a:r>
              <a:rPr lang="da-DK" altLang="da-DK" sz="1600" dirty="0">
                <a:ea typeface="ＭＳ Ｐゴシック" pitchFamily="34" charset="-128"/>
              </a:rPr>
              <a:t>Vi vil fokusere på mundtlig </a:t>
            </a:r>
            <a:r>
              <a:rPr lang="da-DK" altLang="da-DK" sz="1600" dirty="0" smtClean="0">
                <a:ea typeface="ＭＳ Ｐゴシック" pitchFamily="34" charset="-128"/>
              </a:rPr>
              <a:t>eksamen,</a:t>
            </a:r>
            <a:br>
              <a:rPr lang="da-DK" altLang="da-DK" sz="1600" dirty="0" smtClean="0">
                <a:ea typeface="ＭＳ Ｐゴシック" pitchFamily="34" charset="-128"/>
              </a:rPr>
            </a:br>
            <a:r>
              <a:rPr lang="da-DK" altLang="da-DK" sz="1600" dirty="0" smtClean="0">
                <a:ea typeface="ＭＳ Ｐゴシック" pitchFamily="34" charset="-128"/>
              </a:rPr>
              <a:t>men det, som I lærer, </a:t>
            </a:r>
            <a:r>
              <a:rPr lang="da-DK" altLang="da-DK" sz="1600" dirty="0">
                <a:ea typeface="ＭＳ Ｐゴシック" pitchFamily="34" charset="-128"/>
              </a:rPr>
              <a:t>vil også </a:t>
            </a:r>
            <a:r>
              <a:rPr lang="da-DK" altLang="da-DK" sz="1600" dirty="0" smtClean="0">
                <a:ea typeface="ＭＳ Ｐゴシック" pitchFamily="34" charset="-128"/>
              </a:rPr>
              <a:t>være</a:t>
            </a:r>
            <a:br>
              <a:rPr lang="da-DK" altLang="da-DK" sz="1600" dirty="0" smtClean="0">
                <a:ea typeface="ＭＳ Ｐゴシック" pitchFamily="34" charset="-128"/>
              </a:rPr>
            </a:br>
            <a:r>
              <a:rPr lang="da-DK" altLang="da-DK" sz="1600" dirty="0" smtClean="0">
                <a:ea typeface="ＭＳ Ｐゴシック" pitchFamily="34" charset="-128"/>
              </a:rPr>
              <a:t>nyttigt i mange </a:t>
            </a:r>
            <a:r>
              <a:rPr lang="da-DK" altLang="da-DK" sz="1600" dirty="0">
                <a:ea typeface="ＭＳ Ｐゴシック" pitchFamily="34" charset="-128"/>
              </a:rPr>
              <a:t>andre </a:t>
            </a:r>
            <a:r>
              <a:rPr lang="da-DK" altLang="da-DK" sz="1600" dirty="0" smtClean="0">
                <a:ea typeface="ＭＳ Ｐゴシック" pitchFamily="34" charset="-128"/>
              </a:rPr>
              <a:t>situationer</a:t>
            </a:r>
          </a:p>
          <a:p>
            <a:pPr marL="342900" lvl="1" indent="-342900">
              <a:spcBef>
                <a:spcPts val="1200"/>
              </a:spcBef>
              <a:buChar char="•"/>
            </a:pPr>
            <a:r>
              <a:rPr lang="da-DK" altLang="da-DK" sz="1800" b="1" spc="-40" dirty="0" smtClean="0">
                <a:solidFill>
                  <a:srgbClr val="A50021"/>
                </a:solidFill>
                <a:ea typeface="ＭＳ Ｐゴシック" pitchFamily="34" charset="-128"/>
                <a:cs typeface="ＭＳ Ｐゴシック" pitchFamily="-106" charset="-128"/>
              </a:rPr>
              <a:t>Afleveringsopgave: Dronninger (Queens)</a:t>
            </a:r>
            <a:endParaRPr lang="da-DK" altLang="da-DK" sz="1800" b="1" spc="-40" dirty="0">
              <a:solidFill>
                <a:srgbClr val="A50021"/>
              </a:solidFill>
              <a:ea typeface="ＭＳ Ｐゴシック" pitchFamily="34" charset="-128"/>
              <a:cs typeface="ＭＳ Ｐゴシック" pitchFamily="-106" charset="-128"/>
            </a:endParaRPr>
          </a:p>
        </p:txBody>
      </p:sp>
      <p:sp>
        <p:nvSpPr>
          <p:cNvPr id="5" name="Text Box 5"/>
          <p:cNvSpPr txBox="1">
            <a:spLocks noChangeArrowheads="1"/>
          </p:cNvSpPr>
          <p:nvPr/>
        </p:nvSpPr>
        <p:spPr bwMode="auto">
          <a:xfrm>
            <a:off x="5157646" y="2905401"/>
            <a:ext cx="3878849" cy="1243930"/>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Brug </a:t>
            </a:r>
            <a:r>
              <a:rPr lang="da-DK" sz="1400" dirty="0" smtClean="0"/>
              <a:t>diskussionsforummet til </a:t>
            </a:r>
            <a:r>
              <a:rPr lang="da-DK" sz="1400" dirty="0"/>
              <a:t>at rapportere de fejl, som I finder – så de kan blive rettet</a:t>
            </a:r>
          </a:p>
          <a:p>
            <a:pPr>
              <a:spcBef>
                <a:spcPts val="200"/>
              </a:spcBef>
            </a:pPr>
            <a:r>
              <a:rPr lang="da-DK" altLang="da-DK" sz="1400" dirty="0"/>
              <a:t>Forelæsningsslides</a:t>
            </a:r>
          </a:p>
          <a:p>
            <a:pPr>
              <a:spcBef>
                <a:spcPts val="200"/>
              </a:spcBef>
            </a:pPr>
            <a:r>
              <a:rPr lang="da-DK" altLang="da-DK" sz="1400" dirty="0"/>
              <a:t>Opgaveformuleringer</a:t>
            </a:r>
          </a:p>
          <a:p>
            <a:pPr>
              <a:spcBef>
                <a:spcPts val="200"/>
              </a:spcBef>
            </a:pPr>
            <a:r>
              <a:rPr lang="da-DK" altLang="da-DK" sz="1400" spc="-50" dirty="0"/>
              <a:t>Testserveren (mere end 50.000 linjers kode)</a:t>
            </a:r>
          </a:p>
        </p:txBody>
      </p:sp>
      <p:sp>
        <p:nvSpPr>
          <p:cNvPr id="7" name="Text Box 5"/>
          <p:cNvSpPr txBox="1">
            <a:spLocks noChangeArrowheads="1"/>
          </p:cNvSpPr>
          <p:nvPr/>
        </p:nvSpPr>
        <p:spPr bwMode="auto">
          <a:xfrm>
            <a:off x="5165143" y="1916832"/>
            <a:ext cx="3583321" cy="787395"/>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smtClean="0"/>
              <a:t>Tillykke –</a:t>
            </a:r>
            <a:r>
              <a:rPr lang="da-DK" sz="1400" dirty="0"/>
              <a:t> </a:t>
            </a:r>
            <a:r>
              <a:rPr lang="da-DK" sz="1400" dirty="0" smtClean="0"/>
              <a:t>køreprøven blev klaret flot</a:t>
            </a:r>
          </a:p>
          <a:p>
            <a:pPr>
              <a:spcBef>
                <a:spcPts val="200"/>
              </a:spcBef>
            </a:pPr>
            <a:r>
              <a:rPr lang="da-DK" sz="1400" dirty="0"/>
              <a:t>3 ud af 4 afleverede fuld besvarelse</a:t>
            </a:r>
          </a:p>
          <a:p>
            <a:pPr>
              <a:spcBef>
                <a:spcPts val="200"/>
              </a:spcBef>
            </a:pPr>
            <a:r>
              <a:rPr lang="da-DK" sz="1400" dirty="0"/>
              <a:t>9 ud f 10 klarede mindst 4 tjekpunkter</a:t>
            </a: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Polymorfi og mangel på samme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smtClean="0">
                <a:ea typeface="ＭＳ Ｐゴシック" pitchFamily="34" charset="-128"/>
              </a:rPr>
              <a:t>Arrays klassen har næsten 200 metoder</a:t>
            </a:r>
          </a:p>
          <a:p>
            <a:pPr lvl="1">
              <a:spcBef>
                <a:spcPts val="600"/>
              </a:spcBef>
            </a:pPr>
            <a:r>
              <a:rPr lang="da-DK" altLang="da-DK" sz="1800" dirty="0" smtClean="0">
                <a:ea typeface="ＭＳ Ｐゴシック" pitchFamily="34" charset="-128"/>
              </a:rPr>
              <a:t>Det store antal skyldes, at de fleste metoder findes i </a:t>
            </a:r>
            <a:r>
              <a:rPr lang="da-DK" altLang="da-DK" sz="1800" b="1" dirty="0" smtClean="0">
                <a:solidFill>
                  <a:srgbClr val="008000"/>
                </a:solidFill>
                <a:ea typeface="ＭＳ Ｐゴシック" pitchFamily="34" charset="-128"/>
              </a:rPr>
              <a:t>9 versioner</a:t>
            </a:r>
            <a:r>
              <a:rPr lang="da-DK" altLang="da-DK" sz="1800" dirty="0" smtClean="0">
                <a:ea typeface="ＭＳ Ｐゴシック" pitchFamily="34" charset="-128"/>
              </a:rPr>
              <a:t/>
            </a:r>
            <a:br>
              <a:rPr lang="da-DK" altLang="da-DK" sz="1800" dirty="0" smtClean="0">
                <a:ea typeface="ＭＳ Ｐゴシック" pitchFamily="34" charset="-128"/>
              </a:rPr>
            </a:br>
            <a:r>
              <a:rPr lang="da-DK" altLang="da-DK" sz="1800" dirty="0" smtClean="0">
                <a:ea typeface="ＭＳ Ｐゴシック" pitchFamily="34" charset="-128"/>
              </a:rPr>
              <a:t>(en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136904" cy="68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smtClean="0">
                <a:solidFill>
                  <a:srgbClr val="A50021"/>
                </a:solidFill>
                <a:ea typeface="ＭＳ Ｐゴシック" pitchFamily="34" charset="-128"/>
                <a:cs typeface="ＭＳ Ｐゴシック" pitchFamily="-65" charset="-128"/>
              </a:rPr>
              <a:t>Hvis man havde krævet, at arrays kun kunne bruges på objekt typer (som Collections), havde vi kunnet nøjes med én metode</a:t>
            </a:r>
            <a:endParaRPr lang="da-DK" altLang="da-DK" b="1" spc="-70" dirty="0">
              <a:solidFill>
                <a:srgbClr val="A50021"/>
              </a:solidFill>
              <a:ea typeface="ＭＳ Ｐゴシック" pitchFamily="34" charset="-128"/>
              <a:cs typeface="ＭＳ Ｐゴシック" pitchFamily="-65" charset="-128"/>
            </a:endParaRP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smtClean="0">
                <a:solidFill>
                  <a:srgbClr val="0000FF"/>
                </a:solidFill>
              </a:rPr>
              <a:t>Dækker alle objekt typer, idet </a:t>
            </a:r>
            <a:r>
              <a:rPr lang="da-DK" altLang="da-DK" sz="1200" b="1" dirty="0" smtClean="0">
                <a:solidFill>
                  <a:srgbClr val="0000FF"/>
                </a:solidFill>
              </a:rPr>
              <a:t>parameteren a er polymorf</a:t>
            </a:r>
            <a:endParaRPr lang="da-DK" altLang="da-DK" sz="1200" b="1" dirty="0">
              <a:solidFill>
                <a:srgbClr val="0000FF"/>
              </a:solidFill>
            </a:endParaRP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double</a:t>
            </a:r>
            <a:endParaRPr lang="da-DK" altLang="da-DK" sz="1200" b="1" dirty="0">
              <a:solidFill>
                <a:srgbClr val="008000"/>
              </a:solidFill>
            </a:endParaRP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int</a:t>
            </a:r>
            <a:endParaRPr lang="da-DK" altLang="da-DK" sz="1200" b="1" dirty="0">
              <a:solidFill>
                <a:srgbClr val="008000"/>
              </a:solidFill>
            </a:endParaRP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byte</a:t>
            </a:r>
            <a:endParaRPr lang="da-DK" altLang="da-DK" sz="1200" b="1" dirty="0">
              <a:solidFill>
                <a:srgbClr val="008000"/>
              </a:solidFill>
            </a:endParaRP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char</a:t>
            </a:r>
            <a:endParaRPr lang="da-DK" altLang="da-DK" sz="1200" b="1" dirty="0">
              <a:solidFill>
                <a:srgbClr val="008000"/>
              </a:solidFill>
            </a:endParaRP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boolean</a:t>
            </a:r>
            <a:endParaRPr lang="da-DK" altLang="da-DK" sz="1200" b="1" dirty="0">
              <a:solidFill>
                <a:srgbClr val="008000"/>
              </a:solidFill>
            </a:endParaRP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err="1" smtClean="0">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long</a:t>
            </a:r>
            <a:endParaRPr lang="da-DK" altLang="da-DK" sz="1200" b="1" dirty="0">
              <a:solidFill>
                <a:srgbClr val="008000"/>
              </a:solidFill>
            </a:endParaRP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short</a:t>
            </a:r>
            <a:endParaRPr lang="da-DK" altLang="da-DK" sz="1200" b="1" dirty="0">
              <a:solidFill>
                <a:srgbClr val="008000"/>
              </a:solidFill>
            </a:endParaRPr>
          </a:p>
        </p:txBody>
      </p:sp>
    </p:spTree>
    <p:extLst>
      <p:ext uri="{BB962C8B-B14F-4D97-AF65-F5344CB8AC3E}">
        <p14:creationId xmlns:p14="http://schemas.microsoft.com/office/powerpoint/2010/main" val="1934452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smtClean="0">
                <a:ea typeface="ＭＳ Ｐゴシック" pitchFamily="34" charset="-128"/>
              </a:rPr>
              <a:t>Mini-quiz om</a:t>
            </a:r>
            <a:r>
              <a:rPr lang="da-DK" altLang="da-DK" sz="3200" dirty="0" smtClean="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smtClean="0">
                <a:solidFill>
                  <a:srgbClr val="008000"/>
                </a:solidFill>
                <a:latin typeface="Arial" pitchFamily="34" charset="0"/>
                <a:ea typeface="ＭＳ Ｐゴシック" pitchFamily="34" charset="-128"/>
                <a:cs typeface="+mn-cs"/>
              </a:rPr>
              <a:t>Hvor mange</a:t>
            </a:r>
            <a:r>
              <a:rPr lang="da-DK" altLang="da-DK" sz="2000" kern="1200" dirty="0" smtClean="0">
                <a:solidFill>
                  <a:srgbClr val="A50021"/>
                </a:solidFill>
                <a:latin typeface="Arial" pitchFamily="34" charset="0"/>
                <a:ea typeface="ＭＳ Ｐゴシック" pitchFamily="34" charset="-128"/>
                <a:cs typeface="+mn-cs"/>
              </a:rPr>
              <a:t> af nedenstående erklæringer er </a:t>
            </a:r>
            <a:r>
              <a:rPr lang="da-DK" altLang="da-DK" sz="2000" kern="1200" dirty="0" smtClean="0">
                <a:solidFill>
                  <a:srgbClr val="008000"/>
                </a:solidFill>
                <a:latin typeface="Arial" pitchFamily="34" charset="0"/>
                <a:ea typeface="ＭＳ Ｐゴシック" pitchFamily="34" charset="-128"/>
                <a:cs typeface="+mn-cs"/>
              </a:rPr>
              <a:t>ulovlige</a:t>
            </a:r>
            <a:r>
              <a:rPr lang="da-DK" altLang="da-DK" sz="2000" kern="1200" dirty="0" smtClean="0">
                <a:solidFill>
                  <a:srgbClr val="A50021"/>
                </a:solidFill>
                <a:latin typeface="Arial" pitchFamily="34" charset="0"/>
                <a:ea typeface="ＭＳ Ｐゴシック" pitchFamily="34" charset="-128"/>
                <a:cs typeface="+mn-cs"/>
              </a:rPr>
              <a:t>?</a:t>
            </a:r>
            <a:endParaRPr lang="da-DK" altLang="da-DK" sz="2000" kern="1200" dirty="0">
              <a:solidFill>
                <a:srgbClr val="A50021"/>
              </a:solidFill>
              <a:latin typeface="Arial" pitchFamily="34" charset="0"/>
              <a:ea typeface="ＭＳ Ｐゴシック" pitchFamily="34" charset="-128"/>
              <a:cs typeface="+mn-cs"/>
            </a:endParaRP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smtClean="0">
                <a:solidFill>
                  <a:srgbClr val="A50021"/>
                </a:solidFill>
                <a:latin typeface="Arial" pitchFamily="34" charset="0"/>
                <a:ea typeface="ＭＳ Ｐゴシック" pitchFamily="34" charset="-128"/>
                <a:cs typeface="+mn-cs"/>
              </a:rPr>
              <a:t>ArrayList</a:t>
            </a:r>
            <a:r>
              <a:rPr lang="da-DK" altLang="da-DK" sz="1400" b="0" dirty="0" smtClean="0">
                <a:solidFill>
                  <a:srgbClr val="A50021"/>
                </a:solidFill>
                <a:latin typeface="Arial" pitchFamily="34" charset="0"/>
                <a:ea typeface="ＭＳ Ｐゴシック" pitchFamily="34" charset="-128"/>
                <a:cs typeface="+mn-cs"/>
              </a:rPr>
              <a:t> kan kun bruges på objekt typer</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Skal i stedet skrives</a:t>
            </a:r>
            <a:r>
              <a:rPr lang="da-DK" altLang="da-DK" sz="1400" b="0" dirty="0">
                <a:solidFill>
                  <a:srgbClr val="A50021"/>
                </a:solidFill>
                <a:latin typeface="Arial" pitchFamily="34" charset="0"/>
                <a:ea typeface="ＭＳ Ｐゴシック" pitchFamily="34" charset="-128"/>
                <a:cs typeface="+mn-cs"/>
              </a:rPr>
              <a:t/>
            </a:r>
            <a:br>
              <a:rPr lang="da-DK" altLang="da-DK" sz="1400" b="0" dirty="0">
                <a:solidFill>
                  <a:srgbClr val="A50021"/>
                </a:solidFill>
                <a:latin typeface="Arial" pitchFamily="34" charset="0"/>
                <a:ea typeface="ＭＳ Ｐゴシック" pitchFamily="34" charset="-128"/>
                <a:cs typeface="+mn-cs"/>
              </a:rPr>
            </a:br>
            <a:r>
              <a:rPr lang="da-DK" altLang="da-DK" sz="1400" dirty="0" smtClean="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Parenteserne kan ikke være inde i hinanden</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smtClean="0">
                <a:solidFill>
                  <a:srgbClr val="A50021"/>
                </a:solidFill>
                <a:ea typeface="ＭＳ Ｐゴシック" pitchFamily="34" charset="-128"/>
                <a:cs typeface="ＭＳ Ｐゴシック" pitchFamily="-65" charset="-128"/>
              </a:rPr>
              <a:t>directory</a:t>
            </a:r>
            <a:r>
              <a:rPr lang="da-DK" altLang="da-DK" b="1" kern="0" dirty="0" smtClean="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a:t>
            </a:r>
            <a:r>
              <a:rPr lang="da-DK" altLang="da-DK" b="1" kern="0" dirty="0" smtClean="0">
                <a:solidFill>
                  <a:srgbClr val="A50021"/>
                </a:solidFill>
                <a:ea typeface="ＭＳ Ｐゴシック" pitchFamily="34" charset="-128"/>
                <a:cs typeface="ＭＳ Ｐゴシック" pitchFamily="-65" charset="-128"/>
              </a:rPr>
              <a:t>hver </a:t>
            </a:r>
            <a:r>
              <a:rPr lang="da-DK" altLang="da-DK" b="1" kern="0" dirty="0">
                <a:solidFill>
                  <a:srgbClr val="A50021"/>
                </a:solidFill>
                <a:ea typeface="ＭＳ Ｐゴシック" pitchFamily="34" charset="-128"/>
                <a:cs typeface="ＭＳ Ｐゴシック" pitchFamily="-65" charset="-128"/>
              </a:rPr>
              <a:t>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a:t>
            </a:r>
            <a:r>
              <a:rPr lang="da-DK" altLang="da-DK" b="1" kern="0" dirty="0" smtClean="0">
                <a:solidFill>
                  <a:srgbClr val="A50021"/>
                </a:solidFill>
                <a:ea typeface="ＭＳ Ｐゴシック" pitchFamily="34" charset="-128"/>
                <a:cs typeface="ＭＳ Ｐゴシック" pitchFamily="-65" charset="-128"/>
              </a:rPr>
              <a:t>vil </a:t>
            </a:r>
            <a:r>
              <a:rPr lang="da-DK" altLang="da-DK" b="1" kern="0" dirty="0">
                <a:solidFill>
                  <a:srgbClr val="A50021"/>
                </a:solidFill>
                <a:ea typeface="ＭＳ Ｐゴシック" pitchFamily="34" charset="-128"/>
                <a:cs typeface="ＭＳ Ｐゴシック" pitchFamily="-65" charset="-128"/>
              </a:rPr>
              <a:t>der være følgende filer</a:t>
            </a:r>
          </a:p>
          <a:p>
            <a:pPr lvl="1">
              <a:spcBef>
                <a:spcPts val="600"/>
              </a:spcBef>
              <a:buFontTx/>
              <a:buChar char="–"/>
            </a:pPr>
            <a:r>
              <a:rPr lang="da-DK" altLang="da-DK" sz="1800" b="1" dirty="0" smtClean="0">
                <a:solidFill>
                  <a:srgbClr val="008000"/>
                </a:solidFill>
                <a:ea typeface="ＭＳ Ｐゴシック" pitchFamily="34" charset="-128"/>
              </a:rPr>
              <a:t>Game.java</a:t>
            </a:r>
            <a:r>
              <a:rPr lang="da-DK" altLang="da-DK" sz="1800" dirty="0" smtClean="0">
                <a:ea typeface="ＭＳ Ｐゴシック" pitchFamily="34" charset="-128"/>
              </a:rPr>
              <a:t> indeholder koden for klassen (som I skriver den og ser den i editoren)</a:t>
            </a:r>
          </a:p>
          <a:p>
            <a:pPr lvl="1">
              <a:spcBef>
                <a:spcPts val="600"/>
              </a:spcBef>
              <a:buFontTx/>
              <a:buChar char="–"/>
            </a:pP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indeholder den oversatte binær kode (som kan udføres af Java's virtuelle maskine)</a:t>
            </a:r>
          </a:p>
          <a:p>
            <a:pPr lvl="1">
              <a:spcBef>
                <a:spcPts val="600"/>
              </a:spcBef>
              <a:buFontTx/>
              <a:buChar char="–"/>
            </a:pPr>
            <a:r>
              <a:rPr lang="da-DK" altLang="da-DK" sz="1800" b="1" dirty="0" smtClean="0">
                <a:solidFill>
                  <a:srgbClr val="008000"/>
                </a:solidFill>
                <a:ea typeface="ＭＳ Ｐゴシック" pitchFamily="34" charset="-128"/>
              </a:rPr>
              <a:t>Game.html</a:t>
            </a:r>
            <a:r>
              <a:rPr lang="da-DK" altLang="da-DK" sz="1800" dirty="0" smtClean="0">
                <a:ea typeface="ＭＳ Ｐゴシック" pitchFamily="34" charset="-128"/>
              </a:rPr>
              <a:t> indeholder dokumentationen (som vises, når I vælger </a:t>
            </a:r>
            <a:r>
              <a:rPr lang="da-DK" altLang="da-DK" sz="1800" dirty="0" err="1" smtClean="0">
                <a:ea typeface="ＭＳ Ｐゴシック" pitchFamily="34" charset="-128"/>
              </a:rPr>
              <a:t>Documentaion</a:t>
            </a:r>
            <a:r>
              <a:rPr lang="da-DK" altLang="da-DK" sz="1800" dirty="0" smtClean="0">
                <a:ea typeface="ＭＳ Ｐゴシック" pitchFamily="34" charset="-128"/>
              </a:rPr>
              <a:t> </a:t>
            </a:r>
            <a:r>
              <a:rPr lang="da-DK" altLang="da-DK" sz="1800" dirty="0" err="1" smtClean="0">
                <a:ea typeface="ＭＳ Ｐゴシック" pitchFamily="34" charset="-128"/>
              </a:rPr>
              <a:t>view</a:t>
            </a:r>
            <a:r>
              <a:rPr lang="da-DK" altLang="da-DK" sz="1800" dirty="0" smtClean="0">
                <a:ea typeface="ＭＳ Ｐゴシック" pitchFamily="34" charset="-128"/>
              </a:rPr>
              <a:t> i </a:t>
            </a:r>
            <a:r>
              <a:rPr lang="da-DK" altLang="da-DK" sz="1800" dirty="0" err="1" smtClean="0">
                <a:ea typeface="ＭＳ Ｐゴシック" pitchFamily="34" charset="-128"/>
              </a:rPr>
              <a:t>edtitoren</a:t>
            </a:r>
            <a:r>
              <a:rPr lang="da-DK" altLang="da-DK" sz="1800" dirty="0" smtClean="0">
                <a:ea typeface="ＭＳ Ｐゴシック" pitchFamily="34" charset="-128"/>
              </a:rPr>
              <a:t>; filen ligger i en subfolder </a:t>
            </a:r>
            <a:r>
              <a:rPr lang="da-DK" altLang="da-DK" sz="1800" b="1" dirty="0" err="1" smtClean="0">
                <a:solidFill>
                  <a:srgbClr val="008000"/>
                </a:solidFill>
                <a:ea typeface="ＭＳ Ｐゴシック" pitchFamily="34" charset="-128"/>
              </a:rPr>
              <a:t>doc</a:t>
            </a:r>
            <a:r>
              <a:rPr lang="da-DK" altLang="da-DK" sz="1800" dirty="0" smtClean="0">
                <a:ea typeface="ＭＳ Ｐゴシック" pitchFamily="34" charset="-128"/>
              </a:rPr>
              <a:t>)</a:t>
            </a:r>
          </a:p>
          <a:p>
            <a:pPr lvl="1">
              <a:spcBef>
                <a:spcPts val="600"/>
              </a:spcBef>
            </a:pPr>
            <a:r>
              <a:rPr lang="da-DK" altLang="da-DK" sz="1800" b="1" dirty="0" err="1" smtClean="0">
                <a:solidFill>
                  <a:srgbClr val="008000"/>
                </a:solidFill>
                <a:ea typeface="ＭＳ Ｐゴシック" pitchFamily="34" charset="-128"/>
              </a:rPr>
              <a:t>Game.ctxt</a:t>
            </a:r>
            <a:r>
              <a:rPr lang="da-DK" altLang="da-DK" sz="1800" dirty="0" smtClean="0">
                <a:ea typeface="ＭＳ Ｐゴシック" pitchFamily="34" charset="-128"/>
              </a:rPr>
              <a:t> fil indeholder noget ekstra information om klassens kommentarer og dokumentation (findes kun i BlueJ og </a:t>
            </a:r>
            <a:r>
              <a:rPr lang="da-DK" altLang="da-DK" sz="1800" dirty="0">
                <a:ea typeface="ＭＳ Ｐゴシック" pitchFamily="34" charset="-128"/>
              </a:rPr>
              <a:t>nogle </a:t>
            </a:r>
            <a:r>
              <a:rPr lang="da-DK" altLang="da-DK" sz="1800" dirty="0" smtClean="0">
                <a:ea typeface="ＭＳ Ｐゴシック" pitchFamily="34" charset="-128"/>
              </a:rPr>
              <a:t>få andre udviklingsomgivelser)</a:t>
            </a:r>
          </a:p>
          <a:p>
            <a:pPr marL="342900" lvl="1" indent="-342900">
              <a:spcBef>
                <a:spcPts val="1200"/>
              </a:spcBef>
              <a:buFontTx/>
              <a:buChar char="•"/>
            </a:pPr>
            <a:r>
              <a:rPr lang="da-DK" altLang="da-DK" b="1" kern="0" dirty="0">
                <a:solidFill>
                  <a:srgbClr val="008000"/>
                </a:solidFill>
                <a:ea typeface="ＭＳ Ｐゴシック" pitchFamily="34" charset="-128"/>
                <a:cs typeface="ＭＳ Ｐゴシック" pitchFamily="-65" charset="-128"/>
              </a:rPr>
              <a:t>I BlueJ</a:t>
            </a:r>
            <a:r>
              <a:rPr lang="da-DK" altLang="da-DK" b="1" kern="0" dirty="0">
                <a:solidFill>
                  <a:srgbClr val="A50021"/>
                </a:solidFill>
                <a:ea typeface="ＭＳ Ｐゴシック" pitchFamily="34" charset="-128"/>
                <a:cs typeface="ＭＳ Ｐゴシック" pitchFamily="-65" charset="-128"/>
              </a:rPr>
              <a:t> generes </a:t>
            </a:r>
            <a:r>
              <a:rPr lang="da-DK" altLang="da-DK" b="1" kern="0" dirty="0" smtClean="0">
                <a:solidFill>
                  <a:srgbClr val="A50021"/>
                </a:solidFill>
                <a:ea typeface="ＭＳ Ｐゴシック" pitchFamily="34" charset="-128"/>
                <a:cs typeface="ＭＳ Ｐゴシック" pitchFamily="-65" charset="-128"/>
              </a:rPr>
              <a:t>de </a:t>
            </a:r>
            <a:r>
              <a:rPr lang="da-DK" altLang="da-DK" b="1" kern="0" dirty="0">
                <a:solidFill>
                  <a:srgbClr val="A50021"/>
                </a:solidFill>
                <a:ea typeface="ＭＳ Ｐゴシック" pitchFamily="34" charset="-128"/>
                <a:cs typeface="ＭＳ Ｐゴシック" pitchFamily="-65" charset="-128"/>
              </a:rPr>
              <a:t>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a:t>
            </a:r>
            <a:r>
              <a:rPr lang="da-DK" altLang="da-DK" b="1" kern="0" dirty="0" smtClean="0">
                <a:solidFill>
                  <a:srgbClr val="A50021"/>
                </a:solidFill>
                <a:ea typeface="ＭＳ Ｐゴシック" pitchFamily="34" charset="-128"/>
                <a:cs typeface="ＭＳ Ｐゴシック" pitchFamily="-65" charset="-128"/>
              </a:rPr>
              <a:t>første</a:t>
            </a:r>
          </a:p>
          <a:p>
            <a:pPr lvl="1">
              <a:spcBef>
                <a:spcPts val="600"/>
              </a:spcBef>
              <a:buFontTx/>
              <a:buChar char="–"/>
            </a:pPr>
            <a:r>
              <a:rPr lang="da-DK" altLang="da-DK" sz="1800" dirty="0">
                <a:ea typeface="ＭＳ Ｐゴシック" pitchFamily="34" charset="-128"/>
              </a:rPr>
              <a:t>De opdateres automatisk, når klassen genoversættes (eller man skifter til </a:t>
            </a:r>
            <a:r>
              <a:rPr lang="da-DK" altLang="da-DK" sz="1800" dirty="0" err="1">
                <a:ea typeface="ＭＳ Ｐゴシック" pitchFamily="34" charset="-128"/>
              </a:rPr>
              <a:t>Documentation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Så det er ikke noget, som I behøver at tænke </a:t>
            </a:r>
            <a:r>
              <a:rPr lang="da-DK" altLang="da-DK" sz="1800" dirty="0" smtClean="0">
                <a:ea typeface="ＭＳ Ｐゴシック" pitchFamily="34" charset="-128"/>
              </a:rPr>
              <a:t>på</a:t>
            </a:r>
            <a:endParaRPr lang="da-DK" altLang="da-DK" sz="1800" dirty="0">
              <a:ea typeface="ＭＳ Ｐゴシック" pitchFamily="34" charset="-128"/>
            </a:endParaRP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smtClean="0">
                <a:solidFill>
                  <a:srgbClr val="A50021"/>
                </a:solidFill>
                <a:ea typeface="ＭＳ Ｐゴシック" pitchFamily="34" charset="-128"/>
                <a:cs typeface="Arial"/>
              </a:rPr>
              <a:t>●</a:t>
            </a:r>
            <a:r>
              <a:rPr lang="da-DK" altLang="da-DK" sz="3200" kern="0" dirty="0" smtClean="0">
                <a:ea typeface="ＭＳ Ｐゴシック" pitchFamily="34" charset="-128"/>
                <a:cs typeface="Arial"/>
              </a:rPr>
              <a:t> </a:t>
            </a:r>
            <a:r>
              <a:rPr lang="da-DK" sz="3200" kern="0" dirty="0" smtClean="0">
                <a:ea typeface="ＭＳ Ｐゴシック" pitchFamily="34" charset="-128"/>
              </a:rPr>
              <a:t>Brug af </a:t>
            </a:r>
            <a:r>
              <a:rPr lang="da-DK" sz="3200" kern="0" smtClean="0">
                <a:ea typeface="ＭＳ Ｐゴシック" pitchFamily="34" charset="-128"/>
              </a:rPr>
              <a:t>Java uden </a:t>
            </a:r>
            <a:r>
              <a:rPr lang="da-DK" sz="3200" kern="0" dirty="0" smtClean="0">
                <a:ea typeface="ＭＳ Ｐゴシック" pitchFamily="34" charset="-128"/>
              </a:rPr>
              <a:t>BlueJ</a:t>
            </a:r>
            <a:endParaRPr lang="da-DK" sz="3200" kern="0" dirty="0">
              <a:ea typeface="ＭＳ Ｐゴシック" pitchFamily="34" charset="-128"/>
            </a:endParaRPr>
          </a:p>
        </p:txBody>
      </p:sp>
    </p:spTree>
    <p:extLst>
      <p:ext uri="{BB962C8B-B14F-4D97-AF65-F5344CB8AC3E}">
        <p14:creationId xmlns:p14="http://schemas.microsoft.com/office/powerpoint/2010/main" val="378498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Start og oversættelse af </a:t>
            </a:r>
            <a:r>
              <a:rPr lang="da-DK" sz="3200" dirty="0">
                <a:ea typeface="ＭＳ Ｐゴシック" pitchFamily="34" charset="-128"/>
              </a:rPr>
              <a:t>Java </a:t>
            </a:r>
            <a:r>
              <a:rPr lang="da-DK" sz="3200" dirty="0" smtClean="0">
                <a:ea typeface="ＭＳ Ｐゴシック" pitchFamily="34" charset="-128"/>
              </a:rPr>
              <a:t>kode</a:t>
            </a:r>
            <a:endParaRPr lang="da-DK" sz="3200" dirty="0">
              <a:ea typeface="ＭＳ Ｐゴシック" pitchFamily="34"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Det er muligt at </a:t>
            </a:r>
            <a:r>
              <a:rPr lang="da-DK" altLang="da-DK" b="1" kern="0" dirty="0" smtClean="0">
                <a:solidFill>
                  <a:srgbClr val="008000"/>
                </a:solidFill>
                <a:ea typeface="ＭＳ Ｐゴシック" pitchFamily="34" charset="-128"/>
                <a:cs typeface="ＭＳ Ｐゴシック" pitchFamily="-65" charset="-128"/>
              </a:rPr>
              <a:t>starte</a:t>
            </a:r>
            <a:r>
              <a:rPr lang="da-DK" altLang="da-DK" b="1" kern="0" dirty="0" smtClean="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smtClean="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smtClean="0">
                <a:ea typeface="ＭＳ Ｐゴシック" pitchFamily="34" charset="-128"/>
              </a:rPr>
              <a:t>(</a:t>
            </a:r>
            <a:r>
              <a:rPr lang="da-DK" altLang="da-DK" sz="1800" dirty="0" err="1" smtClean="0">
                <a:ea typeface="ＭＳ Ｐゴシック" pitchFamily="34" charset="-128"/>
              </a:rPr>
              <a:t>path</a:t>
            </a:r>
            <a:r>
              <a:rPr lang="da-DK" altLang="da-DK" sz="1800" dirty="0" smtClean="0">
                <a:ea typeface="ＭＳ Ｐゴシック" pitchFamily="34" charset="-128"/>
              </a:rPr>
              <a:t>) </a:t>
            </a:r>
            <a:r>
              <a:rPr lang="da-DK" altLang="da-DK" sz="1800" dirty="0">
                <a:ea typeface="ＭＳ Ｐゴシック" pitchFamily="34" charset="-128"/>
              </a:rPr>
              <a:t>der </a:t>
            </a:r>
            <a:r>
              <a:rPr lang="da-DK" altLang="da-DK" sz="1800" dirty="0" smtClean="0">
                <a:ea typeface="ＭＳ Ｐゴシック" pitchFamily="34" charset="-128"/>
              </a:rPr>
              <a:t>angiver placeringen af </a:t>
            </a:r>
            <a:r>
              <a:rPr lang="da-DK" altLang="da-DK" sz="1800" dirty="0">
                <a:ea typeface="ＭＳ Ｐゴシック" pitchFamily="34" charset="-128"/>
              </a:rPr>
              <a:t>Java's </a:t>
            </a:r>
            <a:r>
              <a:rPr lang="da-DK" altLang="da-DK" sz="1800" dirty="0" smtClean="0">
                <a:ea typeface="ＭＳ Ｐゴシック" pitchFamily="34" charset="-128"/>
              </a:rPr>
              <a:t>virtuelle maskine </a:t>
            </a:r>
            <a:r>
              <a:rPr lang="da-DK" altLang="da-DK" sz="1800" dirty="0">
                <a:ea typeface="ＭＳ Ｐゴシック" pitchFamily="34" charset="-128"/>
              </a:rPr>
              <a:t>(hvordan dette gøres afhænger </a:t>
            </a:r>
            <a:r>
              <a:rPr lang="da-DK" altLang="da-DK" sz="1800" dirty="0" smtClean="0">
                <a:ea typeface="ＭＳ Ｐゴシック" pitchFamily="34" charset="-128"/>
              </a:rPr>
              <a:t>af operativsystemet</a:t>
            </a:r>
            <a:r>
              <a:rPr lang="da-DK" altLang="da-DK" sz="1800" dirty="0">
                <a:ea typeface="ＭＳ Ｐゴシック" pitchFamily="34" charset="-128"/>
              </a:rPr>
              <a:t>)</a:t>
            </a:r>
          </a:p>
          <a:p>
            <a:pPr lvl="1">
              <a:spcBef>
                <a:spcPts val="600"/>
              </a:spcBef>
              <a:buFontTx/>
              <a:buChar char="–"/>
            </a:pPr>
            <a:r>
              <a:rPr lang="da-DK" altLang="da-DK" sz="1800" dirty="0" smtClean="0">
                <a:ea typeface="ＭＳ Ｐゴシック" pitchFamily="34" charset="-128"/>
              </a:rPr>
              <a:t>Konsollens </a:t>
            </a:r>
            <a:r>
              <a:rPr lang="da-DK" altLang="da-DK" sz="1800" dirty="0">
                <a:ea typeface="ＭＳ Ｐゴシック" pitchFamily="34" charset="-128"/>
              </a:rPr>
              <a:t>aktive folder skal indeholde en fil </a:t>
            </a: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med d</a:t>
            </a:r>
            <a:r>
              <a:rPr lang="da-DK" altLang="da-DK" sz="1800" dirty="0">
                <a:ea typeface="ＭＳ Ｐゴシック" pitchFamily="34" charset="-128"/>
              </a:rPr>
              <a:t>en </a:t>
            </a:r>
            <a:r>
              <a:rPr lang="da-DK" altLang="da-DK" sz="1800" b="1" dirty="0" smtClean="0">
                <a:solidFill>
                  <a:srgbClr val="008000"/>
                </a:solidFill>
                <a:ea typeface="ＭＳ Ｐゴシック" pitchFamily="34" charset="-128"/>
              </a:rPr>
              <a:t>oversatte </a:t>
            </a:r>
            <a:r>
              <a:rPr lang="da-DK" altLang="da-DK" sz="1800" b="1" dirty="0">
                <a:solidFill>
                  <a:srgbClr val="008000"/>
                </a:solidFill>
                <a:ea typeface="ＭＳ Ｐゴシック" pitchFamily="34" charset="-128"/>
              </a:rPr>
              <a:t>kode</a:t>
            </a:r>
            <a:r>
              <a:rPr lang="da-DK" altLang="da-DK" sz="1800" dirty="0">
                <a:ea typeface="ＭＳ Ｐゴシック" pitchFamily="34" charset="-128"/>
              </a:rPr>
              <a:t> for en Java klasse, </a:t>
            </a:r>
            <a:r>
              <a:rPr lang="da-DK" altLang="da-DK" sz="1800" dirty="0" smtClean="0">
                <a:ea typeface="ＭＳ Ｐゴシック" pitchFamily="34" charset="-128"/>
              </a:rPr>
              <a:t>hvori der findes en metode ved navn </a:t>
            </a:r>
            <a:r>
              <a:rPr lang="da-DK" altLang="da-DK" sz="1800" b="1" dirty="0" err="1" smtClean="0">
                <a:solidFill>
                  <a:srgbClr val="008000"/>
                </a:solidFill>
                <a:ea typeface="ＭＳ Ｐゴシック" pitchFamily="34" charset="-128"/>
              </a:rPr>
              <a:t>main</a:t>
            </a:r>
            <a:r>
              <a:rPr lang="da-DK" altLang="da-DK" sz="1800" dirty="0">
                <a:ea typeface="ＭＳ Ｐゴシック" pitchFamily="34" charset="-128"/>
              </a:rPr>
              <a:t> </a:t>
            </a:r>
            <a:r>
              <a:rPr lang="da-DK" altLang="da-DK" sz="1800" dirty="0" smtClean="0">
                <a:ea typeface="ＭＳ Ｐゴシック" pitchFamily="34" charset="-128"/>
              </a:rPr>
              <a:t>(som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smtClean="0">
                <a:ea typeface="ＭＳ Ｐゴシック" pitchFamily="34" charset="-128"/>
              </a:rPr>
              <a:t>main</a:t>
            </a:r>
            <a:r>
              <a:rPr lang="da-DK" sz="3200" dirty="0" smtClean="0">
                <a:ea typeface="ＭＳ Ｐゴシック" pitchFamily="34" charset="-128"/>
              </a:rPr>
              <a:t> metoden</a:t>
            </a:r>
            <a:endParaRPr lang="da-DK" sz="3200" dirty="0">
              <a:ea typeface="ＭＳ Ｐゴシック" pitchFamily="34" charset="-128"/>
            </a:endParaRP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smtClean="0">
                <a:solidFill>
                  <a:srgbClr val="008000"/>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 skal have </a:t>
            </a:r>
            <a:r>
              <a:rPr lang="da-DK" altLang="da-DK" b="1" kern="0" dirty="0" err="1" smtClean="0">
                <a:solidFill>
                  <a:srgbClr val="A50021"/>
                </a:solidFill>
                <a:ea typeface="ＭＳ Ｐゴシック" pitchFamily="34" charset="-128"/>
                <a:cs typeface="ＭＳ Ｐゴシック" pitchFamily="-65" charset="-128"/>
              </a:rPr>
              <a:t>nedentående</a:t>
            </a:r>
            <a:r>
              <a:rPr lang="da-DK" altLang="da-DK" b="1" kern="0" dirty="0" smtClean="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public static </a:t>
            </a:r>
            <a:r>
              <a:rPr lang="da-DK" sz="1800" b="1" kern="0" dirty="0" smtClean="0">
                <a:solidFill>
                  <a:srgbClr val="FF0000"/>
                </a:solidFill>
                <a:latin typeface="Courier New" panose="02070309020205020404" pitchFamily="49" charset="0"/>
                <a:cs typeface="Courier New" panose="02070309020205020404" pitchFamily="49" charset="0"/>
              </a:rPr>
              <a:t>void</a:t>
            </a:r>
            <a:r>
              <a:rPr lang="da-DK" sz="1800" b="1" kern="0" dirty="0" smtClean="0">
                <a:solidFill>
                  <a:srgbClr val="7030A0"/>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main</a:t>
            </a:r>
            <a:r>
              <a:rPr lang="da-DK" sz="1800" b="1" kern="0" dirty="0" smtClean="0">
                <a:solidFill>
                  <a:schemeClr val="tx1"/>
                </a:solidFill>
                <a:latin typeface="Courier New" panose="02070309020205020404" pitchFamily="49" charset="0"/>
                <a:cs typeface="Courier New" panose="02070309020205020404" pitchFamily="49" charset="0"/>
              </a:rPr>
              <a:t>(String[] </a:t>
            </a:r>
            <a:r>
              <a:rPr lang="da-DK" sz="1800" b="1" kern="0" dirty="0" err="1" smtClean="0">
                <a:solidFill>
                  <a:schemeClr val="tx1"/>
                </a:solidFill>
                <a:latin typeface="Courier New" panose="02070309020205020404" pitchFamily="49" charset="0"/>
                <a:cs typeface="Courier New" panose="02070309020205020404" pitchFamily="49" charset="0"/>
              </a:rPr>
              <a:t>args</a:t>
            </a:r>
            <a:r>
              <a:rPr lang="da-DK" sz="1800" b="1" kern="0" dirty="0" smtClean="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Den </a:t>
            </a:r>
            <a:r>
              <a:rPr lang="da-DK" altLang="da-DK" sz="1800" dirty="0">
                <a:ea typeface="ＭＳ Ｐゴシック" pitchFamily="34" charset="-128"/>
              </a:rPr>
              <a:t>skal være </a:t>
            </a:r>
            <a:r>
              <a:rPr lang="da-DK" altLang="da-DK" sz="1800" b="1" dirty="0" smtClean="0">
                <a:solidFill>
                  <a:srgbClr val="008000"/>
                </a:solidFill>
                <a:ea typeface="ＭＳ Ｐゴシック" pitchFamily="34" charset="-128"/>
              </a:rPr>
              <a:t>public</a:t>
            </a:r>
            <a:r>
              <a:rPr lang="da-DK" altLang="da-DK" sz="1800" dirty="0" smtClean="0">
                <a:ea typeface="ＭＳ Ｐゴシック" pitchFamily="34" charset="-128"/>
              </a:rPr>
              <a:t>, således den kan kaldes uden for klassen</a:t>
            </a:r>
          </a:p>
          <a:p>
            <a:pPr lvl="1">
              <a:spcBef>
                <a:spcPts val="600"/>
              </a:spcBef>
            </a:pPr>
            <a:r>
              <a:rPr lang="da-DK" altLang="da-DK" sz="1800" spc="-40" dirty="0" smtClean="0">
                <a:ea typeface="ＭＳ Ｐゴシック" pitchFamily="34" charset="-128"/>
              </a:rPr>
              <a:t>Den skal være en </a:t>
            </a:r>
            <a:r>
              <a:rPr lang="da-DK" altLang="da-DK" sz="1800" b="1" spc="-40" dirty="0" smtClean="0">
                <a:solidFill>
                  <a:srgbClr val="008000"/>
                </a:solidFill>
                <a:ea typeface="ＭＳ Ｐゴシック" pitchFamily="34" charset="-128"/>
              </a:rPr>
              <a:t>klassemetode</a:t>
            </a:r>
            <a:r>
              <a:rPr lang="da-DK" altLang="da-DK" sz="1800" spc="-40" dirty="0" smtClean="0">
                <a:ea typeface="ＭＳ Ｐゴシック" pitchFamily="34" charset="-128"/>
              </a:rPr>
              <a:t>, da der på kaldstidspunktet ikke eksisterer nogen objekter</a:t>
            </a:r>
          </a:p>
          <a:p>
            <a:pPr lvl="1">
              <a:spcBef>
                <a:spcPts val="600"/>
              </a:spcBef>
            </a:pPr>
            <a:r>
              <a:rPr lang="da-DK" altLang="da-DK" sz="1800" spc="-40" dirty="0" smtClean="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smtClean="0">
                <a:ea typeface="ＭＳ Ｐゴシック" pitchFamily="34" charset="-128"/>
              </a:rPr>
              <a:t> som parameter (</a:t>
            </a:r>
            <a:r>
              <a:rPr lang="da-DK" altLang="da-DK" sz="1800" dirty="0" smtClean="0">
                <a:ea typeface="ＭＳ Ｐゴシック" pitchFamily="34" charset="-128"/>
              </a:rPr>
              <a:t>denne </a:t>
            </a:r>
            <a:r>
              <a:rPr lang="da-DK" altLang="da-DK" sz="1800" dirty="0">
                <a:ea typeface="ＭＳ Ｐゴシック" pitchFamily="34" charset="-128"/>
              </a:rPr>
              <a:t>konvention </a:t>
            </a:r>
            <a:r>
              <a:rPr lang="da-DK" altLang="da-DK" sz="1800" dirty="0" smtClean="0">
                <a:ea typeface="ＭＳ Ｐゴシック" pitchFamily="34" charset="-128"/>
              </a:rPr>
              <a:t>er, sammen </a:t>
            </a:r>
            <a:r>
              <a:rPr lang="da-DK" altLang="da-DK" sz="1800" dirty="0">
                <a:ea typeface="ＭＳ Ｐゴシック" pitchFamily="34" charset="-128"/>
              </a:rPr>
              <a:t>med en masse af Java's </a:t>
            </a:r>
            <a:r>
              <a:rPr lang="da-DK" altLang="da-DK" sz="1800" dirty="0" smtClean="0">
                <a:ea typeface="ＭＳ Ｐゴシック" pitchFamily="34" charset="-128"/>
              </a:rPr>
              <a:t>syntax, </a:t>
            </a:r>
            <a:r>
              <a:rPr lang="da-DK" altLang="da-DK" sz="1800" dirty="0">
                <a:ea typeface="ＭＳ Ｐゴシック" pitchFamily="34" charset="-128"/>
              </a:rPr>
              <a:t>arvet fra programmeringssproget </a:t>
            </a:r>
            <a:r>
              <a:rPr lang="da-DK" altLang="da-DK" sz="1800" dirty="0" smtClean="0">
                <a:ea typeface="ＭＳ Ｐゴシック" pitchFamily="34" charset="-128"/>
              </a:rPr>
              <a:t>C)</a:t>
            </a:r>
            <a:endParaRPr lang="da-DK" altLang="da-DK" sz="1800" spc="-40" dirty="0" smtClean="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Argumentet </a:t>
            </a:r>
            <a:r>
              <a:rPr lang="da-DK" altLang="da-DK" b="1" kern="0" dirty="0">
                <a:solidFill>
                  <a:srgbClr val="A50021"/>
                </a:solidFill>
                <a:ea typeface="ＭＳ Ｐゴシック" pitchFamily="34" charset="-128"/>
                <a:cs typeface="ＭＳ Ｐゴシック" pitchFamily="-65" charset="-128"/>
              </a:rPr>
              <a:t>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a:t>
            </a:r>
            <a:r>
              <a:rPr lang="da-DK" altLang="da-DK" b="1" kern="0" dirty="0" smtClean="0">
                <a:solidFill>
                  <a:srgbClr val="A50021"/>
                </a:solidFill>
                <a:ea typeface="ＭＳ Ｐゴシック" pitchFamily="34" charset="-128"/>
                <a:cs typeface="ＭＳ Ｐゴシック" pitchFamily="-65" charset="-128"/>
              </a:rPr>
              <a:t>skrives </a:t>
            </a:r>
            <a:r>
              <a:rPr lang="da-DK" altLang="da-DK" b="1" kern="0" dirty="0">
                <a:solidFill>
                  <a:srgbClr val="A50021"/>
                </a:solidFill>
                <a:ea typeface="ＭＳ Ｐゴシック" pitchFamily="34" charset="-128"/>
                <a:cs typeface="ＭＳ Ｐゴシック" pitchFamily="-65" charset="-128"/>
              </a:rPr>
              <a:t>efter klassens navn</a:t>
            </a:r>
          </a:p>
          <a:p>
            <a:pPr lvl="1">
              <a:spcBef>
                <a:spcPts val="600"/>
              </a:spcBef>
            </a:pPr>
            <a:r>
              <a:rPr lang="da-DK" altLang="da-DK" sz="1800" spc="-60" dirty="0" smtClean="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BlueJ kontra andre Java editorer</a:t>
            </a:r>
            <a:endParaRPr lang="da-DK" sz="3200" dirty="0">
              <a:ea typeface="ＭＳ Ｐゴシック" pitchFamily="34" charset="-128"/>
            </a:endParaRPr>
          </a:p>
        </p:txBody>
      </p:sp>
      <p:sp>
        <p:nvSpPr>
          <p:cNvPr id="4" name="Content Placeholder 2"/>
          <p:cNvSpPr txBox="1">
            <a:spLocks/>
          </p:cNvSpPr>
          <p:nvPr/>
        </p:nvSpPr>
        <p:spPr bwMode="auto">
          <a:xfrm>
            <a:off x="467544" y="1052736"/>
            <a:ext cx="8388932"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at brug af konsol og kendskab til diverse fil </a:t>
            </a:r>
            <a:r>
              <a:rPr lang="da-DK" altLang="da-DK" b="1" kern="0" dirty="0" err="1" smtClean="0">
                <a:solidFill>
                  <a:srgbClr val="A50021"/>
                </a:solidFill>
                <a:ea typeface="ＭＳ Ｐゴシック" pitchFamily="34" charset="-128"/>
                <a:cs typeface="ＭＳ Ｐゴシック" pitchFamily="-65" charset="-128"/>
              </a:rPr>
              <a:t>extensions</a:t>
            </a:r>
            <a:r>
              <a:rPr lang="da-DK" altLang="da-DK" b="1" kern="0" dirty="0" smtClean="0">
                <a:solidFill>
                  <a:srgbClr val="A50021"/>
                </a:solidFill>
                <a:ea typeface="ＭＳ Ｐゴシック" pitchFamily="34" charset="-128"/>
                <a:cs typeface="ＭＳ Ｐゴシック" pitchFamily="-65" charset="-128"/>
              </a:rPr>
              <a:t> (og </a:t>
            </a:r>
            <a:r>
              <a:rPr lang="da-DK" altLang="da-DK" b="1" kern="0" dirty="0" err="1" smtClean="0">
                <a:solidFill>
                  <a:srgbClr val="A50021"/>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a:t>
            </a:r>
          </a:p>
          <a:p>
            <a:pPr lvl="1">
              <a:spcBef>
                <a:spcPts val="600"/>
              </a:spcBef>
            </a:pPr>
            <a:r>
              <a:rPr lang="da-DK" altLang="da-DK" sz="1800" dirty="0" smtClean="0">
                <a:ea typeface="ＭＳ Ｐゴシック" pitchFamily="34" charset="-128"/>
              </a:rPr>
              <a:t>Den er </a:t>
            </a:r>
            <a:r>
              <a:rPr lang="da-DK" altLang="da-DK" sz="1800" dirty="0">
                <a:ea typeface="ＭＳ Ｐゴシック" pitchFamily="34" charset="-128"/>
              </a:rPr>
              <a:t>derfor </a:t>
            </a:r>
            <a:r>
              <a:rPr lang="da-DK" altLang="da-DK" sz="1800" dirty="0" smtClean="0">
                <a:ea typeface="ＭＳ Ｐゴシック" pitchFamily="34" charset="-128"/>
              </a:rPr>
              <a:t>særdeles velegnet </a:t>
            </a:r>
            <a:r>
              <a:rPr lang="da-DK" altLang="da-DK" sz="1800" dirty="0">
                <a:ea typeface="ＭＳ Ｐゴシック" pitchFamily="34" charset="-128"/>
              </a:rPr>
              <a:t>for </a:t>
            </a:r>
            <a:r>
              <a:rPr lang="da-DK" altLang="da-DK" sz="1800" dirty="0" smtClean="0">
                <a:ea typeface="ＭＳ Ｐゴシック" pitchFamily="34" charset="-128"/>
              </a:rPr>
              <a:t>nye programmerer</a:t>
            </a:r>
          </a:p>
          <a:p>
            <a:pPr lvl="1">
              <a:spcBef>
                <a:spcPts val="600"/>
              </a:spcBef>
            </a:pPr>
            <a:r>
              <a:rPr lang="da-DK" altLang="da-DK" sz="1800" dirty="0" smtClean="0">
                <a:ea typeface="ＭＳ Ｐゴシック" pitchFamily="34" charset="-128"/>
              </a:rPr>
              <a:t>Man kan let "lege" med programmer og udføre deres metoder uden at kende deres detaljerede indhold (Java kode)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Mange af vores studerende bruger </a:t>
            </a:r>
            <a:r>
              <a:rPr lang="da-DK" altLang="da-DK" b="1" kern="0" dirty="0" err="1" smtClean="0">
                <a:solidFill>
                  <a:srgbClr val="008000"/>
                </a:solidFill>
                <a:ea typeface="ＭＳ Ｐゴシック" pitchFamily="34" charset="-128"/>
                <a:cs typeface="ＭＳ Ｐゴシック" pitchFamily="-65" charset="-128"/>
              </a:rPr>
              <a:t>IntelliJ</a:t>
            </a:r>
            <a:r>
              <a:rPr lang="da-DK" altLang="da-DK" b="1" kern="0" dirty="0" smtClean="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smtClean="0">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tilfreds med </a:t>
            </a:r>
            <a:r>
              <a:rPr lang="da-DK" altLang="da-DK" sz="1800" dirty="0" smtClean="0">
                <a:ea typeface="ＭＳ Ｐゴシック" pitchFamily="34" charset="-128"/>
              </a:rPr>
              <a:t>BlueJ, kan I sagtens fortsætte med den kurset ud</a:t>
            </a:r>
            <a:endParaRPr lang="da-DK" altLang="da-DK" sz="1800" dirty="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smtClean="0">
                <a:solidFill>
                  <a:srgbClr val="A50021"/>
                </a:solidFill>
                <a:ea typeface="ＭＳ Ｐゴシック" pitchFamily="34" charset="-128"/>
                <a:cs typeface="ＭＳ Ｐゴシック" pitchFamily="-65" charset="-128"/>
              </a:rPr>
              <a:t>InteliJ</a:t>
            </a:r>
            <a:endParaRPr lang="da-DK" altLang="da-DK" b="1" kern="0" dirty="0" smtClean="0">
              <a:solidFill>
                <a:srgbClr val="A50021"/>
              </a:solidFill>
              <a:ea typeface="ＭＳ Ｐゴシック" pitchFamily="34" charset="-128"/>
              <a:cs typeface="ＭＳ Ｐゴシック" pitchFamily="-65" charset="-128"/>
            </a:endParaRPr>
          </a:p>
          <a:p>
            <a:pPr lvl="1">
              <a:spcBef>
                <a:spcPts val="400"/>
              </a:spcBef>
            </a:pPr>
            <a:r>
              <a:rPr lang="da-DK" altLang="da-DK" sz="1800" dirty="0" smtClean="0">
                <a:ea typeface="ＭＳ Ｐゴシック" pitchFamily="34" charset="-128"/>
              </a:rPr>
              <a:t>To videoer </a:t>
            </a:r>
            <a:r>
              <a:rPr lang="da-DK" altLang="da-DK" sz="1800" dirty="0">
                <a:ea typeface="ＭＳ Ｐゴシック" pitchFamily="34" charset="-128"/>
              </a:rPr>
              <a:t>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smtClean="0">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smtClean="0">
                <a:ea typeface="ＭＳ Ｐゴシック" pitchFamily="34" charset="-128"/>
              </a:rPr>
              <a:t>Appendix </a:t>
            </a:r>
            <a:r>
              <a:rPr lang="da-DK" altLang="da-DK" sz="1800" dirty="0">
                <a:ea typeface="ＭＳ Ｐゴシック" pitchFamily="34" charset="-128"/>
              </a:rPr>
              <a:t>E i BlueJ </a:t>
            </a:r>
            <a:r>
              <a:rPr lang="da-DK" altLang="da-DK" sz="1800" dirty="0" smtClean="0">
                <a:ea typeface="ＭＳ Ｐゴシック" pitchFamily="34" charset="-128"/>
              </a:rPr>
              <a:t>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a:t>
            </a:r>
            <a:r>
              <a:rPr lang="da-DK" altLang="da-DK" sz="3200" dirty="0" smtClean="0">
                <a:ea typeface="ＭＳ Ｐゴシック" pitchFamily="34" charset="-128"/>
              </a:rPr>
              <a:t>design </a:t>
            </a:r>
            <a:r>
              <a:rPr lang="da-DK" altLang="da-DK" sz="3200" dirty="0">
                <a:ea typeface="ＭＳ Ｐゴシック" pitchFamily="34" charset="-128"/>
              </a:rPr>
              <a:t>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smtClean="0">
                <a:ea typeface="ＭＳ Ｐゴシック" pitchFamily="34" charset="-128"/>
              </a:rPr>
              <a:t>Software er ikke noget, der laves på kort tid for derefter at forblive uændret i al sin levetid</a:t>
            </a:r>
          </a:p>
          <a:p>
            <a:pPr lvl="1">
              <a:spcBef>
                <a:spcPts val="600"/>
              </a:spcBef>
            </a:pPr>
            <a:r>
              <a:rPr lang="da-DK" altLang="da-DK" sz="1800" dirty="0" smtClean="0">
                <a:ea typeface="ＭＳ Ｐゴシック" pitchFamily="34" charset="-128"/>
              </a:rPr>
              <a:t>Software vedligeholdes (rettes, udvides, tilpasses, </a:t>
            </a:r>
            <a:r>
              <a:rPr lang="da-DK" altLang="da-DK" sz="1800" dirty="0">
                <a:ea typeface="ＭＳ Ｐゴシック" pitchFamily="34" charset="-128"/>
              </a:rPr>
              <a:t>porteres,</a:t>
            </a:r>
            <a:r>
              <a:rPr lang="da-DK" altLang="da-DK" sz="1800" dirty="0" smtClean="0">
                <a:ea typeface="ＭＳ Ｐゴシック" pitchFamily="34" charset="-128"/>
              </a:rPr>
              <a:t> …)</a:t>
            </a:r>
          </a:p>
          <a:p>
            <a:pPr lvl="1">
              <a:spcBef>
                <a:spcPts val="600"/>
              </a:spcBef>
            </a:pPr>
            <a:r>
              <a:rPr lang="da-DK" altLang="da-DK" sz="1800" dirty="0" smtClean="0">
                <a:ea typeface="ＭＳ Ｐゴシック" pitchFamily="34" charset="-128"/>
              </a:rPr>
              <a:t>Mange forskellige mennesker er involveret</a:t>
            </a:r>
            <a:r>
              <a:rPr lang="da-DK" altLang="da-DK" sz="1800" dirty="0">
                <a:ea typeface="ＭＳ Ｐゴシック" pitchFamily="34" charset="-128"/>
              </a:rPr>
              <a:t> </a:t>
            </a:r>
            <a:r>
              <a:rPr lang="da-DK" altLang="da-DK" sz="1800" dirty="0" smtClean="0">
                <a:ea typeface="ＭＳ Ｐゴシック" pitchFamily="34" charset="-128"/>
              </a:rPr>
              <a:t>med en tidsmæssig udstrækning på flere årtier</a:t>
            </a:r>
          </a:p>
          <a:p>
            <a:pPr lvl="1">
              <a:spcBef>
                <a:spcPts val="600"/>
              </a:spcBef>
            </a:pPr>
            <a:r>
              <a:rPr lang="da-DK" altLang="da-DK" sz="1800" dirty="0" smtClean="0">
                <a:ea typeface="ＭＳ Ｐゴシック" pitchFamily="34" charset="-128"/>
              </a:rPr>
              <a:t>Software overlever kun, hvis det kan vedligeholdes – ellers har det kort levetid (og dårlig økonomi)</a:t>
            </a:r>
          </a:p>
          <a:p>
            <a:pPr lvl="0">
              <a:spcBef>
                <a:spcPts val="1800"/>
              </a:spcBef>
            </a:pPr>
            <a:r>
              <a:rPr lang="da-DK" altLang="da-DK" sz="2000" dirty="0" smtClean="0">
                <a:ea typeface="ＭＳ Ｐゴシック" pitchFamily="34" charset="-128"/>
              </a:rPr>
              <a:t>Seks principper </a:t>
            </a:r>
            <a:r>
              <a:rPr lang="da-DK" altLang="da-DK" sz="2000" dirty="0">
                <a:ea typeface="ＭＳ Ｐゴシック" pitchFamily="34" charset="-128"/>
              </a:rPr>
              <a:t>for design af klasser – så de bliver lette(re) at </a:t>
            </a:r>
            <a:r>
              <a:rPr lang="da-DK" altLang="da-DK" sz="2000" dirty="0" smtClean="0">
                <a:ea typeface="ＭＳ Ｐゴシック" pitchFamily="34" charset="-128"/>
              </a:rPr>
              <a:t>læse, vedligeholde og genbruge</a:t>
            </a:r>
            <a:endParaRPr lang="da-DK" altLang="da-DK" sz="2000" dirty="0">
              <a:ea typeface="ＭＳ Ｐゴシック" pitchFamily="34" charset="-128"/>
            </a:endParaRPr>
          </a:p>
          <a:p>
            <a:pPr lvl="1">
              <a:spcBef>
                <a:spcPts val="600"/>
              </a:spcBef>
            </a:pPr>
            <a:r>
              <a:rPr lang="da-DK" altLang="da-DK" sz="1800" dirty="0">
                <a:ea typeface="ＭＳ Ｐゴシック" pitchFamily="34" charset="-128"/>
              </a:rPr>
              <a:t>Undgå </a:t>
            </a:r>
            <a:r>
              <a:rPr lang="da-DK" altLang="da-DK" sz="1800" dirty="0" smtClean="0">
                <a:ea typeface="ＭＳ Ｐゴシック" pitchFamily="34" charset="-128"/>
              </a:rPr>
              <a:t>kodedublering </a:t>
            </a:r>
            <a:r>
              <a:rPr lang="da-DK" altLang="da-DK" sz="1800" dirty="0">
                <a:ea typeface="ＭＳ Ｐゴシック" pitchFamily="34" charset="-128"/>
              </a:rPr>
              <a:t>(</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smtClean="0">
                <a:ea typeface="ＭＳ Ｐゴシック" pitchFamily="34" charset="-128"/>
              </a:rPr>
              <a:t>Responsibility-driven</a:t>
            </a:r>
            <a:r>
              <a:rPr lang="en-GB" altLang="da-DK" sz="1800" dirty="0" smtClean="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smtClean="0">
                <a:ea typeface="ＭＳ Ｐゴシック" pitchFamily="34" charset="-128"/>
              </a:rPr>
              <a:t>Regelmæssig omstrukturering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endParaRPr lang="da-DK" altLang="da-DK" sz="1800" dirty="0">
              <a:ea typeface="ＭＳ Ｐゴシック" pitchFamily="34" charset="-128"/>
            </a:endParaRPr>
          </a:p>
          <a:p>
            <a:pPr lvl="1">
              <a:spcBef>
                <a:spcPts val="400"/>
              </a:spcBef>
            </a:pPr>
            <a:endParaRPr lang="da-DK" altLang="da-DK" sz="1800" dirty="0" smtClean="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Undgå 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a:t>
            </a:r>
            <a:r>
              <a:rPr lang="da-DK" altLang="da-DK" sz="1800" dirty="0" smtClean="0">
                <a:ea typeface="ＭＳ Ｐゴシック" pitchFamily="34" charset="-128"/>
              </a:rPr>
              <a:t>tid både for dem, der skriver koden, og for dem, der skal læse og forstå koden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Gør koden </a:t>
            </a:r>
            <a:r>
              <a:rPr lang="da-DK" altLang="da-DK" sz="1800" dirty="0" smtClean="0">
                <a:ea typeface="ＭＳ Ｐゴシック" pitchFamily="34" charset="-128"/>
              </a:rPr>
              <a:t>meget lettere </a:t>
            </a:r>
            <a:r>
              <a:rPr lang="da-DK" altLang="da-DK" sz="1800" dirty="0">
                <a:ea typeface="ＭＳ Ｐゴシック" pitchFamily="34" charset="-128"/>
              </a:rPr>
              <a:t>at </a:t>
            </a:r>
            <a:r>
              <a:rPr lang="da-DK" altLang="da-DK" sz="1800" dirty="0" smtClean="0">
                <a:ea typeface="ＭＳ Ｐゴシック" pitchFamily="34" charset="-128"/>
              </a:rPr>
              <a:t>vedligeholde, idet man kun skal rette </a:t>
            </a:r>
            <a:r>
              <a:rPr lang="da-DK" altLang="da-DK" sz="1800" dirty="0" smtClean="0">
                <a:ea typeface="ＭＳ Ｐゴシック" pitchFamily="34" charset="-128"/>
              </a:rPr>
              <a:t>ét </a:t>
            </a:r>
            <a:r>
              <a:rPr lang="da-DK" altLang="da-DK" sz="1800" dirty="0" smtClean="0">
                <a:ea typeface="ＭＳ Ｐゴシック" pitchFamily="34" charset="-128"/>
              </a:rPr>
              <a:t>sted</a:t>
            </a:r>
          </a:p>
          <a:p>
            <a:pPr lvl="1">
              <a:spcBef>
                <a:spcPts val="600"/>
              </a:spcBef>
            </a:pPr>
            <a:r>
              <a:rPr lang="da-DK" altLang="da-DK" sz="1800" dirty="0">
                <a:ea typeface="ＭＳ Ｐゴシック" pitchFamily="34" charset="-128"/>
              </a:rPr>
              <a:t>M</a:t>
            </a:r>
            <a:r>
              <a:rPr lang="da-DK" altLang="da-DK" sz="1800" dirty="0" smtClean="0">
                <a:ea typeface="ＭＳ Ｐゴシック" pitchFamily="34" charset="-128"/>
              </a:rPr>
              <a:t>an undgår inkonsistente versioner, hvor en rettelse er foretaget nogle steder, men glemt andre steder</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Fire vigtige midler til at </a:t>
            </a:r>
            <a:r>
              <a:rPr lang="da-DK" altLang="da-DK" b="1" kern="0" dirty="0">
                <a:solidFill>
                  <a:srgbClr val="A50021"/>
                </a:solidFill>
                <a:ea typeface="ＭＳ Ｐゴシック" pitchFamily="34" charset="-128"/>
                <a:cs typeface="ＭＳ Ｐゴシック" pitchFamily="-65" charset="-128"/>
              </a:rPr>
              <a:t>undgå </a:t>
            </a:r>
            <a:r>
              <a:rPr lang="da-DK" altLang="da-DK" b="1" kern="0" dirty="0" smtClean="0">
                <a:solidFill>
                  <a:srgbClr val="A50021"/>
                </a:solidFill>
                <a:ea typeface="ＭＳ Ｐゴシック" pitchFamily="34" charset="-128"/>
                <a:cs typeface="ＭＳ Ｐゴシック" pitchFamily="-65" charset="-128"/>
              </a:rPr>
              <a:t>kodedublering</a:t>
            </a:r>
          </a:p>
          <a:p>
            <a:pPr lvl="1">
              <a:spcBef>
                <a:spcPts val="600"/>
              </a:spcBef>
            </a:pPr>
            <a:r>
              <a:rPr lang="da-DK" altLang="da-DK" sz="1800" dirty="0" smtClean="0">
                <a:ea typeface="ＭＳ Ｐゴシック" pitchFamily="34" charset="-128"/>
              </a:rPr>
              <a:t>Indpakning i </a:t>
            </a:r>
            <a:r>
              <a:rPr lang="da-DK" altLang="da-DK" sz="1800" b="1" dirty="0" smtClean="0">
                <a:solidFill>
                  <a:srgbClr val="008000"/>
                </a:solidFill>
                <a:ea typeface="ＭＳ Ｐゴシック" pitchFamily="34" charset="-128"/>
              </a:rPr>
              <a:t>løkke</a:t>
            </a:r>
            <a:r>
              <a:rPr lang="da-DK" altLang="da-DK" sz="1800" dirty="0" smtClean="0">
                <a:ea typeface="ＭＳ Ｐゴシック" pitchFamily="34" charset="-128"/>
              </a:rPr>
              <a:t> (hvor kroppen udføres mange gange)</a:t>
            </a:r>
          </a:p>
          <a:p>
            <a:pPr lvl="1">
              <a:spcBef>
                <a:spcPts val="600"/>
              </a:spcBef>
            </a:pPr>
            <a:r>
              <a:rPr lang="da-DK" altLang="da-DK" sz="1800" dirty="0" smtClean="0">
                <a:ea typeface="ＭＳ Ｐゴシック" pitchFamily="34" charset="-128"/>
              </a:rPr>
              <a:t>Indpakning </a:t>
            </a:r>
            <a:r>
              <a:rPr lang="da-DK" altLang="da-DK" sz="1800" dirty="0">
                <a:ea typeface="ＭＳ Ｐゴシック" pitchFamily="34" charset="-128"/>
              </a:rPr>
              <a:t>i </a:t>
            </a:r>
            <a:r>
              <a:rPr lang="da-DK" altLang="da-DK" sz="1800" b="1" dirty="0">
                <a:solidFill>
                  <a:srgbClr val="008000"/>
                </a:solidFill>
                <a:ea typeface="ＭＳ Ｐゴシック" pitchFamily="34" charset="-128"/>
              </a:rPr>
              <a:t>hjæl</a:t>
            </a:r>
            <a:r>
              <a:rPr lang="da-DK" altLang="da-DK" sz="1800" b="1" dirty="0" smtClean="0">
                <a:solidFill>
                  <a:srgbClr val="008000"/>
                </a:solidFill>
                <a:ea typeface="ＭＳ Ｐゴシック" pitchFamily="34" charset="-128"/>
              </a:rPr>
              <a:t>pemetode</a:t>
            </a:r>
            <a:r>
              <a:rPr lang="da-DK" altLang="da-DK" sz="1800" dirty="0" smtClean="0">
                <a:ea typeface="ＭＳ Ｐゴシック" pitchFamily="34" charset="-128"/>
              </a:rPr>
              <a:t> </a:t>
            </a:r>
            <a:r>
              <a:rPr lang="da-DK" altLang="da-DK" sz="1800" dirty="0">
                <a:ea typeface="ＭＳ Ｐゴシック" pitchFamily="34" charset="-128"/>
              </a:rPr>
              <a:t>(private or public</a:t>
            </a:r>
            <a:r>
              <a:rPr lang="da-DK" altLang="da-DK" sz="1800" dirty="0" smtClean="0">
                <a:ea typeface="ＭＳ Ｐゴシック" pitchFamily="34" charset="-128"/>
              </a:rPr>
              <a:t>)</a:t>
            </a:r>
          </a:p>
          <a:p>
            <a:pPr lvl="1">
              <a:spcBef>
                <a:spcPts val="600"/>
              </a:spcBef>
            </a:pPr>
            <a:r>
              <a:rPr lang="da-DK" altLang="da-DK" sz="1800" dirty="0" smtClean="0">
                <a:ea typeface="ＭＳ Ｐゴシック" pitchFamily="34" charset="-128"/>
              </a:rPr>
              <a:t>God </a:t>
            </a:r>
            <a:r>
              <a:rPr lang="da-DK" altLang="da-DK" sz="1800" b="1" dirty="0" smtClean="0">
                <a:solidFill>
                  <a:srgbClr val="008000"/>
                </a:solidFill>
                <a:ea typeface="ＭＳ Ｐゴシック" pitchFamily="34" charset="-128"/>
              </a:rPr>
              <a:t>parametrisering</a:t>
            </a:r>
            <a:r>
              <a:rPr lang="da-DK" altLang="da-DK" sz="1800" dirty="0" smtClean="0">
                <a:ea typeface="ＭＳ Ｐゴシック" pitchFamily="34" charset="-128"/>
              </a:rPr>
              <a:t> af metoder, så man kan nøjes med én metode, i stedet for at have flere, der ligner hinanden</a:t>
            </a:r>
          </a:p>
          <a:p>
            <a:pPr lvl="1">
              <a:spcBef>
                <a:spcPts val="600"/>
              </a:spcBef>
            </a:pPr>
            <a:r>
              <a:rPr lang="da-DK" altLang="da-DK" sz="1800" dirty="0" smtClean="0">
                <a:ea typeface="ＭＳ Ｐゴシック" pitchFamily="34" charset="-128"/>
              </a:rPr>
              <a:t>I kapitel 10 skal vi se, at </a:t>
            </a:r>
            <a:r>
              <a:rPr lang="da-DK" altLang="da-DK" sz="1800" b="1" dirty="0" smtClean="0">
                <a:solidFill>
                  <a:srgbClr val="008000"/>
                </a:solidFill>
                <a:ea typeface="ＭＳ Ｐゴシック" pitchFamily="34" charset="-128"/>
              </a:rPr>
              <a:t>subklasser</a:t>
            </a:r>
            <a:r>
              <a:rPr lang="da-DK" altLang="da-DK" sz="1800" dirty="0" smtClean="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Løs kobling mellem klasserne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smtClean="0">
                <a:ea typeface="ＭＳ Ｐゴシック" pitchFamily="34" charset="-128"/>
              </a:rPr>
              <a:t>Vi vil gerne kunne </a:t>
            </a:r>
            <a:r>
              <a:rPr lang="da-DK" altLang="da-DK" sz="1800" dirty="0">
                <a:ea typeface="ＭＳ Ｐゴシック" pitchFamily="34" charset="-128"/>
              </a:rPr>
              <a:t>ændre </a:t>
            </a:r>
            <a:r>
              <a:rPr lang="da-DK" altLang="da-DK" sz="1800" dirty="0" smtClean="0">
                <a:ea typeface="ＭＳ Ｐゴシック" pitchFamily="34" charset="-128"/>
              </a:rPr>
              <a:t>implementationen af </a:t>
            </a:r>
            <a:r>
              <a:rPr lang="da-DK" altLang="da-DK" sz="1800" dirty="0">
                <a:ea typeface="ＭＳ Ｐゴシック" pitchFamily="34" charset="-128"/>
              </a:rPr>
              <a:t>en klasse, uden at skulle </a:t>
            </a:r>
            <a:r>
              <a:rPr lang="da-DK" altLang="da-DK" sz="1800" dirty="0" smtClean="0">
                <a:ea typeface="ＭＳ Ｐゴシック" pitchFamily="34" charset="-128"/>
              </a:rPr>
              <a:t>ændre implementationen af alle de klasser, der bruger den</a:t>
            </a:r>
          </a:p>
          <a:p>
            <a:pPr lvl="1">
              <a:spcBef>
                <a:spcPts val="600"/>
              </a:spcBef>
            </a:pPr>
            <a:r>
              <a:rPr lang="da-DK" altLang="da-DK" sz="1800" dirty="0" smtClean="0">
                <a:ea typeface="ＭＳ Ｐゴシック" pitchFamily="34" charset="-128"/>
              </a:rPr>
              <a:t>Klasser </a:t>
            </a:r>
            <a:r>
              <a:rPr lang="da-DK" altLang="da-DK" sz="1800" dirty="0">
                <a:ea typeface="ＭＳ Ｐゴシック" pitchFamily="34" charset="-128"/>
              </a:rPr>
              <a:t>der opfylder dette </a:t>
            </a:r>
            <a:r>
              <a:rPr lang="da-DK" altLang="da-DK" sz="1800" dirty="0" smtClean="0">
                <a:ea typeface="ＭＳ Ｐゴシック" pitchFamily="34" charset="-128"/>
              </a:rPr>
              <a:t>siges at være </a:t>
            </a:r>
            <a:r>
              <a:rPr lang="da-DK" altLang="da-DK" sz="1800" b="1" dirty="0" smtClean="0">
                <a:solidFill>
                  <a:srgbClr val="008000"/>
                </a:solidFill>
                <a:ea typeface="ＭＳ Ｐゴシック" pitchFamily="34" charset="-128"/>
              </a:rPr>
              <a:t>løst </a:t>
            </a:r>
            <a:r>
              <a:rPr lang="da-DK" altLang="da-DK" sz="1800" b="1" dirty="0">
                <a:solidFill>
                  <a:srgbClr val="008000"/>
                </a:solidFill>
                <a:ea typeface="ＭＳ Ｐゴシック" pitchFamily="34" charset="-128"/>
              </a:rPr>
              <a:t>koblede</a:t>
            </a:r>
          </a:p>
          <a:p>
            <a:pPr>
              <a:spcBef>
                <a:spcPts val="1800"/>
              </a:spcBef>
            </a:pPr>
            <a:r>
              <a:rPr lang="da-DK" altLang="da-DK" sz="2000" dirty="0" smtClean="0">
                <a:ea typeface="ＭＳ Ｐゴシック" pitchFamily="34" charset="-128"/>
              </a:rPr>
              <a:t>Feltvariabler skal være private</a:t>
            </a:r>
            <a:r>
              <a:rPr lang="da-DK" altLang="da-DK" sz="2000" dirty="0">
                <a:ea typeface="ＭＳ Ｐゴシック" pitchFamily="34" charset="-128"/>
              </a:rPr>
              <a:t>, således at de kan </a:t>
            </a:r>
            <a:r>
              <a:rPr lang="da-DK" altLang="da-DK" sz="2000" dirty="0" smtClean="0">
                <a:ea typeface="ＭＳ Ｐゴシック" pitchFamily="34" charset="-128"/>
              </a:rPr>
              <a:t>ændres uden </a:t>
            </a:r>
            <a:r>
              <a:rPr lang="da-DK" altLang="da-DK" sz="2000" dirty="0">
                <a:ea typeface="ＭＳ Ｐゴシック" pitchFamily="34" charset="-128"/>
              </a:rPr>
              <a:t>at </a:t>
            </a:r>
            <a:r>
              <a:rPr lang="da-DK" altLang="da-DK" sz="2000" dirty="0" smtClean="0">
                <a:ea typeface="ＭＳ Ｐゴシック" pitchFamily="34" charset="-128"/>
              </a:rPr>
              <a:t>genere andre klasser</a:t>
            </a:r>
            <a:endParaRPr lang="da-DK" altLang="da-DK" sz="2000" dirty="0">
              <a:ea typeface="ＭＳ Ｐゴシック" pitchFamily="34" charset="-128"/>
            </a:endParaRPr>
          </a:p>
          <a:p>
            <a:pPr lvl="1">
              <a:spcBef>
                <a:spcPts val="600"/>
              </a:spcBef>
            </a:pPr>
            <a:r>
              <a:rPr lang="da-DK" altLang="da-DK" sz="1800" dirty="0" smtClean="0">
                <a:ea typeface="ＭＳ Ｐゴシック" pitchFamily="34" charset="-128"/>
              </a:rPr>
              <a:t>Når feltvariabler er private, kan andre klasser kun tilgå dem via deres accessor </a:t>
            </a:r>
            <a:r>
              <a:rPr lang="da-DK" altLang="da-DK" sz="1800" dirty="0">
                <a:ea typeface="ＭＳ Ｐゴシック" pitchFamily="34" charset="-128"/>
              </a:rPr>
              <a:t>og </a:t>
            </a:r>
            <a:r>
              <a:rPr lang="da-DK" altLang="da-DK" sz="1800" dirty="0" smtClean="0">
                <a:ea typeface="ＭＳ Ｐゴシック" pitchFamily="34" charset="-128"/>
              </a:rPr>
              <a:t>mutator metoder</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isse metoder er lette at lokalisere og modificere, når implementationen ændres, idet de befinder sig i samme klasse som feltvariablerne</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smtClean="0">
                <a:ea typeface="ＭＳ Ｐゴシック" pitchFamily="34" charset="-128"/>
              </a:rPr>
              <a:t>På et BlueJ klassediagram er mængden af pile en god indikation for koblingsgraden mellem klasserne</a:t>
            </a:r>
          </a:p>
          <a:p>
            <a:pPr lvl="1">
              <a:spcBef>
                <a:spcPts val="600"/>
              </a:spcBef>
            </a:pPr>
            <a:r>
              <a:rPr lang="da-DK" altLang="da-DK" sz="1800" dirty="0" smtClean="0">
                <a:ea typeface="ＭＳ Ｐゴシック" pitchFamily="34" charset="-128"/>
              </a:rPr>
              <a:t> Jo færre pile jo bedre</a:t>
            </a:r>
            <a:endParaRPr lang="da-DK" altLang="da-DK" sz="1800" dirty="0">
              <a:ea typeface="ＭＳ Ｐゴシック" pitchFamily="34" charset="-128"/>
            </a:endParaRPr>
          </a:p>
        </p:txBody>
      </p:sp>
    </p:spTree>
    <p:extLst>
      <p:ext uri="{BB962C8B-B14F-4D97-AF65-F5344CB8AC3E}">
        <p14:creationId xmlns:p14="http://schemas.microsoft.com/office/powerpoint/2010/main" val="5275825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Sammenhængende (</a:t>
            </a:r>
            <a:r>
              <a:rPr lang="en-GB" altLang="da-DK" sz="3200" dirty="0" smtClean="0">
                <a:ea typeface="ＭＳ Ｐゴシック" pitchFamily="34" charset="-128"/>
              </a:rPr>
              <a:t>cohesion</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smtClean="0">
                <a:ea typeface="ＭＳ Ｐゴシック" pitchFamily="34" charset="-128"/>
              </a:rPr>
              <a:t>Det betyder, at klassen skal håndtere ét problemkompleks, og alle de data og metoder, der hører til denne</a:t>
            </a:r>
          </a:p>
          <a:p>
            <a:pPr lvl="1">
              <a:spcBef>
                <a:spcPts val="600"/>
              </a:spcBef>
            </a:pPr>
            <a:r>
              <a:rPr lang="da-DK" altLang="da-DK" sz="1800" dirty="0" smtClean="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smtClean="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smtClean="0">
                <a:ea typeface="ＭＳ Ｐゴシック" pitchFamily="34" charset="-128"/>
              </a:rPr>
              <a:t>Metoder skal også være sammenhængende</a:t>
            </a:r>
          </a:p>
          <a:p>
            <a:pPr lvl="1">
              <a:spcBef>
                <a:spcPts val="600"/>
              </a:spcBef>
            </a:pPr>
            <a:r>
              <a:rPr lang="da-DK" altLang="da-DK" sz="1800" dirty="0" smtClean="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smtClean="0">
                <a:ea typeface="ＭＳ Ｐゴシック" pitchFamily="34" charset="-128"/>
              </a:rPr>
              <a:t>Det er så op til klassen, der kalder metoden, at beslutte, hvad tekststrengen skal bruges til. Den kan udskrives, lægges ind </a:t>
            </a:r>
            <a:r>
              <a:rPr lang="da-DK" altLang="da-DK" sz="1800" dirty="0">
                <a:ea typeface="ＭＳ Ｐゴシック" pitchFamily="34" charset="-128"/>
              </a:rPr>
              <a:t>i en </a:t>
            </a:r>
            <a:r>
              <a:rPr lang="da-DK" altLang="da-DK" sz="1800" dirty="0" smtClean="0">
                <a:ea typeface="ＭＳ Ｐゴシック" pitchFamily="34" charset="-128"/>
              </a:rPr>
              <a:t>objektsamling (collection), analyseres </a:t>
            </a:r>
            <a:r>
              <a:rPr lang="da-DK" altLang="da-DK" sz="1800" dirty="0">
                <a:ea typeface="ＭＳ Ｐゴシック" pitchFamily="34" charset="-128"/>
              </a:rPr>
              <a:t>eller </a:t>
            </a:r>
            <a:r>
              <a:rPr lang="da-DK" altLang="da-DK" sz="1800" dirty="0" smtClean="0">
                <a:ea typeface="ＭＳ Ｐゴシック" pitchFamily="34" charset="-128"/>
              </a:rPr>
              <a:t>noget </a:t>
            </a:r>
            <a:r>
              <a:rPr lang="da-DK" altLang="da-DK" sz="1800" dirty="0">
                <a:ea typeface="ＭＳ Ｐゴシック" pitchFamily="34" charset="-128"/>
              </a:rPr>
              <a:t>helt </a:t>
            </a:r>
            <a:r>
              <a:rPr lang="da-DK" altLang="da-DK" sz="1800" dirty="0" smtClean="0">
                <a:ea typeface="ＭＳ Ｐゴシック" pitchFamily="34" charset="-128"/>
              </a:rPr>
              <a:t>fjerde</a:t>
            </a:r>
          </a:p>
          <a:p>
            <a:pPr lvl="1">
              <a:spcBef>
                <a:spcPts val="600"/>
              </a:spcBef>
            </a:pPr>
            <a:r>
              <a:rPr lang="da-DK" altLang="da-DK" sz="1800" dirty="0" smtClean="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smtClean="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smtClean="0">
                <a:ea typeface="ＭＳ Ｐゴシック" pitchFamily="34" charset="-128"/>
              </a:rPr>
              <a:t>Arrays har et fast (på forhånd kendt) antal elementer</a:t>
            </a:r>
          </a:p>
          <a:p>
            <a:pPr lvl="1">
              <a:spcBef>
                <a:spcPts val="200"/>
              </a:spcBef>
            </a:pPr>
            <a:r>
              <a:rPr lang="da-DK" altLang="da-DK" sz="1800" dirty="0" smtClean="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chemeClr val="tx1"/>
                </a:solidFill>
                <a:latin typeface="Courier New" panose="02070309020205020404" pitchFamily="49" charset="0"/>
                <a:cs typeface="Courier New" panose="02070309020205020404" pitchFamily="49" charset="0"/>
              </a:rPr>
              <a:t>String[] </a:t>
            </a:r>
            <a:r>
              <a:rPr lang="da-DK" altLang="da-DK" sz="1800" b="1" kern="0" dirty="0" err="1" smtClean="0">
                <a:solidFill>
                  <a:schemeClr val="tx1"/>
                </a:solidFill>
                <a:latin typeface="Courier New" panose="02070309020205020404" pitchFamily="49" charset="0"/>
                <a:cs typeface="Courier New" panose="02070309020205020404" pitchFamily="49" charset="0"/>
              </a:rPr>
              <a:t>texts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smtClean="0">
                <a:ea typeface="ＭＳ Ｐゴシック" pitchFamily="34" charset="-128"/>
              </a:rPr>
              <a:t>1.  Erklæring (som feltvariabler)</a:t>
            </a:r>
            <a:endParaRPr lang="da-DK" altLang="da-DK"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 = </a:t>
            </a:r>
            <a:r>
              <a:rPr lang="da-DK" altLang="da-DK" sz="1800" b="1" kern="0" dirty="0" smtClean="0">
                <a:solidFill>
                  <a:srgbClr val="7030A0"/>
                </a:solidFill>
                <a:latin typeface="Courier New" panose="02070309020205020404" pitchFamily="49" charset="0"/>
                <a:cs typeface="Courier New" panose="02070309020205020404" pitchFamily="49" charset="0"/>
              </a:rPr>
              <a:t>new</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Eksempler på brug</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2.  Initialisering (ofte i konstruktør)</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smtClean="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a:t>
            </a: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 = value;</a:t>
            </a:r>
            <a:endParaRPr lang="en-US" altLang="da-DK" sz="1800" b="1" kern="0" dirty="0">
              <a:solidFill>
                <a:schemeClr val="tx1"/>
              </a:solidFill>
              <a:latin typeface="Courier New" panose="02070309020205020404" pitchFamily="49" charset="0"/>
              <a:cs typeface="Courier New" panose="02070309020205020404" pitchFamily="49" charset="0"/>
            </a:endParaRP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a:t>
            </a:r>
            <a:r>
              <a:rPr lang="da-DK" altLang="da-DK" sz="1800" b="1" kern="0" spc="-150" dirty="0" smtClean="0">
                <a:solidFill>
                  <a:srgbClr val="7030A0"/>
                </a:solidFill>
                <a:latin typeface="Courier New" panose="02070309020205020404" pitchFamily="49" charset="0"/>
                <a:cs typeface="Courier New" panose="02070309020205020404" pitchFamily="49" charset="0"/>
              </a:rPr>
              <a:t>rivate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err="1" smtClean="0">
                <a:solidFill>
                  <a:schemeClr val="tx1"/>
                </a:solidFill>
                <a:latin typeface="Courier New" panose="02070309020205020404" pitchFamily="49" charset="0"/>
                <a:cs typeface="Courier New" panose="02070309020205020404" pitchFamily="49" charset="0"/>
              </a:rPr>
              <a:t>monthLength</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7030A0"/>
                </a:solidFill>
                <a:latin typeface="Courier New" panose="02070309020205020404" pitchFamily="49" charset="0"/>
                <a:cs typeface="Courier New" panose="02070309020205020404" pitchFamily="49" charset="0"/>
              </a:rPr>
              <a:t>new</a:t>
            </a:r>
            <a:r>
              <a:rPr lang="da-DK" altLang="da-DK" sz="18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smtClean="0">
                <a:solidFill>
                  <a:srgbClr val="A50021"/>
                </a:solidFill>
                <a:ea typeface="ＭＳ Ｐゴシック" pitchFamily="34" charset="-128"/>
                <a:cs typeface="ＭＳ Ｐゴシック" pitchFamily="-106" charset="-128"/>
              </a:rPr>
              <a:t>Oprettelse </a:t>
            </a:r>
            <a:r>
              <a:rPr lang="da-DK" altLang="da-DK" b="1" dirty="0">
                <a:solidFill>
                  <a:srgbClr val="A50021"/>
                </a:solidFill>
                <a:ea typeface="ＭＳ Ｐゴシック" pitchFamily="34" charset="-128"/>
                <a:cs typeface="ＭＳ Ｐゴシック" pitchFamily="-106" charset="-128"/>
              </a:rPr>
              <a:t>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Antal elementer i {…} bestemmer størrelsen</a:t>
            </a:r>
            <a:endParaRPr lang="da-DK" sz="1200" b="1" dirty="0">
              <a:solidFill>
                <a:srgbClr val="0000FF"/>
              </a:solidFill>
              <a:latin typeface="+mn-lt"/>
              <a:ea typeface="ＭＳ Ｐゴシック" charset="0"/>
            </a:endParaRP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smtClean="0">
                <a:solidFill>
                  <a:srgbClr val="0000FF"/>
                </a:solidFill>
                <a:latin typeface="+mn-lt"/>
                <a:ea typeface="ＭＳ Ｐゴシック" charset="0"/>
              </a:rPr>
              <a:t>Kan også bruges på primitive typer</a:t>
            </a:r>
            <a:endParaRPr lang="da-DK" sz="1200" b="1" dirty="0">
              <a:solidFill>
                <a:srgbClr val="0000FF"/>
              </a:solidFill>
              <a:latin typeface="+mn-lt"/>
              <a:ea typeface="ＭＳ Ｐゴシック" charset="0"/>
            </a:endParaRP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Skal ikke importeres</a:t>
            </a:r>
            <a:endParaRPr lang="da-DK" sz="1200" b="1" dirty="0">
              <a:solidFill>
                <a:srgbClr val="0000FF"/>
              </a:solidFill>
              <a:latin typeface="+mn-lt"/>
              <a:ea typeface="ＭＳ Ｐゴシック" charset="0"/>
            </a:endParaRP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Udtrykkene </a:t>
            </a:r>
            <a:r>
              <a:rPr lang="da-DK" sz="1200" b="1" dirty="0">
                <a:solidFill>
                  <a:srgbClr val="0000FF"/>
                </a:solidFill>
                <a:latin typeface="+mn-lt"/>
                <a:ea typeface="ＭＳ Ｐゴシック" charset="0"/>
              </a:rPr>
              <a:t>i […] skal evaluere til et heltal i intervallet [</a:t>
            </a:r>
            <a:r>
              <a:rPr lang="da-DK" sz="1200" b="1" dirty="0" smtClean="0">
                <a:solidFill>
                  <a:srgbClr val="0000FF"/>
                </a:solidFill>
                <a:latin typeface="+mn-lt"/>
                <a:ea typeface="ＭＳ Ｐゴシック" charset="0"/>
              </a:rPr>
              <a:t>0,23] (ellers </a:t>
            </a:r>
            <a:r>
              <a:rPr lang="da-DK" sz="1200" b="1" dirty="0" err="1" smtClean="0">
                <a:solidFill>
                  <a:srgbClr val="0000FF"/>
                </a:solidFill>
                <a:latin typeface="+mn-lt"/>
                <a:ea typeface="ＭＳ Ｐゴシック" charset="0"/>
              </a:rPr>
              <a:t>runtime</a:t>
            </a:r>
            <a:r>
              <a:rPr lang="da-DK" sz="1200" b="1" dirty="0" smtClean="0">
                <a:solidFill>
                  <a:srgbClr val="0000FF"/>
                </a:solidFill>
                <a:latin typeface="+mn-lt"/>
                <a:ea typeface="ＭＳ Ｐゴシック" charset="0"/>
              </a:rPr>
              <a:t> fejl)</a:t>
            </a:r>
            <a:endParaRPr lang="da-DK" sz="1200" b="1" dirty="0">
              <a:solidFill>
                <a:srgbClr val="0000FF"/>
              </a:solidFill>
              <a:latin typeface="+mn-lt"/>
              <a:ea typeface="ＭＳ Ｐゴシック" charset="0"/>
            </a:endParaRP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a:t>
            </a:r>
            <a:r>
              <a:rPr lang="da-DK" sz="1200" b="1" dirty="0" smtClean="0">
                <a:solidFill>
                  <a:srgbClr val="0000FF"/>
                </a:solidFill>
                <a:ea typeface="ＭＳ Ｐゴシック" charset="0"/>
              </a:rPr>
              <a:t>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a:t>
            </a:r>
            <a:r>
              <a:rPr lang="da-DK" altLang="da-DK" sz="1200" b="1" spc="-40" dirty="0" smtClean="0">
                <a:solidFill>
                  <a:srgbClr val="0000FF"/>
                </a:solidFill>
              </a:rPr>
              <a:t>til 23</a:t>
            </a:r>
            <a:endParaRPr lang="da-DK" altLang="da-DK" sz="1200" b="1" spc="-40" dirty="0">
              <a:solidFill>
                <a:srgbClr val="0000FF"/>
              </a:solidFill>
            </a:endParaRP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en-US" altLang="da-DK" sz="3200" dirty="0" smtClean="0">
                <a:ea typeface="ＭＳ Ｐゴシック" pitchFamily="34" charset="-128"/>
              </a:rPr>
              <a:t>Responsibility-driven</a:t>
            </a:r>
            <a:r>
              <a:rPr lang="da-DK" altLang="da-DK" sz="3200" dirty="0" smtClean="0">
                <a:ea typeface="ＭＳ Ｐゴシック" pitchFamily="34" charset="-128"/>
              </a:rPr>
              <a:t> design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smtClean="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smtClean="0">
                <a:ea typeface="ＭＳ Ｐゴシック" pitchFamily="34" charset="-128"/>
              </a:rPr>
              <a:t>Andre klasser kunne selv gøre det – ved at få den nødvendige information via </a:t>
            </a:r>
            <a:r>
              <a:rPr lang="da-DK" altLang="da-DK" sz="1800" dirty="0" err="1" smtClean="0">
                <a:ea typeface="ＭＳ Ｐゴシック" pitchFamily="34" charset="-128"/>
              </a:rPr>
              <a:t>accessor</a:t>
            </a:r>
            <a:r>
              <a:rPr lang="da-DK" altLang="da-DK" sz="1800" dirty="0" smtClean="0">
                <a:ea typeface="ＭＳ Ｐゴシック" pitchFamily="34" charset="-128"/>
              </a:rPr>
              <a:t> metoder og stykke den sammen til en tekststreng</a:t>
            </a:r>
          </a:p>
          <a:p>
            <a:pPr lvl="1">
              <a:spcBef>
                <a:spcPts val="600"/>
              </a:spcBef>
            </a:pPr>
            <a:r>
              <a:rPr lang="da-DK" altLang="da-DK" sz="1800" dirty="0" smtClean="0">
                <a:ea typeface="ＭＳ Ｐゴシック" pitchFamily="34" charset="-128"/>
              </a:rPr>
              <a:t>Men det ville betyde, at disse klasser skal tilpasses, hver gang der tilføjes/fjernes feltvariabler</a:t>
            </a:r>
          </a:p>
          <a:p>
            <a:pPr lvl="1">
              <a:spcBef>
                <a:spcPts val="600"/>
              </a:spcBef>
            </a:pPr>
            <a:r>
              <a:rPr lang="da-DK" altLang="da-DK" sz="1800" dirty="0" smtClean="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Tænk fremad</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smtClean="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smtClean="0">
                <a:ea typeface="ＭＳ Ｐゴシック" pitchFamily="34" charset="-128"/>
              </a:rPr>
              <a:t>Hvis man fra start forsøger at samle de ting, der har med brugerinteraktionen at gøre, i en enkelt klasse, bliver det sidenhen lettere at ændre interaktion fra at være tekstbaseret til at være grafisk</a:t>
            </a:r>
          </a:p>
          <a:p>
            <a:pPr lvl="1">
              <a:spcBef>
                <a:spcPts val="600"/>
              </a:spcBef>
            </a:pPr>
            <a:r>
              <a:rPr lang="da-DK" altLang="da-DK" sz="1800" dirty="0" smtClean="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De fem C'er – for godt design af klasser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smtClean="0">
                <a:ea typeface="ＭＳ Ｐゴシック" pitchFamily="34" charset="-128"/>
              </a:rPr>
              <a:t>Klassen håndterer </a:t>
            </a:r>
            <a:r>
              <a:rPr lang="da-DK" altLang="da-DK" sz="1700" b="1" dirty="0">
                <a:solidFill>
                  <a:srgbClr val="008000"/>
                </a:solidFill>
                <a:ea typeface="ＭＳ Ｐゴシック" pitchFamily="34" charset="-128"/>
              </a:rPr>
              <a:t>ét </a:t>
            </a:r>
            <a:r>
              <a:rPr lang="da-DK" altLang="da-DK" sz="1700" b="1" dirty="0" smtClean="0">
                <a:solidFill>
                  <a:srgbClr val="008000"/>
                </a:solidFill>
                <a:ea typeface="ＭＳ Ｐゴシック" pitchFamily="34" charset="-128"/>
              </a:rPr>
              <a:t>problemkompleks</a:t>
            </a:r>
          </a:p>
          <a:p>
            <a:pPr lvl="1">
              <a:spcBef>
                <a:spcPts val="200"/>
              </a:spcBef>
            </a:pPr>
            <a:r>
              <a:rPr lang="da-DK" altLang="da-DK" sz="1700" b="1" dirty="0" smtClean="0">
                <a:solidFill>
                  <a:srgbClr val="008000"/>
                </a:solidFill>
                <a:ea typeface="ＭＳ Ｐゴシック" pitchFamily="34" charset="-128"/>
              </a:rPr>
              <a:t>Turtle</a:t>
            </a:r>
            <a:r>
              <a:rPr lang="da-DK" altLang="da-DK" sz="1700" dirty="0" smtClean="0">
                <a:ea typeface="ＭＳ Ｐゴシック" pitchFamily="34" charset="-128"/>
              </a:rPr>
              <a:t> klassen kan producere 2D stregtegninger (og intet andet)</a:t>
            </a:r>
          </a:p>
          <a:p>
            <a:pPr lvl="1">
              <a:spcBef>
                <a:spcPts val="200"/>
              </a:spcBef>
            </a:pPr>
            <a:r>
              <a:rPr lang="da-DK" altLang="da-DK" sz="1700" dirty="0" smtClean="0">
                <a:ea typeface="ＭＳ Ｐゴシック" pitchFamily="34" charset="-128"/>
              </a:rPr>
              <a:t>move og </a:t>
            </a:r>
            <a:r>
              <a:rPr lang="da-DK" altLang="da-DK" sz="1700" dirty="0" err="1" smtClean="0">
                <a:ea typeface="ＭＳ Ｐゴシック" pitchFamily="34" charset="-128"/>
              </a:rPr>
              <a:t>turn</a:t>
            </a:r>
            <a:r>
              <a:rPr lang="da-DK" altLang="da-DK" sz="1700" dirty="0" smtClean="0">
                <a:ea typeface="ＭＳ Ｐゴシック" pitchFamily="34" charset="-128"/>
              </a:rPr>
              <a:t> er </a:t>
            </a:r>
            <a:r>
              <a:rPr lang="da-DK" altLang="da-DK" sz="1700" dirty="0" err="1" smtClean="0">
                <a:ea typeface="ＭＳ Ｐゴシック" pitchFamily="34" charset="-128"/>
              </a:rPr>
              <a:t>separáte</a:t>
            </a:r>
            <a:r>
              <a:rPr lang="da-DK" altLang="da-DK" sz="1700" dirty="0" smtClean="0">
                <a:ea typeface="ＭＳ Ｐゴシック" pitchFamily="34" charset="-128"/>
              </a:rPr>
              <a:t> metoder – i stedet for </a:t>
            </a:r>
            <a:r>
              <a:rPr lang="da-DK" altLang="da-DK" sz="1700" b="1" dirty="0" err="1" smtClean="0">
                <a:ea typeface="ＭＳ Ｐゴシック" pitchFamily="34" charset="-128"/>
              </a:rPr>
              <a:t>moveAndTurn</a:t>
            </a:r>
            <a:endParaRPr lang="da-DK" altLang="da-DK" sz="1700" b="1" dirty="0" smtClean="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smtClean="0">
                <a:ea typeface="ＭＳ Ｐゴシック" pitchFamily="34" charset="-128"/>
              </a:rPr>
              <a:t>Der er metoder til </a:t>
            </a:r>
            <a:r>
              <a:rPr lang="da-DK" altLang="da-DK" sz="1700" b="1" dirty="0" smtClean="0">
                <a:solidFill>
                  <a:srgbClr val="008000"/>
                </a:solidFill>
                <a:ea typeface="ＭＳ Ｐゴシック" pitchFamily="34" charset="-128"/>
              </a:rPr>
              <a:t>alt</a:t>
            </a:r>
            <a:r>
              <a:rPr lang="da-DK" altLang="da-DK" sz="1700" dirty="0" smtClean="0">
                <a:ea typeface="ＭＳ Ｐゴシック" pitchFamily="34" charset="-128"/>
              </a:rPr>
              <a:t> det, der er nødvendigt indenfor problemkomplekset</a:t>
            </a:r>
          </a:p>
          <a:p>
            <a:pPr lvl="1">
              <a:spcBef>
                <a:spcPts val="200"/>
              </a:spcBef>
            </a:pPr>
            <a:r>
              <a:rPr lang="da-DK" altLang="da-DK" sz="1700" spc="-20" dirty="0" smtClean="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smtClean="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smtClean="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smtClean="0">
                <a:ea typeface="ＭＳ Ｐゴシック" pitchFamily="34" charset="-128"/>
              </a:rPr>
              <a:t>Turtle klassen bliver mere bekvem efter tilføjelsen af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endParaRPr lang="da-DK" altLang="da-DK" sz="1700" dirty="0" smtClean="0">
              <a:ea typeface="ＭＳ Ｐゴシック" pitchFamily="34" charset="-128"/>
            </a:endParaRPr>
          </a:p>
          <a:p>
            <a:pPr lvl="1">
              <a:spcBef>
                <a:spcPts val="200"/>
              </a:spcBef>
            </a:pPr>
            <a:r>
              <a:rPr lang="da-DK" altLang="da-DK" sz="1700" dirty="0" smtClean="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a:t>
            </a:r>
            <a:r>
              <a:rPr lang="da-DK" altLang="da-DK" sz="1700" dirty="0" smtClean="0">
                <a:ea typeface="ＭＳ Ｐゴシック" pitchFamily="34" charset="-128"/>
              </a:rPr>
              <a:t>mere bekvem end </a:t>
            </a:r>
            <a:r>
              <a:rPr lang="da-DK" altLang="da-DK" sz="1700" b="1" dirty="0" smtClean="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smtClean="0">
                <a:ea typeface="ＭＳ Ｐゴシック" pitchFamily="34" charset="-128"/>
              </a:rPr>
              <a:t>Metoderne skal gøre det, man </a:t>
            </a:r>
            <a:r>
              <a:rPr lang="da-DK" altLang="da-DK" sz="1700" b="1" dirty="0" smtClean="0">
                <a:solidFill>
                  <a:srgbClr val="008000"/>
                </a:solidFill>
                <a:ea typeface="ＭＳ Ｐゴシック" pitchFamily="34" charset="-128"/>
              </a:rPr>
              <a:t>forventer</a:t>
            </a:r>
            <a:r>
              <a:rPr lang="da-DK" altLang="da-DK" sz="1700" dirty="0" smtClean="0">
                <a:ea typeface="ＭＳ Ｐゴシック" pitchFamily="34" charset="-128"/>
              </a:rPr>
              <a:t> af dem – og kun det</a:t>
            </a:r>
            <a:endParaRPr lang="da-DK" altLang="da-DK" sz="1700" spc="-60" dirty="0" smtClean="0">
              <a:ea typeface="ＭＳ Ｐゴシック" pitchFamily="34" charset="-128"/>
            </a:endParaRPr>
          </a:p>
          <a:p>
            <a:pPr lvl="1">
              <a:spcBef>
                <a:spcPts val="200"/>
              </a:spcBef>
            </a:pPr>
            <a:r>
              <a:rPr lang="da-DK" altLang="da-DK" sz="1700" dirty="0" smtClean="0">
                <a:ea typeface="ＭＳ Ｐゴシック" pitchFamily="34" charset="-128"/>
              </a:rPr>
              <a:t>Det vil være forvirrende, hvis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r>
              <a:rPr lang="da-DK" altLang="da-DK" sz="1700" dirty="0">
                <a:ea typeface="ＭＳ Ｐゴシック" pitchFamily="34" charset="-128"/>
              </a:rPr>
              <a:t> også drejer </a:t>
            </a:r>
            <a:r>
              <a:rPr lang="da-DK" altLang="da-DK" sz="1700" dirty="0" smtClean="0">
                <a:ea typeface="ＭＳ Ｐゴシック" pitchFamily="34" charset="-128"/>
              </a:rPr>
              <a:t>skildpadden eller skifter pennens farve</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smtClean="0">
                <a:ea typeface="ＭＳ Ｐゴシック" pitchFamily="34" charset="-128"/>
              </a:rPr>
              <a:t>Metoderne skal fungere på </a:t>
            </a:r>
            <a:r>
              <a:rPr lang="da-DK" altLang="da-DK" sz="1700" b="1" dirty="0" smtClean="0">
                <a:solidFill>
                  <a:srgbClr val="008000"/>
                </a:solidFill>
                <a:ea typeface="ＭＳ Ｐゴシック" pitchFamily="34" charset="-128"/>
              </a:rPr>
              <a:t>"samme måde"</a:t>
            </a:r>
          </a:p>
          <a:p>
            <a:pPr lvl="1">
              <a:spcBef>
                <a:spcPts val="200"/>
              </a:spcBef>
            </a:pPr>
            <a:r>
              <a:rPr lang="da-DK" altLang="da-DK" sz="1700" dirty="0" smtClean="0">
                <a:ea typeface="ＭＳ Ｐゴシック" pitchFamily="34" charset="-128"/>
              </a:rPr>
              <a:t>Turtle klassen angiver alle afstande og vinkler som en </a:t>
            </a:r>
            <a:r>
              <a:rPr lang="da-DK" altLang="da-DK" sz="1700" b="1" dirty="0" smtClean="0">
                <a:ea typeface="ＭＳ Ｐゴシック" pitchFamily="34" charset="-128"/>
              </a:rPr>
              <a:t>double</a:t>
            </a:r>
            <a:endParaRPr lang="da-DK" altLang="da-DK" sz="1700" b="1"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Regelmæssig omstrukturering (</a:t>
            </a:r>
            <a:r>
              <a:rPr lang="en-US" altLang="da-DK" sz="3200" dirty="0" smtClean="0">
                <a:ea typeface="ＭＳ Ｐゴシック" pitchFamily="34" charset="-128"/>
              </a:rPr>
              <a:t>refactoring</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smtClean="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smtClean="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smtClean="0">
                <a:ea typeface="ＭＳ Ｐゴシック" pitchFamily="34" charset="-128"/>
              </a:rPr>
              <a:t>Track</a:t>
            </a:r>
            <a:r>
              <a:rPr lang="da-DK" altLang="da-DK" sz="1800" dirty="0" smtClean="0">
                <a:ea typeface="ＭＳ Ｐゴシック" pitchFamily="34" charset="-128"/>
              </a:rPr>
              <a:t> klassen fra afsnit 4.11 i BlueJ bogen)</a:t>
            </a:r>
          </a:p>
          <a:p>
            <a:pPr lvl="1">
              <a:spcBef>
                <a:spcPts val="600"/>
              </a:spcBef>
            </a:pPr>
            <a:r>
              <a:rPr lang="da-DK" altLang="da-DK" sz="1800" dirty="0" smtClean="0">
                <a:ea typeface="ＭＳ Ｐゴシック" pitchFamily="34" charset="-128"/>
              </a:rPr>
              <a:t>Omstrukturering af software kaldes også </a:t>
            </a:r>
            <a:r>
              <a:rPr lang="da-DK" altLang="da-DK" sz="1800" b="1" dirty="0" smtClean="0">
                <a:solidFill>
                  <a:srgbClr val="008000"/>
                </a:solidFill>
                <a:ea typeface="ＭＳ Ｐゴシック" pitchFamily="34" charset="-128"/>
              </a:rPr>
              <a:t>refaktorering</a:t>
            </a:r>
            <a:r>
              <a:rPr lang="da-DK" altLang="da-DK" sz="1800" dirty="0" smtClean="0">
                <a:ea typeface="ＭＳ Ｐゴシック" pitchFamily="34" charset="-128"/>
              </a:rPr>
              <a:t> (</a:t>
            </a:r>
            <a:r>
              <a:rPr lang="da-DK" altLang="da-DK" sz="1800" dirty="0" err="1" smtClean="0">
                <a:ea typeface="ＭＳ Ｐゴシック" pitchFamily="34" charset="-128"/>
              </a:rPr>
              <a:t>refactoring</a:t>
            </a:r>
            <a:r>
              <a:rPr lang="da-DK" altLang="da-DK" sz="1800" dirty="0" smtClean="0">
                <a:ea typeface="ＭＳ Ｐゴシック" pitchFamily="34" charset="-128"/>
              </a:rPr>
              <a:t>)</a:t>
            </a:r>
          </a:p>
          <a:p>
            <a:pPr>
              <a:spcBef>
                <a:spcPts val="1800"/>
              </a:spcBef>
            </a:pPr>
            <a:r>
              <a:rPr lang="da-DK" altLang="da-DK" sz="2000" b="1" kern="0" dirty="0" smtClean="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smtClean="0">
                <a:ea typeface="ＭＳ Ｐゴシック" pitchFamily="34" charset="-128"/>
              </a:rPr>
              <a:t>Start med at lave den ønskede </a:t>
            </a:r>
            <a:r>
              <a:rPr lang="da-DK" altLang="da-DK" sz="1800" kern="0" spc="-50" dirty="0" smtClean="0">
                <a:ea typeface="ＭＳ Ｐゴシック" pitchFamily="34" charset="-128"/>
              </a:rPr>
              <a:t>omstrukturering </a:t>
            </a:r>
            <a:r>
              <a:rPr lang="da-DK" altLang="da-DK" sz="1800" b="1" kern="0" spc="-50" dirty="0" smtClean="0">
                <a:solidFill>
                  <a:srgbClr val="008000"/>
                </a:solidFill>
                <a:ea typeface="ＭＳ Ｐゴシック" pitchFamily="34" charset="-128"/>
              </a:rPr>
              <a:t>uden</a:t>
            </a:r>
            <a:r>
              <a:rPr lang="da-DK" altLang="da-DK" sz="1800" kern="0" spc="-50" dirty="0" smtClean="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a:t>
            </a:r>
            <a:r>
              <a:rPr lang="da-DK" altLang="da-DK" sz="1800" kern="0" dirty="0" smtClean="0">
                <a:ea typeface="ＭＳ Ｐゴシック" pitchFamily="34" charset="-128"/>
              </a:rPr>
              <a:t>omstrukturerede </a:t>
            </a:r>
            <a:r>
              <a:rPr lang="da-DK" altLang="da-DK" sz="1800" kern="0" dirty="0">
                <a:ea typeface="ＭＳ Ｐゴシック" pitchFamily="34" charset="-128"/>
              </a:rPr>
              <a:t>program opfører sig som </a:t>
            </a:r>
            <a:r>
              <a:rPr lang="da-DK" altLang="da-DK" sz="1800" kern="0" dirty="0" smtClean="0">
                <a:ea typeface="ＭＳ Ｐゴシック" pitchFamily="34" charset="-128"/>
              </a:rPr>
              <a:t>det gamle (vi vender tilbage til testteknikker i næste forelæsning)</a:t>
            </a:r>
          </a:p>
          <a:p>
            <a:pPr lvl="1">
              <a:spcBef>
                <a:spcPts val="600"/>
              </a:spcBef>
            </a:pPr>
            <a:r>
              <a:rPr lang="da-DK" altLang="da-DK" sz="1800" kern="0" dirty="0" smtClean="0">
                <a:ea typeface="ＭＳ Ｐゴシック" pitchFamily="34" charset="-128"/>
              </a:rPr>
              <a:t>Først når man er overbevist om, at det </a:t>
            </a:r>
            <a:r>
              <a:rPr lang="da-DK" altLang="da-DK" sz="1800" kern="0" dirty="0">
                <a:ea typeface="ＭＳ Ｐゴシック" pitchFamily="34" charset="-128"/>
              </a:rPr>
              <a:t>omstrukturerede </a:t>
            </a:r>
            <a:r>
              <a:rPr lang="da-DK" altLang="da-DK" sz="1800" kern="0" dirty="0" smtClean="0">
                <a:ea typeface="ＭＳ Ｐゴシック" pitchFamily="34" charset="-128"/>
              </a:rPr>
              <a:t>program er korrekt (dvs. opfører sig som det gamle) tilføjes ny funktionalitet</a:t>
            </a:r>
          </a:p>
          <a:p>
            <a:pPr lvl="1">
              <a:spcBef>
                <a:spcPts val="600"/>
              </a:spcBef>
            </a:pPr>
            <a:r>
              <a:rPr lang="da-DK" altLang="da-DK" sz="1800" kern="0" dirty="0" smtClean="0">
                <a:ea typeface="ＭＳ Ｐゴシック" pitchFamily="34" charset="-128"/>
              </a:rPr>
              <a:t>Ved at iagttage denne tidsmæssige opdeling i refaktorering og tilføjelse af ny funktionalitet kan man spare masser af tid og kræfter</a:t>
            </a:r>
            <a:endParaRPr lang="da-DK" altLang="da-DK" dirty="0" smtClean="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736160" y="3810754"/>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8801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cs typeface="Arial"/>
              </a:rPr>
              <a:t>M</a:t>
            </a:r>
            <a:r>
              <a:rPr lang="da-DK" altLang="da-DK" sz="3200" dirty="0" smtClean="0">
                <a:ea typeface="ＭＳ Ｐゴシック" pitchFamily="34" charset="-128"/>
              </a:rPr>
              <a:t>undtlig præsentation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Det </a:t>
            </a:r>
            <a:r>
              <a:rPr lang="da-DK" altLang="da-DK" b="1" kern="0" dirty="0">
                <a:solidFill>
                  <a:srgbClr val="A50021"/>
                </a:solidFill>
                <a:ea typeface="ＭＳ Ｐゴシック" pitchFamily="34" charset="-128"/>
                <a:cs typeface="ＭＳ Ｐゴシック" pitchFamily="-106" charset="-128"/>
              </a:rPr>
              <a:t>er vigtigt for </a:t>
            </a:r>
            <a:r>
              <a:rPr lang="da-DK" altLang="da-DK" b="1" kern="0" dirty="0" smtClean="0">
                <a:solidFill>
                  <a:srgbClr val="A50021"/>
                </a:solidFill>
                <a:ea typeface="ＭＳ Ｐゴシック" pitchFamily="34" charset="-128"/>
                <a:cs typeface="ＭＳ Ｐゴシック" pitchFamily="-106" charset="-128"/>
              </a:rPr>
              <a:t>it-folk </a:t>
            </a:r>
            <a:r>
              <a:rPr lang="da-DK" altLang="da-DK" b="1" kern="0" dirty="0">
                <a:solidFill>
                  <a:srgbClr val="A50021"/>
                </a:solidFill>
                <a:ea typeface="ＭＳ Ｐゴシック" pitchFamily="34" charset="-128"/>
                <a:cs typeface="ＭＳ Ｐゴシック" pitchFamily="-106" charset="-128"/>
              </a:rPr>
              <a:t>at kunne præsentere tekniske problemstillinger for fagfæller og lægfolk</a:t>
            </a:r>
          </a:p>
          <a:p>
            <a:pPr lvl="1">
              <a:spcBef>
                <a:spcPts val="600"/>
              </a:spcBef>
            </a:pPr>
            <a:r>
              <a:rPr lang="da-DK" altLang="da-DK" sz="1800" kern="0" dirty="0" smtClean="0">
                <a:ea typeface="ＭＳ Ｐゴシック" pitchFamily="34" charset="-128"/>
              </a:rPr>
              <a:t>Det er en essentiel del af vores faglige kompetencer, og I kommer alle til at gøre det i jeres daglige arbejde</a:t>
            </a:r>
            <a:endParaRPr lang="da-DK" altLang="da-DK" sz="1800" kern="0" dirty="0">
              <a:ea typeface="ＭＳ Ｐゴシック" pitchFamily="34" charset="-128"/>
            </a:endParaRPr>
          </a:p>
          <a:p>
            <a:pPr lvl="1">
              <a:spcBef>
                <a:spcPts val="600"/>
              </a:spcBef>
            </a:pPr>
            <a:r>
              <a:rPr lang="da-DK" altLang="da-DK" sz="1800" kern="0" dirty="0" smtClean="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smtClean="0">
                <a:ea typeface="ＭＳ Ｐゴシック" pitchFamily="34" charset="-128"/>
              </a:rPr>
              <a:t>Det sidste er slet ikke så let, som det lyder</a:t>
            </a:r>
          </a:p>
          <a:p>
            <a:pPr lvl="1">
              <a:spcBef>
                <a:spcPts val="600"/>
              </a:spcBef>
            </a:pPr>
            <a:r>
              <a:rPr lang="da-DK" altLang="da-DK" sz="1800" kern="0" dirty="0" smtClean="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a:t>
            </a:r>
            <a:r>
              <a:rPr lang="da-DK" altLang="da-DK" sz="2000" kern="0" dirty="0" smtClean="0">
                <a:ea typeface="ＭＳ Ｐゴシック" pitchFamily="34" charset="-128"/>
              </a:rPr>
              <a:t>eksamen </a:t>
            </a:r>
            <a:r>
              <a:rPr lang="da-DK" altLang="da-DK" sz="2000" kern="0" dirty="0">
                <a:ea typeface="ＭＳ Ｐゴシック" pitchFamily="34" charset="-128"/>
              </a:rPr>
              <a:t>forventer vi, at </a:t>
            </a:r>
            <a:r>
              <a:rPr lang="da-DK" altLang="da-DK" sz="2000" kern="0" dirty="0" smtClean="0">
                <a:ea typeface="ＭＳ Ｐゴシック" pitchFamily="34" charset="-128"/>
              </a:rPr>
              <a:t>du </a:t>
            </a:r>
            <a:r>
              <a:rPr lang="da-DK" altLang="da-DK" sz="2000" kern="0" dirty="0">
                <a:ea typeface="ＭＳ Ｐゴシック" pitchFamily="34" charset="-128"/>
              </a:rPr>
              <a:t>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a:t>
            </a:r>
            <a:r>
              <a:rPr lang="da-DK" altLang="da-DK" sz="1800" kern="0" dirty="0" smtClean="0">
                <a:ea typeface="ＭＳ Ｐゴシック" pitchFamily="34" charset="-128"/>
              </a:rPr>
              <a:t>og forklare små </a:t>
            </a:r>
            <a:r>
              <a:rPr lang="da-DK" altLang="da-DK" sz="1800" kern="0" dirty="0">
                <a:ea typeface="ＭＳ Ｐゴシック" pitchFamily="34" charset="-128"/>
              </a:rPr>
              <a:t>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t>
            </a:r>
            <a:r>
              <a:rPr lang="da-DK" altLang="da-DK" sz="1800" kern="0" dirty="0" smtClean="0">
                <a:ea typeface="ＭＳ Ｐゴシック" pitchFamily="34" charset="-128"/>
              </a:rPr>
              <a:t>afleveringsopgaver </a:t>
            </a:r>
            <a:r>
              <a:rPr lang="da-DK" altLang="da-DK" sz="1800" kern="0" dirty="0">
                <a:ea typeface="ＭＳ Ｐゴシック" pitchFamily="34" charset="-128"/>
              </a:rPr>
              <a:t>til emneområdet</a:t>
            </a:r>
          </a:p>
          <a:p>
            <a:pPr>
              <a:spcBef>
                <a:spcPts val="1800"/>
              </a:spcBef>
            </a:pPr>
            <a:r>
              <a:rPr lang="da-DK" altLang="da-DK" sz="2000" kern="0" dirty="0" smtClean="0">
                <a:ea typeface="ＭＳ Ｐゴシック" pitchFamily="34" charset="-128"/>
              </a:rPr>
              <a:t>Der gives karakter efter 12-skalaen</a:t>
            </a:r>
            <a:endParaRPr lang="da-DK" altLang="da-DK" sz="2000" kern="0" dirty="0">
              <a:ea typeface="ＭＳ Ｐゴシック" pitchFamily="34" charset="-128"/>
            </a:endParaRPr>
          </a:p>
          <a:p>
            <a:pPr lvl="1"/>
            <a:r>
              <a:rPr lang="da-DK" sz="1800" dirty="0"/>
              <a:t>Pointene fra køreprøven og computerspilsopgaven tæller med i fastlæggelsen af den endelig karakter for kurset</a:t>
            </a:r>
          </a:p>
          <a:p>
            <a:pPr lvl="1"/>
            <a:r>
              <a:rPr lang="da-DK" sz="1800" dirty="0"/>
              <a:t>Høje point kan trække en karakter op, mens lave point kan trække en karakter ned</a:t>
            </a:r>
          </a:p>
          <a:p>
            <a:pPr lvl="1"/>
            <a:r>
              <a:rPr lang="da-DK" sz="1800" dirty="0"/>
              <a:t>Uanset pointtal kan man dumpe, hvis den mundtlige præstation er </a:t>
            </a:r>
            <a:r>
              <a:rPr lang="da-DK" sz="1800" dirty="0" smtClean="0"/>
              <a:t>uacceptabel</a:t>
            </a:r>
            <a:endParaRPr lang="da-DK" altLang="da-DK" sz="1800" kern="0" dirty="0" smtClean="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Forløbet af </a:t>
            </a:r>
            <a:r>
              <a:rPr lang="da-DK" altLang="da-DK" sz="3200" dirty="0" smtClean="0">
                <a:ea typeface="ＭＳ Ｐゴシック" pitchFamily="34" charset="-128"/>
              </a:rPr>
              <a:t>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smtClean="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a:t>
            </a:r>
            <a:r>
              <a:rPr lang="da-DK" altLang="da-DK" sz="1600" kern="0" dirty="0" smtClean="0">
                <a:ea typeface="ＭＳ Ｐゴシック" pitchFamily="34" charset="-128"/>
              </a:rPr>
              <a:t>oppe, </a:t>
            </a:r>
            <a:r>
              <a:rPr lang="da-DK" altLang="da-DK" sz="1600" kern="0" dirty="0">
                <a:ea typeface="ＭＳ Ｐゴシック" pitchFamily="34" charset="-128"/>
              </a:rPr>
              <a:t>har </a:t>
            </a:r>
            <a:r>
              <a:rPr lang="da-DK" altLang="da-DK" sz="1600" kern="0" dirty="0" smtClean="0">
                <a:ea typeface="ＭＳ Ｐゴシック" pitchFamily="34" charset="-128"/>
              </a:rPr>
              <a:t>du </a:t>
            </a:r>
            <a:r>
              <a:rPr lang="da-DK" altLang="da-DK" sz="1600" kern="0" dirty="0">
                <a:ea typeface="ＭＳ Ｐゴシック" pitchFamily="34" charset="-128"/>
              </a:rPr>
              <a:t>ca. </a:t>
            </a:r>
            <a:r>
              <a:rPr lang="da-DK" altLang="da-DK" sz="1600" kern="0" dirty="0" smtClean="0">
                <a:ea typeface="ＭＳ Ｐゴシック" pitchFamily="34" charset="-128"/>
              </a:rPr>
              <a:t>15 </a:t>
            </a:r>
            <a:r>
              <a:rPr lang="da-DK" altLang="da-DK" sz="1600" kern="0" dirty="0">
                <a:ea typeface="ＭＳ Ｐゴシック" pitchFamily="34" charset="-128"/>
              </a:rPr>
              <a:t>minutter til </a:t>
            </a:r>
            <a:r>
              <a:rPr lang="da-DK" altLang="da-DK" sz="1600" kern="0" dirty="0" smtClean="0">
                <a:ea typeface="ＭＳ Ｐゴシック" pitchFamily="34" charset="-128"/>
              </a:rPr>
              <a:t>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a:t>
            </a:r>
            <a:r>
              <a:rPr lang="da-DK" altLang="da-DK" sz="1600" kern="0" dirty="0" smtClean="0">
                <a:ea typeface="ＭＳ Ｐゴシック" pitchFamily="34" charset="-128"/>
              </a:rPr>
              <a:t>detaljerne i det trukne spørgsmål</a:t>
            </a:r>
          </a:p>
          <a:p>
            <a:pPr lvl="1">
              <a:spcBef>
                <a:spcPts val="500"/>
              </a:spcBef>
            </a:pPr>
            <a:r>
              <a:rPr lang="da-DK" altLang="da-DK" sz="1600" kern="0" dirty="0" smtClean="0">
                <a:ea typeface="ＭＳ Ｐゴシック" pitchFamily="34" charset="-128"/>
              </a:rPr>
              <a:t>Du kan </a:t>
            </a:r>
            <a:r>
              <a:rPr lang="da-DK" altLang="da-DK" sz="1600" b="1" kern="0" dirty="0" smtClean="0">
                <a:solidFill>
                  <a:srgbClr val="008000"/>
                </a:solidFill>
                <a:ea typeface="ＭＳ Ｐゴシック" pitchFamily="34" charset="-128"/>
              </a:rPr>
              <a:t>ikke</a:t>
            </a:r>
            <a:r>
              <a:rPr lang="da-DK" altLang="da-DK" sz="1600" kern="0" dirty="0" smtClean="0">
                <a:ea typeface="ＭＳ Ｐゴシック" pitchFamily="34" charset="-128"/>
              </a:rPr>
              <a:t> nå at lære tingene, hvis du ikke kan dem i forvejen</a:t>
            </a:r>
          </a:p>
          <a:p>
            <a:pPr lvl="1">
              <a:spcBef>
                <a:spcPts val="500"/>
              </a:spcBef>
            </a:pPr>
            <a:r>
              <a:rPr lang="da-DK" altLang="da-DK" sz="1600" kern="0" spc="-10" dirty="0" smtClean="0">
                <a:ea typeface="ＭＳ Ｐゴシック" pitchFamily="34" charset="-128"/>
              </a:rPr>
              <a:t>Under forberedelsen må du gerne kigge i noter, slides, lærebogen og andet materiale</a:t>
            </a:r>
            <a:endParaRPr lang="da-DK" altLang="da-DK" sz="1600" kern="0" spc="-10" dirty="0">
              <a:ea typeface="ＭＳ Ｐゴシック" pitchFamily="34" charset="-128"/>
            </a:endParaRPr>
          </a:p>
          <a:p>
            <a:pPr>
              <a:spcBef>
                <a:spcPts val="1200"/>
              </a:spcBef>
            </a:pPr>
            <a:r>
              <a:rPr lang="da-DK" altLang="da-DK" sz="2000" kern="0" dirty="0" smtClean="0">
                <a:ea typeface="ＭＳ Ｐゴシック" pitchFamily="34" charset="-128"/>
              </a:rPr>
              <a:t>Præsentationen (ca. 15 min)</a:t>
            </a:r>
          </a:p>
          <a:p>
            <a:pPr lvl="1">
              <a:spcBef>
                <a:spcPts val="500"/>
              </a:spcBef>
            </a:pPr>
            <a:r>
              <a:rPr lang="da-DK" altLang="da-DK" sz="1600" kern="0" dirty="0" smtClean="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smtClean="0">
                <a:ea typeface="ＭＳ Ｐゴシック" pitchFamily="34" charset="-128"/>
              </a:rPr>
              <a:t>Derefter vil eksaminator/censor afbryde med forskellige spørgsmål for at hjælpe dig med</a:t>
            </a:r>
          </a:p>
          <a:p>
            <a:pPr lvl="2">
              <a:spcBef>
                <a:spcPts val="300"/>
              </a:spcBef>
            </a:pPr>
            <a:r>
              <a:rPr lang="da-DK" altLang="da-DK" kern="0" dirty="0" smtClean="0">
                <a:solidFill>
                  <a:srgbClr val="000066"/>
                </a:solidFill>
                <a:ea typeface="ＭＳ Ｐゴシック" pitchFamily="34" charset="-128"/>
              </a:rPr>
              <a:t>at rette </a:t>
            </a:r>
            <a:r>
              <a:rPr lang="da-DK" altLang="da-DK" kern="0" dirty="0">
                <a:solidFill>
                  <a:srgbClr val="000066"/>
                </a:solidFill>
                <a:ea typeface="ＭＳ Ｐゴシック" pitchFamily="34" charset="-128"/>
              </a:rPr>
              <a:t>eventuelle småfejl </a:t>
            </a:r>
            <a:r>
              <a:rPr lang="da-DK" altLang="da-DK" kern="0" dirty="0" smtClean="0">
                <a:solidFill>
                  <a:srgbClr val="000066"/>
                </a:solidFill>
                <a:ea typeface="ＭＳ Ｐゴシック" pitchFamily="34" charset="-128"/>
              </a:rPr>
              <a:t>/ uklarheder</a:t>
            </a:r>
            <a:endParaRPr lang="da-DK" altLang="da-DK" kern="0" dirty="0">
              <a:solidFill>
                <a:srgbClr val="000066"/>
              </a:solidFill>
              <a:ea typeface="ＭＳ Ｐゴシック" pitchFamily="34" charset="-128"/>
            </a:endParaRPr>
          </a:p>
          <a:p>
            <a:pPr lvl="2">
              <a:spcBef>
                <a:spcPts val="300"/>
              </a:spcBef>
            </a:pPr>
            <a:r>
              <a:rPr lang="da-DK" altLang="da-DK" kern="0" dirty="0" smtClean="0">
                <a:solidFill>
                  <a:srgbClr val="000066"/>
                </a:solidFill>
                <a:ea typeface="ＭＳ Ｐゴシック" pitchFamily="34" charset="-128"/>
              </a:rPr>
              <a:t>at </a:t>
            </a:r>
            <a:r>
              <a:rPr lang="da-DK" altLang="da-DK" kern="0" dirty="0">
                <a:solidFill>
                  <a:srgbClr val="000066"/>
                </a:solidFill>
                <a:ea typeface="ＭＳ Ｐゴシック" pitchFamily="34" charset="-128"/>
              </a:rPr>
              <a:t>få dækket de vigtigste ting </a:t>
            </a:r>
            <a:r>
              <a:rPr lang="da-DK" altLang="da-DK" kern="0" dirty="0" smtClean="0">
                <a:solidFill>
                  <a:srgbClr val="000066"/>
                </a:solidFill>
                <a:ea typeface="ＭＳ Ｐゴシック" pitchFamily="34" charset="-128"/>
              </a:rPr>
              <a:t>indenfor emneområdet</a:t>
            </a:r>
          </a:p>
          <a:p>
            <a:pPr lvl="1">
              <a:spcBef>
                <a:spcPts val="300"/>
              </a:spcBef>
            </a:pPr>
            <a:r>
              <a:rPr lang="da-DK" altLang="da-DK" sz="1600" kern="0" spc="-50" dirty="0">
                <a:ea typeface="ＭＳ Ｐゴシック" pitchFamily="34" charset="-128"/>
              </a:rPr>
              <a:t>Ved at stille spørgsmål tjekker vi også, om </a:t>
            </a:r>
            <a:r>
              <a:rPr lang="da-DK" altLang="da-DK" sz="1600" kern="0" spc="-50" dirty="0" smtClean="0">
                <a:ea typeface="ＭＳ Ｐゴシック" pitchFamily="34" charset="-128"/>
              </a:rPr>
              <a:t>du </a:t>
            </a:r>
            <a:r>
              <a:rPr lang="da-DK" altLang="da-DK" sz="1600" kern="0" spc="-50" dirty="0">
                <a:ea typeface="ＭＳ Ｐゴシック" pitchFamily="34" charset="-128"/>
              </a:rPr>
              <a:t>har forstået stoffet eller blot lært det udenad</a:t>
            </a:r>
          </a:p>
          <a:p>
            <a:pPr lvl="1">
              <a:spcBef>
                <a:spcPts val="500"/>
              </a:spcBef>
            </a:pPr>
            <a:r>
              <a:rPr lang="da-DK" altLang="da-DK" sz="1600" kern="0" dirty="0">
                <a:ea typeface="ＭＳ Ｐゴシック" pitchFamily="34" charset="-128"/>
              </a:rPr>
              <a:t>Jo bedre </a:t>
            </a:r>
            <a:r>
              <a:rPr lang="da-DK" altLang="da-DK" sz="1600" kern="0" dirty="0" smtClean="0">
                <a:ea typeface="ＭＳ Ｐゴシック" pitchFamily="34" charset="-128"/>
              </a:rPr>
              <a:t>du har </a:t>
            </a:r>
            <a:r>
              <a:rPr lang="da-DK" altLang="da-DK" sz="1600" kern="0" dirty="0">
                <a:ea typeface="ＭＳ Ｐゴシック" pitchFamily="34" charset="-128"/>
              </a:rPr>
              <a:t>forberedt </a:t>
            </a:r>
            <a:r>
              <a:rPr lang="da-DK" altLang="da-DK" sz="1600" kern="0" dirty="0" smtClean="0">
                <a:ea typeface="ＭＳ Ｐゴシック" pitchFamily="34" charset="-128"/>
              </a:rPr>
              <a:t>dig </a:t>
            </a:r>
            <a:r>
              <a:rPr lang="da-DK" altLang="da-DK" sz="1600" kern="0" dirty="0">
                <a:ea typeface="ＭＳ Ｐゴシック" pitchFamily="34" charset="-128"/>
              </a:rPr>
              <a:t>og jo mere initiativ </a:t>
            </a:r>
            <a:r>
              <a:rPr lang="da-DK" altLang="da-DK" sz="1600" kern="0" dirty="0" smtClean="0">
                <a:ea typeface="ＭＳ Ｐゴシック" pitchFamily="34" charset="-128"/>
              </a:rPr>
              <a:t>du udviser </a:t>
            </a:r>
            <a:r>
              <a:rPr lang="da-DK" altLang="da-DK" sz="1600" kern="0" dirty="0">
                <a:ea typeface="ＭＳ Ｐゴシック" pitchFamily="34" charset="-128"/>
              </a:rPr>
              <a:t>– jo bedre har </a:t>
            </a:r>
            <a:r>
              <a:rPr lang="da-DK" altLang="da-DK" sz="1600" kern="0" dirty="0" smtClean="0">
                <a:ea typeface="ＭＳ Ｐゴシック" pitchFamily="34" charset="-128"/>
              </a:rPr>
              <a:t>du </a:t>
            </a:r>
            <a:r>
              <a:rPr lang="da-DK" altLang="da-DK" sz="1600" kern="0" dirty="0">
                <a:ea typeface="ＭＳ Ｐゴシック" pitchFamily="34" charset="-128"/>
              </a:rPr>
              <a:t>styr </a:t>
            </a:r>
            <a:r>
              <a:rPr lang="da-DK" altLang="da-DK" sz="1600" kern="0" dirty="0" smtClean="0">
                <a:ea typeface="ＭＳ Ｐゴシック" pitchFamily="34" charset="-128"/>
              </a:rPr>
              <a:t>på, hvor du "kommer hen" </a:t>
            </a:r>
            <a:r>
              <a:rPr lang="da-DK" altLang="da-DK" sz="1600" kern="0" dirty="0">
                <a:ea typeface="ＭＳ Ｐゴシック" pitchFamily="34" charset="-128"/>
              </a:rPr>
              <a:t>under eksamen (</a:t>
            </a:r>
            <a:r>
              <a:rPr lang="da-DK" altLang="da-DK" sz="1600" kern="0" dirty="0" smtClean="0">
                <a:ea typeface="ＭＳ Ｐゴシック" pitchFamily="34" charset="-128"/>
              </a:rPr>
              <a:t>f.eks. </a:t>
            </a:r>
            <a:r>
              <a:rPr lang="da-DK" altLang="da-DK" sz="1600" kern="0" dirty="0">
                <a:ea typeface="ＭＳ Ｐゴシック" pitchFamily="34" charset="-128"/>
              </a:rPr>
              <a:t>hvilke </a:t>
            </a:r>
            <a:r>
              <a:rPr lang="da-DK" altLang="da-DK" sz="1600" kern="0" dirty="0" smtClean="0">
                <a:ea typeface="ＭＳ Ｐゴシック" pitchFamily="34" charset="-128"/>
              </a:rPr>
              <a:t>programmeringseksempler, du skal </a:t>
            </a:r>
            <a:r>
              <a:rPr lang="da-DK" altLang="da-DK" sz="1600" kern="0" dirty="0">
                <a:ea typeface="ＭＳ Ｐゴシック" pitchFamily="34" charset="-128"/>
              </a:rPr>
              <a:t>gennemgå</a:t>
            </a:r>
            <a:r>
              <a:rPr lang="da-DK" altLang="da-DK" sz="1600" kern="0" dirty="0" smtClean="0">
                <a:ea typeface="ＭＳ Ｐゴシック" pitchFamily="34" charset="-128"/>
              </a:rPr>
              <a:t>)</a:t>
            </a:r>
          </a:p>
          <a:p>
            <a:pPr>
              <a:spcBef>
                <a:spcPts val="1200"/>
              </a:spcBef>
            </a:pPr>
            <a:r>
              <a:rPr lang="da-DK" altLang="da-DK" sz="2000" kern="0" dirty="0" smtClean="0">
                <a:ea typeface="ＭＳ Ｐゴシック" pitchFamily="34" charset="-128"/>
              </a:rPr>
              <a:t>Votering mv</a:t>
            </a:r>
            <a:endParaRPr lang="da-DK" altLang="da-DK" sz="2000" kern="0" dirty="0">
              <a:ea typeface="ＭＳ Ｐゴシック" pitchFamily="34" charset="-128"/>
            </a:endParaRPr>
          </a:p>
          <a:p>
            <a:pPr lvl="1">
              <a:spcBef>
                <a:spcPts val="500"/>
              </a:spcBef>
            </a:pPr>
            <a:r>
              <a:rPr lang="da-DK" altLang="da-DK" sz="1600" kern="0" dirty="0">
                <a:ea typeface="ＭＳ Ｐゴシック" pitchFamily="34" charset="-128"/>
              </a:rPr>
              <a:t>De næste </a:t>
            </a:r>
            <a:r>
              <a:rPr lang="da-DK" altLang="da-DK" sz="1600" kern="0" dirty="0" smtClean="0">
                <a:ea typeface="ＭＳ Ｐゴシック" pitchFamily="34" charset="-128"/>
              </a:rPr>
              <a:t>3-5 </a:t>
            </a:r>
            <a:r>
              <a:rPr lang="da-DK" altLang="da-DK" sz="1600" kern="0" dirty="0">
                <a:ea typeface="ＭＳ Ｐゴシック" pitchFamily="34" charset="-128"/>
              </a:rPr>
              <a:t>minutter bruges til votering, meddelelse og forklaring af </a:t>
            </a:r>
            <a:r>
              <a:rPr lang="da-DK" altLang="da-DK" sz="1600" kern="0" dirty="0" smtClean="0">
                <a:ea typeface="ＭＳ Ｐゴシック" pitchFamily="34" charset="-128"/>
              </a:rPr>
              <a:t>din </a:t>
            </a:r>
            <a:r>
              <a:rPr lang="da-DK" altLang="da-DK" sz="1600" kern="0" dirty="0">
                <a:ea typeface="ＭＳ Ｐゴシック" pitchFamily="34" charset="-128"/>
              </a:rPr>
              <a:t>karakter samt skift til næste eksaminand</a:t>
            </a:r>
          </a:p>
        </p:txBody>
      </p:sp>
    </p:spTree>
    <p:extLst>
      <p:ext uri="{BB962C8B-B14F-4D97-AF65-F5344CB8AC3E}">
        <p14:creationId xmlns:p14="http://schemas.microsoft.com/office/powerpoint/2010/main" val="2737556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Træning gør mester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Evnen til at lave gode mundtlige præsentationer kan forbedres </a:t>
            </a:r>
            <a:r>
              <a:rPr lang="da-DK" altLang="da-DK" sz="2000" kern="0" dirty="0" smtClean="0">
                <a:solidFill>
                  <a:srgbClr val="008000"/>
                </a:solidFill>
                <a:ea typeface="ＭＳ Ｐゴシック" pitchFamily="34" charset="-128"/>
              </a:rPr>
              <a:t>kraftigt</a:t>
            </a:r>
            <a:r>
              <a:rPr lang="da-DK" altLang="da-DK" sz="2000" kern="0" dirty="0" smtClean="0">
                <a:ea typeface="ＭＳ Ｐゴシック" pitchFamily="34" charset="-128"/>
              </a:rPr>
              <a:t> ved intensiv træning</a:t>
            </a:r>
          </a:p>
          <a:p>
            <a:pPr lvl="1">
              <a:spcBef>
                <a:spcPts val="600"/>
              </a:spcBef>
            </a:pPr>
            <a:r>
              <a:rPr lang="da-DK" altLang="da-DK" sz="1800" kern="0" dirty="0" smtClean="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smtClean="0">
                <a:ea typeface="ＭＳ Ｐゴシック" pitchFamily="34" charset="-128"/>
              </a:rPr>
              <a:t>Det er </a:t>
            </a:r>
            <a:r>
              <a:rPr lang="da-DK" altLang="da-DK" sz="1800" b="1" kern="0" dirty="0" smtClean="0">
                <a:solidFill>
                  <a:srgbClr val="008000"/>
                </a:solidFill>
                <a:ea typeface="ＭＳ Ｐゴシック" pitchFamily="34" charset="-128"/>
              </a:rPr>
              <a:t>obligatorisk</a:t>
            </a:r>
            <a:r>
              <a:rPr lang="da-DK" altLang="da-DK" sz="1800" kern="0" dirty="0" smtClean="0">
                <a:ea typeface="ＭＳ Ｐゴシック" pitchFamily="34" charset="-128"/>
              </a:rPr>
              <a:t> at lave mindst 2 præsentationer af eksamensspørgsmål (som </a:t>
            </a:r>
            <a:r>
              <a:rPr lang="da-DK" altLang="da-DK" sz="1800" b="1" kern="0" dirty="0" smtClean="0">
                <a:solidFill>
                  <a:srgbClr val="008000"/>
                </a:solidFill>
                <a:ea typeface="ＭＳ Ｐゴシック" pitchFamily="34" charset="-128"/>
              </a:rPr>
              <a:t>godkendes</a:t>
            </a:r>
            <a:r>
              <a:rPr lang="da-DK" altLang="da-DK" sz="1800" kern="0" dirty="0" smtClean="0">
                <a:ea typeface="ＭＳ Ｐゴシック" pitchFamily="34" charset="-128"/>
              </a:rPr>
              <a:t> af instruktoren)</a:t>
            </a:r>
          </a:p>
          <a:p>
            <a:pPr marL="342900" lvl="1" indent="-342900">
              <a:spcBef>
                <a:spcPts val="1200"/>
              </a:spcBef>
              <a:buChar char="•"/>
            </a:pPr>
            <a:r>
              <a:rPr lang="da-DK" altLang="da-DK" b="1" kern="0" spc="-50" dirty="0" smtClean="0">
                <a:solidFill>
                  <a:srgbClr val="A50021"/>
                </a:solidFill>
                <a:ea typeface="ＭＳ Ｐゴシック" pitchFamily="34" charset="-128"/>
                <a:cs typeface="ＭＳ Ｐゴシック" pitchFamily="-106" charset="-128"/>
              </a:rPr>
              <a:t>I </a:t>
            </a:r>
            <a:r>
              <a:rPr lang="da-DK" altLang="da-DK" b="1" kern="0" spc="-50" dirty="0">
                <a:solidFill>
                  <a:srgbClr val="A50021"/>
                </a:solidFill>
                <a:ea typeface="ＭＳ Ｐゴシック" pitchFamily="34" charset="-128"/>
                <a:cs typeface="ＭＳ Ｐゴシック" pitchFamily="-106" charset="-128"/>
              </a:rPr>
              <a:t>begyndelsen er det svært, men efterhånden bliver det </a:t>
            </a:r>
            <a:r>
              <a:rPr lang="da-DK" altLang="da-DK" b="1" kern="0" spc="-50" dirty="0" smtClean="0">
                <a:solidFill>
                  <a:srgbClr val="A50021"/>
                </a:solidFill>
                <a:ea typeface="ＭＳ Ｐゴシック" pitchFamily="34" charset="-128"/>
                <a:cs typeface="ＭＳ Ｐゴシック" pitchFamily="-106" charset="-128"/>
              </a:rPr>
              <a:t>lettere</a:t>
            </a:r>
            <a:endParaRPr lang="da-DK" altLang="da-DK" b="1" kern="0" spc="-5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smtClean="0">
                <a:ea typeface="ＭＳ Ｐゴシック" pitchFamily="34" charset="-128"/>
              </a:rPr>
              <a:t>Det samme vil ske med din evne til at lave en god mundtlig præsentation</a:t>
            </a:r>
          </a:p>
          <a:p>
            <a:pPr lvl="1">
              <a:spcBef>
                <a:spcPts val="600"/>
              </a:spcBef>
            </a:pPr>
            <a:r>
              <a:rPr lang="da-DK" altLang="da-DK" sz="1800" kern="0" dirty="0" smtClean="0">
                <a:ea typeface="ＭＳ Ｐゴシック" pitchFamily="34" charset="-128"/>
              </a:rPr>
              <a:t>Det vil hjælpe dig til eksamen – i dette og efterfølgende kurser</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Nervøsitet</a:t>
            </a:r>
            <a:endParaRPr lang="da-DK" altLang="da-DK" b="1" kern="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smtClean="0">
                <a:ea typeface="ＭＳ Ｐゴシック" pitchFamily="34" charset="-128"/>
              </a:rPr>
              <a:t>Læs mere på disse tre websider:</a:t>
            </a:r>
          </a:p>
          <a:p>
            <a:pPr marL="457200" lvl="1" indent="263525">
              <a:spcBef>
                <a:spcPts val="600"/>
              </a:spcBef>
              <a:buNone/>
            </a:pPr>
            <a:r>
              <a:rPr lang="da-DK" altLang="da-DK" sz="1800" b="1" kern="0" dirty="0" smtClean="0">
                <a:ea typeface="ＭＳ Ｐゴシック" pitchFamily="34" charset="-128"/>
                <a:hlinkClick r:id="rId3"/>
              </a:rPr>
              <a:t>AU </a:t>
            </a:r>
            <a:r>
              <a:rPr lang="da-DK" altLang="da-DK" sz="1800" b="1" kern="0" dirty="0" err="1" smtClean="0">
                <a:ea typeface="ＭＳ Ｐゴシック" pitchFamily="34" charset="-128"/>
                <a:hlinkClick r:id="rId3"/>
              </a:rPr>
              <a:t>Studypedia</a:t>
            </a:r>
            <a:r>
              <a:rPr lang="da-DK" altLang="da-DK" sz="1800" kern="0" dirty="0" smtClean="0">
                <a:ea typeface="ＭＳ Ｐゴシック" pitchFamily="34" charset="-128"/>
              </a:rPr>
              <a:t>    </a:t>
            </a:r>
            <a:r>
              <a:rPr lang="da-DK" sz="1800" b="1" kern="0" dirty="0" smtClean="0">
                <a:ea typeface="ＭＳ Ｐゴシック" pitchFamily="34" charset="-128"/>
                <a:hlinkClick r:id="rId4"/>
              </a:rPr>
              <a:t>Styrk dit studieliv</a:t>
            </a:r>
            <a:r>
              <a:rPr lang="da-DK" sz="1800" b="1" kern="0" dirty="0" smtClean="0">
                <a:ea typeface="ＭＳ Ｐゴシック" pitchFamily="34" charset="-128"/>
              </a:rPr>
              <a:t>    </a:t>
            </a:r>
            <a:r>
              <a:rPr lang="da-DK" sz="1800" b="1" kern="0" dirty="0">
                <a:solidFill>
                  <a:srgbClr val="969696"/>
                </a:solidFill>
                <a:ea typeface="ＭＳ Ｐゴシック" pitchFamily="34" charset="-128"/>
                <a:hlinkClick r:id="rId5"/>
              </a:rPr>
              <a:t>Studenterrådgivningen</a:t>
            </a:r>
            <a:endParaRPr lang="da-DK" sz="1800" b="1" kern="0" dirty="0">
              <a:solidFill>
                <a:srgbClr val="969696"/>
              </a:solidFill>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Organisering af træningen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39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I uge 10-15 bliver holdet ved ugens sidste øvelsesgang delt i to</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Den ene halvdel har øvelser på det normale øvelsestidspunkt</a:t>
            </a:r>
          </a:p>
          <a:p>
            <a:pPr lvl="1">
              <a:spcBef>
                <a:spcPts val="300"/>
              </a:spcBef>
            </a:pPr>
            <a:r>
              <a:rPr lang="da-DK" altLang="da-DK" sz="1600" kern="0" dirty="0" smtClean="0">
                <a:ea typeface="ＭＳ Ｐゴシック" pitchFamily="34" charset="-128"/>
              </a:rPr>
              <a:t>Den </a:t>
            </a:r>
            <a:r>
              <a:rPr lang="da-DK" altLang="da-DK" sz="1600" kern="0" dirty="0">
                <a:ea typeface="ＭＳ Ｐゴシック" pitchFamily="34" charset="-128"/>
              </a:rPr>
              <a:t>anden halvdel  har øvelser </a:t>
            </a:r>
            <a:r>
              <a:rPr lang="da-DK" altLang="da-DK" sz="1600" kern="0" dirty="0" smtClean="0">
                <a:ea typeface="ＭＳ Ｐゴシック" pitchFamily="34" charset="-128"/>
              </a:rPr>
              <a:t>på et andet tidspunkt (se "Vigtig meddelelse")</a:t>
            </a:r>
          </a:p>
          <a:p>
            <a:pPr lvl="1">
              <a:spcBef>
                <a:spcPts val="300"/>
              </a:spcBef>
            </a:pPr>
            <a:r>
              <a:rPr lang="da-DK" altLang="da-DK" sz="1600" kern="0" dirty="0" err="1">
                <a:ea typeface="ＭＳ Ｐゴシック" pitchFamily="34" charset="-128"/>
              </a:rPr>
              <a:t>DA1</a:t>
            </a:r>
            <a:r>
              <a:rPr lang="da-DK" altLang="da-DK" sz="1600" kern="0" dirty="0">
                <a:ea typeface="ＭＳ Ｐゴシック" pitchFamily="34" charset="-128"/>
              </a:rPr>
              <a:t>, </a:t>
            </a:r>
            <a:r>
              <a:rPr lang="da-DK" altLang="da-DK" sz="1600" kern="0" dirty="0" err="1">
                <a:ea typeface="ＭＳ Ｐゴシック" pitchFamily="34" charset="-128"/>
              </a:rPr>
              <a:t>IT1</a:t>
            </a:r>
            <a:r>
              <a:rPr lang="da-DK" altLang="da-DK" sz="1600" kern="0" dirty="0">
                <a:ea typeface="ＭＳ Ｐゴシック" pitchFamily="34" charset="-128"/>
              </a:rPr>
              <a:t> og </a:t>
            </a:r>
            <a:r>
              <a:rPr lang="da-DK" altLang="da-DK" sz="1600" kern="0" dirty="0" err="1">
                <a:ea typeface="ＭＳ Ｐゴシック" pitchFamily="34" charset="-128"/>
              </a:rPr>
              <a:t>IT2</a:t>
            </a:r>
            <a:r>
              <a:rPr lang="da-DK" altLang="da-DK" sz="1600" kern="0" dirty="0">
                <a:ea typeface="ＭＳ Ｐゴシック" pitchFamily="34" charset="-128"/>
              </a:rPr>
              <a:t> er så </a:t>
            </a:r>
            <a:r>
              <a:rPr lang="da-DK" altLang="da-DK" sz="1600" kern="0" dirty="0" smtClean="0">
                <a:ea typeface="ＭＳ Ｐゴシック" pitchFamily="34" charset="-128"/>
              </a:rPr>
              <a:t>små, </a:t>
            </a:r>
            <a:r>
              <a:rPr lang="da-DK" altLang="da-DK" sz="1600" kern="0" dirty="0">
                <a:ea typeface="ＭＳ Ｐゴシック" pitchFamily="34" charset="-128"/>
              </a:rPr>
              <a:t>at de ikke </a:t>
            </a:r>
            <a:r>
              <a:rPr lang="da-DK" altLang="da-DK" sz="1600" kern="0" dirty="0" smtClean="0">
                <a:ea typeface="ＭＳ Ｐゴシック" pitchFamily="34" charset="-128"/>
              </a:rPr>
              <a:t>opdeles</a:t>
            </a:r>
          </a:p>
          <a:p>
            <a:pPr>
              <a:spcBef>
                <a:spcPts val="1200"/>
              </a:spcBef>
            </a:pPr>
            <a:r>
              <a:rPr lang="da-DK" altLang="da-DK" sz="2000" kern="0" spc="-40" dirty="0" smtClean="0">
                <a:ea typeface="ＭＳ Ｐゴシック" pitchFamily="34" charset="-128"/>
              </a:rPr>
              <a:t>Ved hver øvelsesgang trænes 1-2 af de 9 eksamensspørgsmål</a:t>
            </a:r>
          </a:p>
          <a:p>
            <a:pPr lvl="1">
              <a:spcBef>
                <a:spcPts val="300"/>
              </a:spcBef>
            </a:pPr>
            <a:r>
              <a:rPr lang="da-DK" altLang="da-DK" sz="1600" kern="0" dirty="0" smtClean="0">
                <a:ea typeface="ＭＳ Ｐゴシック" pitchFamily="34" charset="-128"/>
              </a:rPr>
              <a:t>Hvert spørgsmål præsenteres af 2-4 studenter (efter hinanden)</a:t>
            </a:r>
          </a:p>
          <a:p>
            <a:pPr lvl="1">
              <a:spcBef>
                <a:spcPts val="300"/>
              </a:spcBef>
            </a:pPr>
            <a:r>
              <a:rPr lang="da-DK" altLang="da-DK" sz="1600" kern="0" dirty="0" smtClean="0">
                <a:ea typeface="ＭＳ Ｐゴシック" pitchFamily="34" charset="-128"/>
              </a:rPr>
              <a:t>Instruktoren fungerer som eksaminator</a:t>
            </a:r>
            <a:endParaRPr lang="da-DK" altLang="da-DK" sz="1600" kern="0" dirty="0">
              <a:ea typeface="ＭＳ Ｐゴシック" pitchFamily="34" charset="-128"/>
            </a:endParaRPr>
          </a:p>
          <a:p>
            <a:pPr lvl="1">
              <a:spcBef>
                <a:spcPts val="300"/>
              </a:spcBef>
            </a:pPr>
            <a:r>
              <a:rPr lang="da-DK" altLang="da-DK" sz="1600" kern="0" dirty="0" smtClean="0">
                <a:ea typeface="ＭＳ Ｐゴシック" pitchFamily="34" charset="-128"/>
              </a:rPr>
              <a:t>Efter hver præsentation diskuteres, hvordan den kan forbedres</a:t>
            </a:r>
          </a:p>
          <a:p>
            <a:pPr lvl="1">
              <a:spcBef>
                <a:spcPts val="300"/>
              </a:spcBef>
            </a:pPr>
            <a:r>
              <a:rPr lang="da-DK" altLang="da-DK" sz="1600" kern="0" dirty="0" smtClean="0">
                <a:ea typeface="ＭＳ Ｐゴシック" pitchFamily="34" charset="-128"/>
              </a:rPr>
              <a:t>Der er 6 uger med 4-6 præsentationer på hvert af de 2 delhold, dvs. ca. 60 præsentationer og dermed 2-3 til hver student</a:t>
            </a:r>
          </a:p>
          <a:p>
            <a:pPr>
              <a:spcBef>
                <a:spcPts val="1200"/>
              </a:spcBef>
            </a:pPr>
            <a:r>
              <a:rPr lang="da-DK" altLang="da-DK" sz="2000" kern="0" dirty="0" smtClean="0">
                <a:ea typeface="ＭＳ Ｐゴシック" pitchFamily="34" charset="-128"/>
              </a:rPr>
              <a:t>En af de mest effektive måder at træne til eksamen, er at høre andre studerende (og lære af deres gode og dårlige ting)</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Vi opfordrer derfor </a:t>
            </a:r>
            <a:r>
              <a:rPr lang="da-DK" altLang="da-DK" sz="1600" b="1" kern="0" dirty="0" smtClean="0">
                <a:solidFill>
                  <a:srgbClr val="008000"/>
                </a:solidFill>
                <a:ea typeface="ＭＳ Ｐゴシック" pitchFamily="34" charset="-128"/>
              </a:rPr>
              <a:t>kraftigt</a:t>
            </a:r>
            <a:r>
              <a:rPr lang="da-DK" altLang="da-DK" sz="1600" kern="0" dirty="0" smtClean="0">
                <a:ea typeface="ＭＳ Ｐゴシック" pitchFamily="34" charset="-128"/>
              </a:rPr>
              <a:t> til, at I deltager i alle øvelsesgangene – også de gange, hvor I ikke selv skal præsentere</a:t>
            </a:r>
          </a:p>
          <a:p>
            <a:pPr lvl="1">
              <a:spcBef>
                <a:spcPts val="300"/>
              </a:spcBef>
            </a:pPr>
            <a:r>
              <a:rPr lang="da-DK" altLang="da-DK" sz="1600" kern="0" dirty="0" smtClean="0">
                <a:ea typeface="ＭＳ Ｐゴシック" pitchFamily="34" charset="-128"/>
              </a:rPr>
              <a:t>Vi opfordrer også til, at I under den rigtige eksamen går ind og hører nogle af jeres medstuderende</a:t>
            </a:r>
          </a:p>
          <a:p>
            <a:pPr lvl="1">
              <a:spcBef>
                <a:spcPts val="300"/>
              </a:spcBef>
            </a:pPr>
            <a:r>
              <a:rPr lang="da-DK" altLang="da-DK" sz="1600" kern="0" dirty="0" smtClean="0">
                <a:ea typeface="ＭＳ Ｐゴシック" pitchFamily="34" charset="-128"/>
              </a:rPr>
              <a:t>Nogle synes, at det er "upassende" – men faktisk vil det for langt de fleste eksaminander være betryggende, at der er "neutrale" tilhørere tilstede under eksaminationen</a:t>
            </a: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Forberedelse til m</a:t>
            </a:r>
            <a:r>
              <a:rPr lang="da-DK" altLang="da-DK" sz="3200" dirty="0" smtClean="0">
                <a:ea typeface="ＭＳ Ｐゴシック" pitchFamily="34" charset="-128"/>
              </a:rPr>
              <a:t>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Disposition</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For hvert </a:t>
            </a:r>
            <a:r>
              <a:rPr lang="da-DK" altLang="da-DK" sz="1600" kern="0" dirty="0">
                <a:ea typeface="ＭＳ Ｐゴシック" pitchFamily="34" charset="-128"/>
              </a:rPr>
              <a:t>af de </a:t>
            </a:r>
            <a:r>
              <a:rPr lang="da-DK" altLang="da-DK" sz="1600" kern="0" dirty="0" smtClean="0">
                <a:ea typeface="ＭＳ Ｐゴシック" pitchFamily="34" charset="-128"/>
              </a:rPr>
              <a:t>9 </a:t>
            </a:r>
            <a:r>
              <a:rPr lang="da-DK" altLang="da-DK" sz="1600" kern="0" dirty="0">
                <a:ea typeface="ＭＳ Ｐゴシック" pitchFamily="34" charset="-128"/>
              </a:rPr>
              <a:t>spørgsmål laves </a:t>
            </a:r>
            <a:r>
              <a:rPr lang="da-DK" altLang="da-DK" sz="1600" kern="0" dirty="0" smtClean="0">
                <a:ea typeface="ＭＳ Ｐゴシック" pitchFamily="34" charset="-128"/>
              </a:rPr>
              <a:t>en kort velgennemtænkt disposition</a:t>
            </a:r>
          </a:p>
          <a:p>
            <a:pPr lvl="1">
              <a:spcBef>
                <a:spcPts val="300"/>
              </a:spcBef>
            </a:pPr>
            <a:r>
              <a:rPr lang="da-DK" altLang="da-DK" sz="1600" kern="0" dirty="0" smtClean="0">
                <a:ea typeface="ＭＳ Ｐゴシック" pitchFamily="34" charset="-128"/>
              </a:rPr>
              <a:t>A4-ark med 10-20 ord (ingen figurer, formler, programstumper, eller lignende)</a:t>
            </a:r>
          </a:p>
          <a:p>
            <a:pPr lvl="2">
              <a:spcBef>
                <a:spcPts val="300"/>
              </a:spcBef>
            </a:pPr>
            <a:r>
              <a:rPr lang="da-DK" altLang="da-DK" kern="0" dirty="0" smtClean="0">
                <a:solidFill>
                  <a:srgbClr val="000066"/>
                </a:solidFill>
                <a:ea typeface="ＭＳ Ｐゴシック" pitchFamily="34" charset="-128"/>
              </a:rPr>
              <a:t>Opremser de begreber og eksempler, som du vil præsentere</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Til eksamen starter du med at skrive dispositionen op i et hjørne af tavlen</a:t>
            </a:r>
          </a:p>
          <a:p>
            <a:pPr lvl="2">
              <a:spcBef>
                <a:spcPts val="300"/>
              </a:spcBef>
            </a:pPr>
            <a:r>
              <a:rPr lang="da-DK" altLang="da-DK" kern="0" dirty="0" smtClean="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a:t>
            </a:r>
            <a:r>
              <a:rPr lang="da-DK" altLang="da-DK" kern="0" dirty="0" smtClean="0">
                <a:solidFill>
                  <a:srgbClr val="000066"/>
                </a:solidFill>
                <a:ea typeface="ＭＳ Ｐゴシック" pitchFamily="34" charset="-128"/>
              </a:rPr>
              <a:t>erefter </a:t>
            </a:r>
            <a:r>
              <a:rPr lang="da-DK" altLang="da-DK" kern="0" dirty="0">
                <a:solidFill>
                  <a:srgbClr val="000066"/>
                </a:solidFill>
                <a:ea typeface="ＭＳ Ｐゴシック" pitchFamily="34" charset="-128"/>
              </a:rPr>
              <a:t>lægges </a:t>
            </a:r>
            <a:r>
              <a:rPr lang="da-DK" altLang="da-DK" kern="0" dirty="0" smtClean="0">
                <a:solidFill>
                  <a:srgbClr val="000066"/>
                </a:solidFill>
                <a:ea typeface="ＭＳ Ｐゴシック" pitchFamily="34" charset="-128"/>
              </a:rPr>
              <a:t>dispositionen</a:t>
            </a:r>
            <a:r>
              <a:rPr lang="da-DK" altLang="da-DK" b="1" kern="0" dirty="0" smtClean="0">
                <a:solidFill>
                  <a:srgbClr val="008000"/>
                </a:solidFill>
                <a:ea typeface="ＭＳ Ｐゴシック" pitchFamily="34" charset="-128"/>
              </a:rPr>
              <a:t> helt væk</a:t>
            </a:r>
            <a:r>
              <a:rPr lang="da-DK" altLang="da-DK" kern="0" dirty="0" smtClean="0">
                <a:solidFill>
                  <a:srgbClr val="000066"/>
                </a:solidFill>
                <a:ea typeface="ＭＳ Ｐゴシック" pitchFamily="34" charset="-128"/>
              </a:rPr>
              <a:t> (eller med bagsiden opad)</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Du får ikke point for at kunne læse op af dispositionen</a:t>
            </a:r>
          </a:p>
          <a:p>
            <a:pPr lvl="2">
              <a:spcBef>
                <a:spcPts val="300"/>
              </a:spcBef>
            </a:pPr>
            <a:r>
              <a:rPr lang="da-DK" altLang="da-DK" kern="0" dirty="0" smtClean="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er </a:t>
            </a:r>
            <a:r>
              <a:rPr lang="da-DK" altLang="da-DK" kern="0" dirty="0" smtClean="0">
                <a:solidFill>
                  <a:srgbClr val="000066"/>
                </a:solidFill>
                <a:ea typeface="ＭＳ Ｐゴシック" pitchFamily="34" charset="-128"/>
              </a:rPr>
              <a:t>en </a:t>
            </a:r>
            <a:r>
              <a:rPr lang="da-DK" altLang="da-DK" b="1" kern="0" dirty="0">
                <a:solidFill>
                  <a:srgbClr val="008000"/>
                </a:solidFill>
                <a:ea typeface="ＭＳ Ｐゴシック" pitchFamily="34" charset="-128"/>
              </a:rPr>
              <a:t>huskeliste</a:t>
            </a:r>
            <a:r>
              <a:rPr lang="da-DK" altLang="da-DK" kern="0" dirty="0">
                <a:solidFill>
                  <a:srgbClr val="000066"/>
                </a:solidFill>
                <a:ea typeface="ＭＳ Ｐゴシック" pitchFamily="34" charset="-128"/>
              </a:rPr>
              <a:t> over, </a:t>
            </a:r>
            <a:r>
              <a:rPr lang="da-DK" altLang="da-DK" kern="0" dirty="0" smtClean="0">
                <a:solidFill>
                  <a:srgbClr val="000066"/>
                </a:solidFill>
                <a:ea typeface="ＭＳ Ｐゴシック" pitchFamily="34" charset="-128"/>
              </a:rPr>
              <a:t>hvad du vil præsentere </a:t>
            </a:r>
            <a:r>
              <a:rPr lang="da-DK" altLang="da-DK" kern="0" dirty="0">
                <a:solidFill>
                  <a:srgbClr val="000066"/>
                </a:solidFill>
                <a:ea typeface="ＭＳ Ｐゴシック" pitchFamily="34" charset="-128"/>
              </a:rPr>
              <a:t>og i hvilken </a:t>
            </a:r>
            <a:r>
              <a:rPr lang="da-DK" altLang="da-DK" kern="0" dirty="0" smtClean="0">
                <a:solidFill>
                  <a:srgbClr val="000066"/>
                </a:solidFill>
                <a:ea typeface="ＭＳ Ｐゴシック" pitchFamily="34" charset="-128"/>
              </a:rPr>
              <a:t>rækkefølge</a:t>
            </a:r>
          </a:p>
          <a:p>
            <a:pPr lvl="2">
              <a:spcBef>
                <a:spcPts val="300"/>
              </a:spcBef>
            </a:pPr>
            <a:r>
              <a:rPr lang="da-DK" altLang="da-DK" kern="0" spc="-50" dirty="0" smtClean="0">
                <a:solidFill>
                  <a:srgbClr val="000066"/>
                </a:solidFill>
                <a:ea typeface="ＭＳ Ｐゴシック" pitchFamily="34" charset="-128"/>
              </a:rPr>
              <a:t>Du </a:t>
            </a:r>
            <a:r>
              <a:rPr lang="da-DK" altLang="da-DK" kern="0" spc="-50" dirty="0">
                <a:solidFill>
                  <a:srgbClr val="000066"/>
                </a:solidFill>
                <a:ea typeface="ＭＳ Ｐゴシック" pitchFamily="34" charset="-128"/>
              </a:rPr>
              <a:t>bør kunne præsentere de ting, som du har udvalgt i dispositionen på ca. </a:t>
            </a:r>
            <a:r>
              <a:rPr lang="da-DK" altLang="da-DK" kern="0" spc="-50" dirty="0" smtClean="0">
                <a:solidFill>
                  <a:srgbClr val="000066"/>
                </a:solidFill>
                <a:ea typeface="ＭＳ Ｐゴシック" pitchFamily="34" charset="-128"/>
              </a:rPr>
              <a:t>10 </a:t>
            </a:r>
            <a:r>
              <a:rPr lang="da-DK" altLang="da-DK" kern="0" spc="-50" dirty="0">
                <a:solidFill>
                  <a:srgbClr val="000066"/>
                </a:solidFill>
                <a:ea typeface="ＭＳ Ｐゴシック" pitchFamily="34" charset="-128"/>
              </a:rPr>
              <a:t>min</a:t>
            </a:r>
          </a:p>
          <a:p>
            <a:pPr lvl="2">
              <a:spcBef>
                <a:spcPts val="300"/>
              </a:spcBef>
            </a:pPr>
            <a:r>
              <a:rPr lang="da-DK" altLang="da-DK" kern="0" dirty="0">
                <a:solidFill>
                  <a:srgbClr val="000066"/>
                </a:solidFill>
                <a:ea typeface="ＭＳ Ｐゴシック" pitchFamily="34" charset="-128"/>
              </a:rPr>
              <a:t>Resten af tiden bruges til at svare på diverse </a:t>
            </a:r>
            <a:r>
              <a:rPr lang="da-DK" altLang="da-DK" kern="0" dirty="0" smtClean="0">
                <a:solidFill>
                  <a:srgbClr val="000066"/>
                </a:solidFill>
                <a:ea typeface="ＭＳ Ｐゴシック" pitchFamily="34" charset="-128"/>
              </a:rPr>
              <a:t>spørgsmål fra eksaminator og censor</a:t>
            </a:r>
            <a:endParaRPr lang="da-DK" altLang="da-DK" kern="0" dirty="0">
              <a:solidFill>
                <a:srgbClr val="000066"/>
              </a:solidFill>
              <a:ea typeface="ＭＳ Ｐゴシック" pitchFamily="34" charset="-128"/>
            </a:endParaRPr>
          </a:p>
        </p:txBody>
      </p:sp>
    </p:spTree>
    <p:extLst>
      <p:ext uri="{BB962C8B-B14F-4D97-AF65-F5344CB8AC3E}">
        <p14:creationId xmlns:p14="http://schemas.microsoft.com/office/powerpoint/2010/main" val="755275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smtClean="0">
                <a:solidFill>
                  <a:srgbClr val="FF0000"/>
                </a:solidFill>
                <a:latin typeface="Courier New" panose="02070309020205020404" pitchFamily="49" charset="0"/>
                <a:cs typeface="Courier New" panose="02070309020205020404" pitchFamily="49" charset="0"/>
              </a:rPr>
              <a:t>int </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 : </a:t>
            </a:r>
            <a:r>
              <a:rPr lang="da-DK" sz="1800" b="1" kern="0" dirty="0" err="1" smtClean="0">
                <a:solidFill>
                  <a:schemeClr val="tx1"/>
                </a:solidFill>
                <a:latin typeface="Courier New" panose="02070309020205020404" pitchFamily="49" charset="0"/>
                <a:cs typeface="Courier New" panose="02070309020205020404" pitchFamily="49" charset="0"/>
              </a:rPr>
              <a:t>hourCounts</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a:xfrm>
            <a:off x="457812" y="206304"/>
            <a:ext cx="8207375" cy="682625"/>
          </a:xfrm>
        </p:spPr>
        <p:txBody>
          <a:bodyPr/>
          <a:lstStyle/>
          <a:p>
            <a:r>
              <a:rPr lang="da-DK" altLang="da-DK" sz="3200" noProof="0" dirty="0" smtClean="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smtClean="0">
                <a:solidFill>
                  <a:srgbClr val="002060"/>
                </a:solidFill>
                <a:ea typeface="ＭＳ Ｐゴシック" pitchFamily="34" charset="-128"/>
                <a:cs typeface="+mn-cs"/>
              </a:rPr>
              <a:t>Men så har vi ikke et </a:t>
            </a:r>
            <a:r>
              <a:rPr lang="da-DK" altLang="da-DK" sz="1800" kern="1200" dirty="0" err="1" smtClean="0">
                <a:solidFill>
                  <a:srgbClr val="002060"/>
                </a:solidFill>
                <a:ea typeface="ＭＳ Ｐゴシック" pitchFamily="34" charset="-128"/>
                <a:cs typeface="+mn-cs"/>
              </a:rPr>
              <a:t>index</a:t>
            </a:r>
            <a:r>
              <a:rPr lang="da-DK" altLang="da-DK" sz="1800" kern="1200" dirty="0" smtClean="0">
                <a:solidFill>
                  <a:srgbClr val="002060"/>
                </a:solidFill>
                <a:ea typeface="ＭＳ Ｐゴシック" pitchFamily="34" charset="-128"/>
                <a:cs typeface="+mn-cs"/>
              </a:rPr>
              <a:t> og kan ikke udskrive timetallene (med mindre vi laver vores egen tæller inde  i for-</a:t>
            </a:r>
            <a:r>
              <a:rPr lang="da-DK" altLang="da-DK" sz="1800" kern="1200" dirty="0" err="1" smtClean="0">
                <a:solidFill>
                  <a:srgbClr val="002060"/>
                </a:solidFill>
                <a:ea typeface="ＭＳ Ｐゴシック" pitchFamily="34" charset="-128"/>
                <a:cs typeface="+mn-cs"/>
              </a:rPr>
              <a:t>each</a:t>
            </a:r>
            <a:r>
              <a:rPr lang="da-DK" altLang="da-DK" sz="1800" kern="1200" dirty="0" smtClean="0">
                <a:solidFill>
                  <a:srgbClr val="002060"/>
                </a:solidFill>
                <a:ea typeface="ＭＳ Ｐゴシック" pitchFamily="34" charset="-128"/>
                <a:cs typeface="+mn-cs"/>
              </a:rPr>
              <a:t> løkken)</a:t>
            </a:r>
            <a:endParaRPr lang="da-DK" altLang="da-DK" sz="1800" kern="1200" dirty="0">
              <a:solidFill>
                <a:srgbClr val="002060"/>
              </a:solidFill>
              <a:ea typeface="ＭＳ Ｐゴシック" pitchFamily="34" charset="-128"/>
              <a:cs typeface="+mn-cs"/>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rgbClr val="FF0000"/>
                </a:solidFill>
                <a:latin typeface="Courier New" panose="02070309020205020404" pitchFamily="49" charset="0"/>
                <a:cs typeface="Courier New" panose="02070309020205020404" pitchFamily="49" charset="0"/>
              </a:rPr>
              <a:t>int</a:t>
            </a:r>
            <a:r>
              <a:rPr lang="da-DK" sz="1800" b="1" kern="0" dirty="0" smtClean="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1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hour</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også bruge en for-</a:t>
            </a:r>
            <a:r>
              <a:rPr lang="da-DK" altLang="da-DK" sz="2000" kern="0" dirty="0" err="1" smtClean="0">
                <a:ea typeface="ＭＳ Ｐゴシック" pitchFamily="34" charset="-128"/>
              </a:rPr>
              <a:t>each</a:t>
            </a:r>
            <a:r>
              <a:rPr lang="da-DK" altLang="da-DK" sz="2000" kern="0" dirty="0" smtClean="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812863" y="2609472"/>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a:ex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Variabel (ingen </a:t>
            </a:r>
            <a:r>
              <a:rPr lang="da-DK" altLang="da-DK" sz="1400" b="1" dirty="0">
                <a:solidFill>
                  <a:srgbClr val="0000FF"/>
                </a:solidFill>
              </a:rPr>
              <a:t>parenteser bagefter</a:t>
            </a:r>
            <a:r>
              <a:rPr lang="da-DK" altLang="da-DK" sz="1400" b="1" dirty="0" smtClean="0">
                <a:solidFill>
                  <a:srgbClr val="0000FF"/>
                </a:solidFill>
              </a:rPr>
              <a: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Arrayets </a:t>
            </a:r>
            <a:r>
              <a:rPr lang="da-DK" altLang="da-DK" sz="1400" b="1" dirty="0" err="1" smtClean="0">
                <a:solidFill>
                  <a:srgbClr val="0000FF"/>
                </a:solidFill>
              </a:rPr>
              <a:t>index'er</a:t>
            </a:r>
            <a:r>
              <a:rPr lang="da-DK" altLang="da-DK" sz="1400" b="1" dirty="0" smtClean="0">
                <a:solidFill>
                  <a:srgbClr val="0000FF"/>
                </a:solidFill>
              </a:rPr>
              <a:t> løber fra 0 til length-1</a:t>
            </a:r>
            <a:endParaRPr lang="da-DK" altLang="da-DK" sz="1400" b="1" dirty="0">
              <a:solidFill>
                <a:srgbClr val="0000FF"/>
              </a:solidFill>
            </a:endParaRPr>
          </a:p>
        </p:txBody>
      </p:sp>
      <p:sp>
        <p:nvSpPr>
          <p:cNvPr id="30" name="Line 22"/>
          <p:cNvSpPr>
            <a:spLocks noChangeShapeType="1"/>
          </p:cNvSpPr>
          <p:nvPr/>
        </p:nvSpPr>
        <p:spPr bwMode="auto">
          <a:xfrm flipV="1">
            <a:off x="5939658"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Opslag i arrayet</a:t>
            </a:r>
            <a:endParaRPr lang="da-DK" altLang="da-DK" sz="1400" b="1" dirty="0">
              <a:solidFill>
                <a:srgbClr val="0000FF"/>
              </a:solidFill>
            </a:endParaRP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Index i arrayet</a:t>
            </a:r>
            <a:endParaRPr lang="da-DK" altLang="da-DK" sz="1400" b="1" dirty="0">
              <a:solidFill>
                <a:srgbClr val="0000FF"/>
              </a:solidFill>
            </a:endParaRP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Valg af eksempler</a:t>
            </a:r>
          </a:p>
          <a:p>
            <a:pPr lvl="1">
              <a:spcBef>
                <a:spcPts val="300"/>
              </a:spcBef>
            </a:pPr>
            <a:r>
              <a:rPr lang="da-DK" altLang="da-DK" sz="1600" kern="0" dirty="0" smtClean="0">
                <a:ea typeface="ＭＳ Ｐゴシック" pitchFamily="34" charset="-128"/>
              </a:rPr>
              <a:t>Det er vigtigt, at du </a:t>
            </a:r>
            <a:r>
              <a:rPr lang="da-DK" altLang="da-DK" sz="1600" b="1" kern="0" dirty="0" smtClean="0">
                <a:solidFill>
                  <a:srgbClr val="008000"/>
                </a:solidFill>
                <a:ea typeface="ＭＳ Ｐゴシック" pitchFamily="34" charset="-128"/>
              </a:rPr>
              <a:t>på forhånd</a:t>
            </a:r>
            <a:r>
              <a:rPr lang="da-DK" altLang="da-DK" sz="1600" kern="0" dirty="0" smtClean="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smtClean="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106" charset="-128"/>
              </a:rPr>
              <a:t>Hvis </a:t>
            </a:r>
            <a:r>
              <a:rPr lang="da-DK" altLang="da-DK" b="1" kern="0" dirty="0">
                <a:solidFill>
                  <a:srgbClr val="A50021"/>
                </a:solidFill>
                <a:ea typeface="ＭＳ Ｐゴシック" pitchFamily="34" charset="-128"/>
                <a:cs typeface="ＭＳ Ｐゴシック" pitchFamily="-106" charset="-128"/>
              </a:rPr>
              <a:t>du ikke selv </a:t>
            </a:r>
            <a:r>
              <a:rPr lang="da-DK" altLang="da-DK" b="1" kern="0" dirty="0" smtClean="0">
                <a:solidFill>
                  <a:srgbClr val="A50021"/>
                </a:solidFill>
                <a:ea typeface="ＭＳ Ｐゴシック" pitchFamily="34" charset="-128"/>
                <a:cs typeface="ＭＳ Ｐゴシック" pitchFamily="-106" charset="-128"/>
              </a:rPr>
              <a:t>forbereder </a:t>
            </a:r>
            <a:r>
              <a:rPr lang="da-DK" altLang="da-DK" b="1" kern="0" dirty="0">
                <a:solidFill>
                  <a:srgbClr val="A50021"/>
                </a:solidFill>
                <a:ea typeface="ＭＳ Ｐゴシック" pitchFamily="34" charset="-128"/>
                <a:cs typeface="ＭＳ Ｐゴシック" pitchFamily="-106" charset="-128"/>
              </a:rPr>
              <a:t>små velvalgte Java eksempler, finder vi nogle, som du skal </a:t>
            </a:r>
            <a:r>
              <a:rPr lang="da-DK" altLang="da-DK" b="1" kern="0" dirty="0" smtClean="0">
                <a:solidFill>
                  <a:srgbClr val="A50021"/>
                </a:solidFill>
                <a:ea typeface="ＭＳ Ｐゴシック" pitchFamily="34" charset="-128"/>
                <a:cs typeface="ＭＳ Ｐゴシック" pitchFamily="-106" charset="-128"/>
              </a:rPr>
              <a:t>præsentere</a:t>
            </a:r>
          </a:p>
          <a:p>
            <a:pPr lvl="1">
              <a:spcBef>
                <a:spcPts val="300"/>
              </a:spcBef>
            </a:pPr>
            <a:r>
              <a:rPr lang="da-DK" altLang="da-DK" sz="1600" kern="0" dirty="0">
                <a:ea typeface="ＭＳ Ｐゴシック" pitchFamily="34" charset="-128"/>
              </a:rPr>
              <a:t>Det gør </a:t>
            </a:r>
            <a:r>
              <a:rPr lang="da-DK" altLang="da-DK" sz="1600" kern="0" dirty="0" smtClean="0">
                <a:ea typeface="ＭＳ Ｐゴシック" pitchFamily="34" charset="-128"/>
              </a:rPr>
              <a:t>ikke </a:t>
            </a:r>
            <a:r>
              <a:rPr lang="da-DK" altLang="da-DK" sz="1600" kern="0" dirty="0">
                <a:ea typeface="ＭＳ Ｐゴシック" pitchFamily="34" charset="-128"/>
              </a:rPr>
              <a:t>opgaven lettere</a:t>
            </a:r>
          </a:p>
          <a:p>
            <a:pPr lvl="0">
              <a:spcBef>
                <a:spcPts val="1800"/>
              </a:spcBef>
            </a:pPr>
            <a:r>
              <a:rPr lang="da-DK" sz="2000" dirty="0" smtClean="0"/>
              <a:t>Det </a:t>
            </a:r>
            <a:r>
              <a:rPr lang="da-DK" sz="2000" dirty="0"/>
              <a:t>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a:t>
            </a:r>
            <a:r>
              <a:rPr lang="da-DK" sz="1600" kern="0" dirty="0" smtClean="0">
                <a:ea typeface="ＭＳ Ｐゴシック" pitchFamily="34" charset="-128"/>
              </a:rPr>
              <a:t>du </a:t>
            </a:r>
            <a:r>
              <a:rPr lang="da-DK" sz="1600" kern="0" dirty="0">
                <a:ea typeface="ＭＳ Ｐゴシック" pitchFamily="34" charset="-128"/>
              </a:rPr>
              <a:t>bruge længere tid på at forklare dem (da eksaminator og censor ikke kender dem i forvejen)</a:t>
            </a:r>
          </a:p>
          <a:p>
            <a:pPr lvl="1">
              <a:spcBef>
                <a:spcPts val="200"/>
              </a:spcBef>
            </a:pPr>
            <a:r>
              <a:rPr lang="da-DK" sz="1600" kern="0" dirty="0">
                <a:ea typeface="ＭＳ Ｐゴシック" pitchFamily="34" charset="-128"/>
              </a:rPr>
              <a:t>Dels kan </a:t>
            </a:r>
            <a:r>
              <a:rPr lang="da-DK" sz="1600" kern="0" dirty="0" smtClean="0">
                <a:ea typeface="ＭＳ Ｐゴシック" pitchFamily="34" charset="-128"/>
              </a:rPr>
              <a:t>du </a:t>
            </a:r>
            <a:r>
              <a:rPr lang="da-DK" sz="1600" kern="0" dirty="0">
                <a:ea typeface="ＭＳ Ｐゴシック" pitchFamily="34" charset="-128"/>
              </a:rPr>
              <a:t>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smtClean="0">
                <a:ea typeface="ＭＳ Ｐゴシック" pitchFamily="34" charset="-128"/>
              </a:rPr>
              <a:t>Hvert spørgsmål bør trænes </a:t>
            </a:r>
            <a:r>
              <a:rPr lang="da-DK" altLang="da-DK" sz="1900" kern="0" dirty="0" smtClean="0">
                <a:solidFill>
                  <a:srgbClr val="008000"/>
                </a:solidFill>
                <a:ea typeface="ＭＳ Ｐゴシック" pitchFamily="34" charset="-128"/>
              </a:rPr>
              <a:t>mindst 5 gange</a:t>
            </a:r>
            <a:endParaRPr lang="da-DK" altLang="da-DK" sz="1900" kern="0" dirty="0">
              <a:solidFill>
                <a:srgbClr val="008000"/>
              </a:solidFill>
              <a:ea typeface="ＭＳ Ｐゴシック" pitchFamily="34" charset="-128"/>
            </a:endParaRPr>
          </a:p>
          <a:p>
            <a:pPr lvl="1">
              <a:spcBef>
                <a:spcPts val="200"/>
              </a:spcBef>
            </a:pPr>
            <a:r>
              <a:rPr lang="da-DK" altLang="da-DK" sz="1600" kern="0" dirty="0" smtClean="0">
                <a:ea typeface="ＭＳ Ｐゴシック" pitchFamily="34" charset="-128"/>
              </a:rPr>
              <a:t>Træningen skal være så realistisk som overhovedet muligt</a:t>
            </a:r>
          </a:p>
          <a:p>
            <a:pPr lvl="1">
              <a:spcBef>
                <a:spcPts val="200"/>
              </a:spcBef>
            </a:pPr>
            <a:r>
              <a:rPr lang="da-DK" altLang="da-DK" sz="1600" kern="0" dirty="0" smtClean="0">
                <a:ea typeface="ＭＳ Ｐゴシック" pitchFamily="34" charset="-128"/>
              </a:rPr>
              <a:t>Det er ikke nok at tænke på, hvad du vil sige og skrive</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formulere sætningerne og sige dem højt</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a:t>
            </a:r>
            <a:r>
              <a:rPr lang="da-DK" altLang="da-DK" kern="0" dirty="0" smtClean="0">
                <a:solidFill>
                  <a:srgbClr val="000066"/>
                </a:solidFill>
                <a:ea typeface="ＭＳ Ｐゴシック" pitchFamily="34" charset="-128"/>
              </a:rPr>
              <a:t>dig </a:t>
            </a:r>
            <a:r>
              <a:rPr lang="da-DK" altLang="da-DK" kern="0" dirty="0">
                <a:solidFill>
                  <a:srgbClr val="000066"/>
                </a:solidFill>
                <a:ea typeface="ＭＳ Ｐゴシック" pitchFamily="34" charset="-128"/>
              </a:rPr>
              <a:t>i det)</a:t>
            </a:r>
          </a:p>
          <a:p>
            <a:pPr lvl="2">
              <a:spcBef>
                <a:spcPts val="200"/>
              </a:spcBef>
            </a:pPr>
            <a:r>
              <a:rPr lang="da-DK" altLang="da-DK" kern="0" dirty="0" smtClean="0">
                <a:solidFill>
                  <a:srgbClr val="000066"/>
                </a:solidFill>
                <a:ea typeface="ＭＳ Ｐゴシック" pitchFamily="34" charset="-128"/>
              </a:rPr>
              <a:t>Hold </a:t>
            </a:r>
            <a:r>
              <a:rPr lang="da-DK" altLang="da-DK" kern="0" dirty="0">
                <a:solidFill>
                  <a:srgbClr val="000066"/>
                </a:solidFill>
                <a:ea typeface="ＭＳ Ｐゴシック" pitchFamily="34" charset="-128"/>
              </a:rPr>
              <a:t>fornuftig tavleorden</a:t>
            </a:r>
          </a:p>
          <a:p>
            <a:pPr lvl="2">
              <a:spcBef>
                <a:spcPts val="200"/>
              </a:spcBef>
            </a:pPr>
            <a:r>
              <a:rPr lang="da-DK" altLang="da-DK" kern="0" spc="-20" dirty="0" smtClean="0">
                <a:solidFill>
                  <a:srgbClr val="000066"/>
                </a:solidFill>
                <a:ea typeface="ＭＳ Ｐゴシック" pitchFamily="34" charset="-128"/>
              </a:rPr>
              <a:t>Du må gerne forkorte lange navne og lignende </a:t>
            </a:r>
            <a:r>
              <a:rPr lang="da-DK" altLang="da-DK" kern="0" spc="-20" dirty="0">
                <a:solidFill>
                  <a:srgbClr val="000066"/>
                </a:solidFill>
                <a:ea typeface="ＭＳ Ｐゴシック" pitchFamily="34" charset="-128"/>
              </a:rPr>
              <a:t>og bruge </a:t>
            </a:r>
            <a:r>
              <a:rPr lang="da-DK" altLang="da-DK" kern="0" spc="-20" dirty="0" smtClean="0">
                <a:solidFill>
                  <a:srgbClr val="000066"/>
                </a:solidFill>
                <a:ea typeface="ＭＳ Ｐゴシック" pitchFamily="34" charset="-128"/>
              </a:rPr>
              <a:t>gentagelsestegn/ streger</a:t>
            </a:r>
            <a:r>
              <a:rPr lang="da-DK" altLang="da-DK" kern="0" dirty="0" smtClean="0">
                <a:solidFill>
                  <a:srgbClr val="000066"/>
                </a:solidFill>
                <a:ea typeface="ＭＳ Ｐゴシック" pitchFamily="34" charset="-128"/>
              </a:rPr>
              <a:t> (øv dig i at gøre det på en god måde)</a:t>
            </a:r>
            <a:endParaRPr lang="da-DK" altLang="da-DK" kern="0" dirty="0">
              <a:solidFill>
                <a:srgbClr val="000066"/>
              </a:solidFill>
              <a:ea typeface="ＭＳ Ｐゴシック" pitchFamily="34" charset="-128"/>
            </a:endParaRPr>
          </a:p>
          <a:p>
            <a:pPr lvl="2">
              <a:spcBef>
                <a:spcPts val="200"/>
              </a:spcBef>
            </a:pPr>
            <a:r>
              <a:rPr lang="da-DK" altLang="da-DK" kern="0" dirty="0" smtClean="0">
                <a:solidFill>
                  <a:srgbClr val="000066"/>
                </a:solidFill>
                <a:ea typeface="ＭＳ Ｐゴシック" pitchFamily="34" charset="-128"/>
              </a:rPr>
              <a:t>Visk ikke noget ud (bortset fra smårettelser)</a:t>
            </a:r>
          </a:p>
          <a:p>
            <a:pPr lvl="2">
              <a:spcBef>
                <a:spcPts val="200"/>
              </a:spcBef>
            </a:pPr>
            <a:r>
              <a:rPr lang="da-DK" altLang="da-DK" kern="0" dirty="0" smtClean="0">
                <a:solidFill>
                  <a:srgbClr val="000066"/>
                </a:solidFill>
                <a:ea typeface="ＭＳ Ｐゴシック" pitchFamily="34" charset="-128"/>
              </a:rPr>
              <a:t>Eksaminator og censor tæller alt det med, som du har skrevet og sagt</a:t>
            </a:r>
            <a:endParaRPr lang="da-DK" altLang="da-DK" kern="0" dirty="0">
              <a:solidFill>
                <a:srgbClr val="000066"/>
              </a:solidFill>
              <a:ea typeface="ＭＳ Ｐゴシック" pitchFamily="34" charset="-128"/>
            </a:endParaRP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a:t>
            </a:r>
            <a:r>
              <a:rPr lang="da-DK" altLang="da-DK" kern="0" dirty="0" smtClean="0">
                <a:solidFill>
                  <a:srgbClr val="000066"/>
                </a:solidFill>
                <a:ea typeface="ＭＳ Ｐゴシック" pitchFamily="34" charset="-128"/>
              </a:rPr>
              <a:t>improvisere undervejs</a:t>
            </a:r>
            <a:endParaRPr lang="da-DK" altLang="da-DK" kern="0" dirty="0">
              <a:solidFill>
                <a:srgbClr val="000066"/>
              </a:solidFill>
              <a:ea typeface="ＭＳ Ｐゴシック" pitchFamily="34" charset="-128"/>
            </a:endParaRPr>
          </a:p>
          <a:p>
            <a:pPr lvl="2">
              <a:spcBef>
                <a:spcPts val="200"/>
              </a:spcBef>
            </a:pPr>
            <a:r>
              <a:rPr lang="da-DK" altLang="da-DK" kern="0" dirty="0">
                <a:solidFill>
                  <a:srgbClr val="000066"/>
                </a:solidFill>
                <a:ea typeface="ＭＳ Ｐゴシック" pitchFamily="34" charset="-128"/>
              </a:rPr>
              <a:t>Opfind ikke nye eksempler, som </a:t>
            </a: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a:t>
            </a:r>
            <a:r>
              <a:rPr lang="da-DK" altLang="da-DK" sz="1900" b="1" kern="0" dirty="0" smtClean="0">
                <a:solidFill>
                  <a:srgbClr val="A50021"/>
                </a:solidFill>
                <a:ea typeface="ＭＳ Ｐゴシック" pitchFamily="34" charset="-128"/>
                <a:cs typeface="ＭＳ Ｐゴシック" pitchFamily="-106" charset="-128"/>
              </a:rPr>
              <a:t>til 10 </a:t>
            </a:r>
            <a:r>
              <a:rPr lang="da-DK" altLang="da-DK" sz="1900" b="1" kern="0" dirty="0">
                <a:solidFill>
                  <a:srgbClr val="A50021"/>
                </a:solidFill>
                <a:ea typeface="ＭＳ Ｐゴシック" pitchFamily="34" charset="-128"/>
                <a:cs typeface="ＭＳ Ｐゴシック" pitchFamily="-106" charset="-128"/>
              </a:rPr>
              <a:t>minutter – hverken mere eller mindre</a:t>
            </a:r>
          </a:p>
          <a:p>
            <a:pPr lvl="1">
              <a:spcBef>
                <a:spcPts val="200"/>
              </a:spcBef>
            </a:pPr>
            <a:r>
              <a:rPr lang="da-DK" altLang="da-DK" sz="1600" kern="0" dirty="0" smtClean="0">
                <a:ea typeface="ＭＳ Ｐゴシック" pitchFamily="34" charset="-128"/>
              </a:rPr>
              <a:t>De resterende 5 minutter af eksaminationen bruges til at besvare spørgsmål fra eksaminator og censor</a:t>
            </a: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51567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a:t>
            </a:r>
            <a:r>
              <a:rPr lang="da-DK" sz="2000" dirty="0" smtClean="0"/>
              <a:t>du </a:t>
            </a:r>
            <a:r>
              <a:rPr lang="da-DK" sz="2000" dirty="0"/>
              <a:t>kaster </a:t>
            </a:r>
            <a:r>
              <a:rPr lang="da-DK" sz="2000" dirty="0" smtClean="0"/>
              <a:t>dig </a:t>
            </a:r>
            <a:r>
              <a:rPr lang="da-DK" sz="2000" dirty="0"/>
              <a:t>ud i detaljeret Java kode</a:t>
            </a:r>
          </a:p>
          <a:p>
            <a:pPr lvl="1">
              <a:spcBef>
                <a:spcPts val="200"/>
              </a:spcBef>
            </a:pPr>
            <a:r>
              <a:rPr lang="da-DK" sz="1600" kern="0" dirty="0">
                <a:ea typeface="ＭＳ Ｐゴシック" pitchFamily="34" charset="-128"/>
              </a:rPr>
              <a:t>Oprids </a:t>
            </a:r>
            <a:r>
              <a:rPr lang="da-DK" sz="1600" kern="0" dirty="0" smtClean="0">
                <a:ea typeface="ＭＳ Ｐゴシック" pitchFamily="34" charset="-128"/>
              </a:rPr>
              <a:t>f.eks. </a:t>
            </a:r>
            <a:r>
              <a:rPr lang="da-DK" sz="1600" kern="0" dirty="0">
                <a:ea typeface="ＭＳ Ｐゴシック" pitchFamily="34" charset="-128"/>
              </a:rPr>
              <a:t>de vigtigste forskelle på imperativ og funktionel programmering samt fordelene ved funktionel programmering før du kaster dig ud i en masse </a:t>
            </a:r>
            <a:r>
              <a:rPr lang="da-DK" sz="1600" kern="0" dirty="0" smtClean="0">
                <a:ea typeface="ＭＳ Ｐゴシック" pitchFamily="34" charset="-128"/>
              </a:rPr>
              <a:t>detaljer</a:t>
            </a:r>
          </a:p>
          <a:p>
            <a:pPr lvl="1">
              <a:spcBef>
                <a:spcPts val="200"/>
              </a:spcBef>
            </a:pPr>
            <a:r>
              <a:rPr lang="da-DK" sz="1600" kern="0" dirty="0">
                <a:ea typeface="ＭＳ Ｐゴシック" pitchFamily="34" charset="-128"/>
              </a:rPr>
              <a:t>Forklar forskellen på </a:t>
            </a:r>
            <a:r>
              <a:rPr lang="da-DK" sz="1600" b="1" kern="0" dirty="0">
                <a:solidFill>
                  <a:srgbClr val="008000"/>
                </a:solidFill>
                <a:ea typeface="ＭＳ Ｐゴシック" pitchFamily="34" charset="-128"/>
              </a:rPr>
              <a:t>test</a:t>
            </a:r>
            <a:r>
              <a:rPr lang="da-DK" sz="1600" kern="0" dirty="0">
                <a:ea typeface="ＭＳ Ｐゴシック" pitchFamily="34" charset="-128"/>
              </a:rPr>
              <a:t> og </a:t>
            </a:r>
            <a:r>
              <a:rPr lang="da-DK" sz="1600" b="1" kern="0" dirty="0" err="1" smtClean="0">
                <a:solidFill>
                  <a:srgbClr val="008000"/>
                </a:solidFill>
                <a:ea typeface="ＭＳ Ｐゴシック" pitchFamily="34" charset="-128"/>
              </a:rPr>
              <a:t>debugging</a:t>
            </a:r>
            <a:endParaRPr lang="da-DK" sz="1600" kern="0" dirty="0" smtClean="0">
              <a:ea typeface="ＭＳ Ｐゴシック" pitchFamily="34" charset="-128"/>
            </a:endParaRPr>
          </a:p>
          <a:p>
            <a:pPr lvl="0">
              <a:spcBef>
                <a:spcPts val="1200"/>
              </a:spcBef>
            </a:pPr>
            <a:r>
              <a:rPr lang="da-DK" sz="2000" dirty="0" smtClean="0"/>
              <a:t>Vis </a:t>
            </a:r>
            <a:r>
              <a:rPr lang="da-DK" sz="2000" dirty="0"/>
              <a:t>at </a:t>
            </a:r>
            <a:r>
              <a:rPr lang="da-DK" sz="2000" dirty="0" smtClean="0"/>
              <a:t>du </a:t>
            </a:r>
            <a:r>
              <a:rPr lang="da-DK" sz="2000" dirty="0"/>
              <a:t>forstår, hvad der ligger bag de </a:t>
            </a:r>
            <a:r>
              <a:rPr lang="da-DK" sz="2000" dirty="0" smtClean="0"/>
              <a:t>navne, som vi </a:t>
            </a:r>
            <a:r>
              <a:rPr lang="da-DK" sz="2000" dirty="0"/>
              <a:t>bruger i bogen / på kurset</a:t>
            </a:r>
          </a:p>
          <a:p>
            <a:pPr lvl="1">
              <a:spcBef>
                <a:spcPts val="200"/>
              </a:spcBef>
            </a:pPr>
            <a:r>
              <a:rPr lang="da-DK" sz="1600" kern="0" dirty="0" smtClean="0">
                <a:ea typeface="ＭＳ Ｐゴシック" pitchFamily="34" charset="-128"/>
              </a:rPr>
              <a:t>Forklar f.eks. </a:t>
            </a:r>
            <a:r>
              <a:rPr lang="da-DK" sz="1600" kern="0" dirty="0">
                <a:ea typeface="ＭＳ Ｐゴシック" pitchFamily="34" charset="-128"/>
              </a:rPr>
              <a:t>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a:t>
            </a:r>
            <a:r>
              <a:rPr lang="da-DK" sz="1600" kern="0" spc="-40" dirty="0" smtClean="0">
                <a:ea typeface="ＭＳ Ｐゴシック" pitchFamily="34" charset="-128"/>
              </a:rPr>
              <a:t>ændringerne</a:t>
            </a:r>
          </a:p>
          <a:p>
            <a:pPr>
              <a:spcBef>
                <a:spcPts val="1800"/>
              </a:spcBef>
            </a:pPr>
            <a:r>
              <a:rPr lang="da-DK" sz="2000" dirty="0" smtClean="0"/>
              <a:t>Du </a:t>
            </a:r>
            <a:r>
              <a:rPr lang="da-DK" sz="2000" dirty="0"/>
              <a:t>må gerne inddrage relevante ting fra andre spørgsmål</a:t>
            </a:r>
          </a:p>
          <a:p>
            <a:pPr lvl="1">
              <a:spcBef>
                <a:spcPts val="200"/>
              </a:spcBef>
            </a:pPr>
            <a:r>
              <a:rPr lang="da-DK" sz="1600" dirty="0" smtClean="0"/>
              <a:t>F.eks. </a:t>
            </a:r>
            <a:r>
              <a:rPr lang="da-DK" sz="1600" dirty="0"/>
              <a:t>vil det være helt relevant at </a:t>
            </a:r>
            <a:r>
              <a:rPr lang="da-DK" sz="1600" dirty="0" smtClean="0"/>
              <a:t>nævne, </a:t>
            </a:r>
            <a:r>
              <a:rPr lang="da-DK" sz="1600" dirty="0"/>
              <a:t>at brug af </a:t>
            </a:r>
            <a:r>
              <a:rPr lang="da-DK" sz="1600" dirty="0" smtClean="0"/>
              <a:t>subklasser </a:t>
            </a:r>
            <a:r>
              <a:rPr lang="da-DK" sz="1600" dirty="0"/>
              <a:t>er fortrinlig til at undgå </a:t>
            </a:r>
            <a:r>
              <a:rPr lang="da-DK" sz="1600" b="1" dirty="0" smtClean="0">
                <a:solidFill>
                  <a:srgbClr val="008000"/>
                </a:solidFill>
              </a:rPr>
              <a:t>kodeduplikering</a:t>
            </a:r>
          </a:p>
          <a:p>
            <a:pPr lvl="1">
              <a:spcBef>
                <a:spcPts val="200"/>
              </a:spcBef>
            </a:pPr>
            <a:r>
              <a:rPr lang="da-DK" sz="1600" dirty="0"/>
              <a:t>Brug </a:t>
            </a:r>
            <a:r>
              <a:rPr lang="da-DK" sz="1600" dirty="0" smtClean="0"/>
              <a:t>dog ikke </a:t>
            </a:r>
            <a:r>
              <a:rPr lang="da-DK" sz="1600" dirty="0"/>
              <a:t>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smtClean="0"/>
              <a:t>Det er ikke nok at kunne skrive noget Java kode op</a:t>
            </a:r>
          </a:p>
          <a:p>
            <a:pPr lvl="1">
              <a:spcBef>
                <a:spcPts val="200"/>
              </a:spcBef>
            </a:pPr>
            <a:r>
              <a:rPr lang="da-DK" sz="1600" kern="0" dirty="0" smtClean="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a:extLst/>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smtClean="0"/>
              <a:t> </a:t>
            </a:r>
            <a:r>
              <a:rPr lang="da-DK" dirty="0" smtClean="0"/>
              <a:t>System</a:t>
            </a:r>
            <a:r>
              <a:rPr lang="da-DK" sz="500" dirty="0" smtClean="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 i </a:t>
            </a:r>
            <a:r>
              <a:rPr lang="da-DK" altLang="da-DK" sz="1200" b="1" dirty="0" err="1" smtClean="0">
                <a:solidFill>
                  <a:srgbClr val="FF0000"/>
                </a:solidFill>
              </a:rPr>
              <a:t>java.lang</a:t>
            </a:r>
            <a:r>
              <a:rPr lang="da-DK" altLang="da-DK" sz="1200" b="1" dirty="0" smtClean="0">
                <a:solidFill>
                  <a:srgbClr val="FF0000"/>
                </a:solidFill>
              </a:rPr>
              <a:t/>
            </a:r>
            <a:br>
              <a:rPr lang="da-DK" altLang="da-DK" sz="1200" b="1" dirty="0" smtClean="0">
                <a:solidFill>
                  <a:srgbClr val="FF0000"/>
                </a:solidFill>
              </a:rPr>
            </a:br>
            <a:r>
              <a:rPr lang="da-DK" altLang="da-DK" sz="1200" b="1" dirty="0" smtClean="0">
                <a:solidFill>
                  <a:srgbClr val="FF0000"/>
                </a:solidFill>
              </a:rPr>
              <a:t>(importeres automatisk)</a:t>
            </a:r>
            <a:endParaRPr lang="da-DK" altLang="da-DK" sz="1200" b="1" dirty="0">
              <a:solidFill>
                <a:srgbClr val="FF0000"/>
              </a:solidFill>
            </a:endParaRP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Klassevariabel af type </a:t>
            </a:r>
            <a:r>
              <a:rPr lang="da-DK" altLang="da-DK" sz="1200" b="1" dirty="0" err="1" smtClean="0">
                <a:solidFill>
                  <a:srgbClr val="FF0000"/>
                </a:solidFill>
              </a:rPr>
              <a:t>PrintStream</a:t>
            </a:r>
            <a:r>
              <a:rPr lang="da-DK" altLang="da-DK" sz="1200" b="1" dirty="0" smtClean="0">
                <a:solidFill>
                  <a:srgbClr val="FF0000"/>
                </a:solidFill>
              </a:rPr>
              <a:t> </a:t>
            </a:r>
            <a:endParaRPr lang="da-DK" altLang="da-DK" sz="1200" b="1" dirty="0">
              <a:solidFill>
                <a:srgbClr val="FF0000"/>
              </a:solidFill>
            </a:endParaRP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Metode i </a:t>
            </a:r>
            <a:r>
              <a:rPr lang="da-DK" altLang="da-DK" sz="1200" b="1" dirty="0" err="1" smtClean="0">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Vi har produceret to videoer, som viser </a:t>
            </a:r>
            <a:r>
              <a:rPr lang="da-DK" altLang="da-DK" sz="2000" kern="0" dirty="0" smtClean="0">
                <a:solidFill>
                  <a:srgbClr val="008000"/>
                </a:solidFill>
                <a:ea typeface="ＭＳ Ｐゴシック" pitchFamily="34" charset="-128"/>
              </a:rPr>
              <a:t>eksemplariske</a:t>
            </a:r>
            <a:r>
              <a:rPr lang="da-DK" altLang="da-DK" sz="2000" kern="0" dirty="0" smtClean="0">
                <a:ea typeface="ＭＳ Ｐゴシック" pitchFamily="34" charset="-128"/>
              </a:rPr>
              <a:t> eksamenspræsentationer</a:t>
            </a:r>
            <a:endParaRPr lang="da-DK" altLang="da-DK" sz="2000" kern="0" dirty="0">
              <a:ea typeface="ＭＳ Ｐゴシック" pitchFamily="34" charset="-128"/>
            </a:endParaRPr>
          </a:p>
          <a:p>
            <a:pPr lvl="1">
              <a:spcBef>
                <a:spcPts val="200"/>
              </a:spcBef>
            </a:pPr>
            <a:r>
              <a:rPr lang="da-DK" altLang="da-DK" sz="1800" kern="0" dirty="0" smtClean="0">
                <a:ea typeface="ＭＳ Ｐゴシック" pitchFamily="34" charset="-128"/>
              </a:rPr>
              <a:t>Det er en rigtig god ide at gennemse disse videoer – </a:t>
            </a:r>
            <a:r>
              <a:rPr lang="da-DK" altLang="da-DK" sz="1800" b="1" kern="0" dirty="0" smtClean="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a:t>
            </a:r>
            <a:r>
              <a:rPr lang="da-DK" altLang="da-DK" sz="1800" kern="0" dirty="0" smtClean="0">
                <a:ea typeface="ＭＳ Ｐゴシック" pitchFamily="34" charset="-128"/>
              </a:rPr>
              <a:t>gøre, </a:t>
            </a:r>
            <a:r>
              <a:rPr lang="da-DK" altLang="da-DK" sz="1800" kern="0" dirty="0">
                <a:ea typeface="ＭＳ Ｐゴシック" pitchFamily="34" charset="-128"/>
              </a:rPr>
              <a:t>og hvad man bør undgå</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Video 1: Arrays</a:t>
            </a:r>
            <a:endParaRPr lang="da-DK" altLang="da-DK" b="1" kern="0" dirty="0">
              <a:solidFill>
                <a:srgbClr val="A50021"/>
              </a:solidFill>
              <a:ea typeface="ＭＳ Ｐゴシック" pitchFamily="34" charset="-128"/>
              <a:cs typeface="ＭＳ Ｐゴシック" pitchFamily="-106" charset="-128"/>
            </a:endParaRP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9, og kan ses, så snart I har læst kapitel 7 i BlueJ bogen</a:t>
            </a:r>
          </a:p>
          <a:p>
            <a:pPr marL="342900" lvl="1" indent="-342900">
              <a:spcBef>
                <a:spcPts val="1800"/>
              </a:spcBef>
              <a:buChar char="•"/>
            </a:pPr>
            <a:r>
              <a:rPr lang="en-US" altLang="da-DK" b="1" kern="0" dirty="0" smtClean="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a:t>
            </a:r>
            <a:r>
              <a:rPr lang="da-DK" altLang="da-DK" sz="1800" kern="0" dirty="0" smtClean="0">
                <a:ea typeface="ＭＳ Ｐゴシック" pitchFamily="34" charset="-128"/>
              </a:rPr>
              <a:t>13, </a:t>
            </a:r>
            <a:r>
              <a:rPr lang="da-DK" altLang="da-DK" sz="1800" kern="0" dirty="0">
                <a:ea typeface="ＭＳ Ｐゴシック" pitchFamily="34" charset="-128"/>
              </a:rPr>
              <a:t>og kan ses, så snart I har læst kapitel 13 i BlueJ bogen</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I </a:t>
            </a:r>
            <a:r>
              <a:rPr lang="da-DK" altLang="da-DK" b="1" kern="0" dirty="0">
                <a:solidFill>
                  <a:srgbClr val="A50021"/>
                </a:solidFill>
                <a:ea typeface="ＭＳ Ｐゴシック" pitchFamily="34" charset="-128"/>
                <a:cs typeface="ＭＳ Ｐゴシック" pitchFamily="-106" charset="-128"/>
              </a:rPr>
              <a:t>begge videoer varer præsentationen længere end </a:t>
            </a:r>
            <a:r>
              <a:rPr lang="da-DK" altLang="da-DK" b="1" kern="0" dirty="0" smtClean="0">
                <a:solidFill>
                  <a:srgbClr val="A50021"/>
                </a:solidFill>
                <a:ea typeface="ＭＳ Ｐゴシック" pitchFamily="34" charset="-128"/>
                <a:cs typeface="ＭＳ Ｐゴシック" pitchFamily="-106" charset="-128"/>
              </a:rPr>
              <a:t>de 10 </a:t>
            </a:r>
            <a:r>
              <a:rPr lang="da-DK" altLang="da-DK" b="1" kern="0" dirty="0">
                <a:solidFill>
                  <a:srgbClr val="A50021"/>
                </a:solidFill>
                <a:ea typeface="ＭＳ Ｐゴシック" pitchFamily="34" charset="-128"/>
                <a:cs typeface="ＭＳ Ｐゴシック" pitchFamily="-106" charset="-128"/>
              </a:rPr>
              <a:t>minutter, som I har til jeres </a:t>
            </a:r>
            <a:r>
              <a:rPr lang="da-DK" altLang="da-DK" b="1" kern="0" dirty="0" smtClean="0">
                <a:solidFill>
                  <a:srgbClr val="A50021"/>
                </a:solidFill>
                <a:ea typeface="ＭＳ Ｐゴシック" pitchFamily="34" charset="-128"/>
                <a:cs typeface="ＭＳ Ｐゴシック" pitchFamily="-106" charset="-128"/>
              </a:rPr>
              <a:t>rådighed</a:t>
            </a:r>
          </a:p>
        </p:txBody>
      </p:sp>
    </p:spTree>
    <p:extLst>
      <p:ext uri="{BB962C8B-B14F-4D97-AF65-F5344CB8AC3E}">
        <p14:creationId xmlns:p14="http://schemas.microsoft.com/office/powerpoint/2010/main" val="3670703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smtClean="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a:t>
            </a:r>
            <a:r>
              <a:rPr lang="da-DK" sz="1800" dirty="0" smtClean="0"/>
              <a:t>skal skrive et rekursivt program, der ved hjælp af </a:t>
            </a:r>
            <a:r>
              <a:rPr lang="da-DK" sz="1800" dirty="0" err="1" smtClean="0"/>
              <a:t>backtracking</a:t>
            </a:r>
            <a:r>
              <a:rPr lang="da-DK" sz="1800" dirty="0" smtClean="0"/>
              <a:t> finder alle løsninger til det </a:t>
            </a:r>
            <a:r>
              <a:rPr lang="da-DK" sz="1800" dirty="0"/>
              <a:t>såkaldte </a:t>
            </a:r>
            <a:r>
              <a:rPr lang="da-DK" sz="1800" dirty="0" smtClean="0"/>
              <a:t>8-dronningeproblem</a:t>
            </a: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r>
              <a:rPr lang="da-DK" sz="1600" kern="0" dirty="0" smtClean="0">
                <a:ea typeface="ＭＳ Ｐゴシック" pitchFamily="34" charset="-128"/>
              </a:rPr>
              <a:t>,</a:t>
            </a:r>
            <a:br>
              <a:rPr lang="da-DK" sz="1600" kern="0" dirty="0" smtClean="0">
                <a:ea typeface="ＭＳ Ｐゴシック" pitchFamily="34" charset="-128"/>
              </a:rPr>
            </a:br>
            <a:r>
              <a:rPr lang="da-DK" sz="1600" kern="0" dirty="0" smtClean="0">
                <a:ea typeface="ＭＳ Ｐゴシック" pitchFamily="34" charset="-128"/>
              </a:rPr>
              <a:t>således </a:t>
            </a:r>
            <a:r>
              <a:rPr lang="da-DK" sz="1600" kern="0" dirty="0">
                <a:ea typeface="ＭＳ Ｐゴシック" pitchFamily="34" charset="-128"/>
              </a:rPr>
              <a:t>at ingen af dronningerne kan slå </a:t>
            </a:r>
            <a:r>
              <a:rPr lang="da-DK" sz="1600" kern="0" dirty="0" smtClean="0">
                <a:ea typeface="ＭＳ Ｐゴシック" pitchFamily="34" charset="-128"/>
              </a:rPr>
              <a:t>hinanden</a:t>
            </a:r>
          </a:p>
          <a:p>
            <a:pPr lvl="1">
              <a:spcBef>
                <a:spcPts val="300"/>
              </a:spcBef>
            </a:pPr>
            <a:r>
              <a:rPr lang="da-DK" sz="1600" kern="0" dirty="0">
                <a:ea typeface="ＭＳ Ｐゴシック" pitchFamily="34" charset="-128"/>
              </a:rPr>
              <a:t>D</a:t>
            </a:r>
            <a:r>
              <a:rPr lang="da-DK" sz="1600" kern="0" dirty="0" smtClean="0">
                <a:ea typeface="ＭＳ Ｐゴシック" pitchFamily="34" charset="-128"/>
              </a:rPr>
              <a:t>en </a:t>
            </a:r>
            <a:r>
              <a:rPr lang="da-DK" sz="1600" kern="0" dirty="0">
                <a:ea typeface="ＭＳ Ｐゴシック" pitchFamily="34" charset="-128"/>
              </a:rPr>
              <a:t>enkelte dronning </a:t>
            </a:r>
            <a:r>
              <a:rPr lang="da-DK" sz="1600" kern="0" dirty="0" smtClean="0">
                <a:ea typeface="ＭＳ Ｐゴシック" pitchFamily="34" charset="-128"/>
              </a:rPr>
              <a:t>må ikke have </a:t>
            </a:r>
            <a:r>
              <a:rPr lang="da-DK" sz="1600" kern="0" dirty="0">
                <a:ea typeface="ＭＳ Ｐゴシック" pitchFamily="34" charset="-128"/>
              </a:rPr>
              <a:t>andre dronninger </a:t>
            </a:r>
            <a:r>
              <a:rPr lang="da-DK" sz="1600" kern="0" dirty="0" smtClean="0">
                <a:ea typeface="ＭＳ Ｐゴシック" pitchFamily="34" charset="-128"/>
              </a:rPr>
              <a:t>i</a:t>
            </a:r>
            <a:br>
              <a:rPr lang="da-DK" sz="1600" kern="0" dirty="0" smtClean="0">
                <a:ea typeface="ＭＳ Ｐゴシック" pitchFamily="34" charset="-128"/>
              </a:rPr>
            </a:br>
            <a:r>
              <a:rPr lang="da-DK" sz="1600" kern="0" dirty="0" smtClean="0">
                <a:ea typeface="ＭＳ Ｐゴシック" pitchFamily="34" charset="-128"/>
              </a:rPr>
              <a:t>den </a:t>
            </a:r>
            <a:r>
              <a:rPr lang="da-DK" sz="1600" kern="0" dirty="0">
                <a:ea typeface="ＭＳ Ｐゴシック" pitchFamily="34" charset="-128"/>
              </a:rPr>
              <a:t>række, søjle og de to diagonaler, som går </a:t>
            </a:r>
            <a:r>
              <a:rPr lang="da-DK" sz="1600" kern="0" dirty="0" smtClean="0">
                <a:ea typeface="ＭＳ Ｐゴシック" pitchFamily="34" charset="-128"/>
              </a:rPr>
              <a:t>igennem</a:t>
            </a:r>
            <a:br>
              <a:rPr lang="da-DK" sz="1600" kern="0" dirty="0" smtClean="0">
                <a:ea typeface="ＭＳ Ｐゴシック" pitchFamily="34" charset="-128"/>
              </a:rPr>
            </a:br>
            <a:r>
              <a:rPr lang="da-DK" sz="1600" kern="0" dirty="0" smtClean="0">
                <a:ea typeface="ＭＳ Ｐゴシック" pitchFamily="34" charset="-128"/>
              </a:rPr>
              <a:t>dens position</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a:t>
            </a:r>
            <a:r>
              <a:rPr lang="da-DK" sz="1800" dirty="0" smtClean="0"/>
              <a:t>skal I løse n-dronningeproblemet</a:t>
            </a:r>
            <a:endParaRPr lang="da-DK" sz="1600" kern="0" dirty="0" smtClean="0">
              <a:ea typeface="ＭＳ Ｐゴシック" pitchFamily="34" charset="-128"/>
            </a:endParaRP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a:t>
            </a:r>
            <a:r>
              <a:rPr lang="da-DK" sz="1600" kern="0" dirty="0" smtClean="0">
                <a:ea typeface="ＭＳ Ｐゴシック" pitchFamily="34" charset="-128"/>
              </a:rPr>
              <a:t>n </a:t>
            </a:r>
            <a:r>
              <a:rPr lang="da-DK" sz="1600" kern="0" dirty="0">
                <a:ea typeface="ＭＳ Ｐゴシック" pitchFamily="34" charset="-128"/>
              </a:rPr>
              <a:t>dronninger på et </a:t>
            </a:r>
            <a:r>
              <a:rPr lang="da-DK" sz="1600" kern="0" dirty="0" smtClean="0">
                <a:ea typeface="ＭＳ Ｐゴシック" pitchFamily="34" charset="-128"/>
              </a:rPr>
              <a:t>n</a:t>
            </a:r>
            <a:r>
              <a:rPr lang="da-DK" sz="800" kern="0" dirty="0" smtClean="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smtClean="0">
                <a:ea typeface="ＭＳ Ｐゴシック" pitchFamily="34" charset="-128"/>
              </a:rPr>
              <a:t>n </a:t>
            </a:r>
            <a:r>
              <a:rPr lang="da-DK" sz="1600" kern="0" dirty="0">
                <a:ea typeface="ＭＳ Ｐゴシック" pitchFamily="34" charset="-128"/>
              </a:rPr>
              <a:t>skakbræt, således at ingen af dronningerne kan slå </a:t>
            </a:r>
            <a:r>
              <a:rPr lang="da-DK" sz="1600" kern="0" dirty="0" smtClean="0">
                <a:ea typeface="ＭＳ Ｐゴシック" pitchFamily="34" charset="-128"/>
              </a:rPr>
              <a:t>hinanden (for n ≥ 1).</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Repræsentation af dronningernes position på skakbrættet</a:t>
            </a:r>
            <a:endParaRPr lang="da-DK" sz="1600" kern="0" dirty="0" smtClean="0">
              <a:ea typeface="ＭＳ Ｐゴシック" pitchFamily="34" charset="-128"/>
            </a:endParaRPr>
          </a:p>
          <a:p>
            <a:pPr lvl="1">
              <a:spcBef>
                <a:spcPts val="300"/>
              </a:spcBef>
            </a:pPr>
            <a:r>
              <a:rPr lang="da-DK" sz="1600" dirty="0" smtClean="0"/>
              <a:t>En oplagt mulighed er at bruge et 2-dimensionelt </a:t>
            </a:r>
            <a:r>
              <a:rPr lang="da-DK" sz="1600" dirty="0"/>
              <a:t>array </a:t>
            </a:r>
            <a:r>
              <a:rPr lang="da-DK" sz="1600" b="1" dirty="0">
                <a:solidFill>
                  <a:srgbClr val="008000"/>
                </a:solidFill>
              </a:rPr>
              <a:t>boolean[n][n]</a:t>
            </a:r>
            <a:r>
              <a:rPr lang="da-DK" sz="1600" dirty="0"/>
              <a:t>, hvor den boolske værdi angiver, om der står en dronning på feltet eller </a:t>
            </a:r>
            <a:r>
              <a:rPr lang="da-DK" sz="1600" dirty="0" smtClean="0"/>
              <a:t>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a:t>
            </a:r>
            <a:r>
              <a:rPr lang="da-DK" sz="1800" b="1" dirty="0" smtClean="0">
                <a:solidFill>
                  <a:srgbClr val="A50021"/>
                </a:solidFill>
                <a:ea typeface="ＭＳ Ｐゴシック" pitchFamily="-106" charset="-128"/>
                <a:cs typeface="ＭＳ Ｐゴシック" pitchFamily="-106" charset="-128"/>
              </a:rPr>
              <a:t>én </a:t>
            </a:r>
            <a:r>
              <a:rPr lang="da-DK" sz="1800" b="1" dirty="0">
                <a:solidFill>
                  <a:srgbClr val="A50021"/>
                </a:solidFill>
                <a:ea typeface="ＭＳ Ｐゴシック" pitchFamily="-106" charset="-128"/>
                <a:cs typeface="ＭＳ Ｐゴシック" pitchFamily="-106" charset="-128"/>
              </a:rPr>
              <a:t>dronning i hver række</a:t>
            </a:r>
          </a:p>
          <a:p>
            <a:pPr lvl="1">
              <a:spcBef>
                <a:spcPts val="300"/>
              </a:spcBef>
            </a:pPr>
            <a:r>
              <a:rPr lang="da-DK" sz="1600" kern="0" dirty="0" smtClean="0"/>
              <a:t>Derfor kan vi nøjes med et 1-dimensionelt </a:t>
            </a:r>
            <a:r>
              <a:rPr lang="da-DK" sz="1600" kern="0" dirty="0"/>
              <a:t>array </a:t>
            </a:r>
            <a:r>
              <a:rPr lang="da-DK" sz="1600" b="1" kern="0" dirty="0">
                <a:solidFill>
                  <a:srgbClr val="008000"/>
                </a:solidFill>
              </a:rPr>
              <a:t>int[n]</a:t>
            </a:r>
            <a:r>
              <a:rPr lang="da-DK" sz="1600" kern="0" dirty="0"/>
              <a:t>, hvor heltallet angiver, den position som dronningen i den pågældende række </a:t>
            </a:r>
            <a:r>
              <a:rPr lang="da-DK" sz="1600" kern="0" dirty="0" smtClean="0"/>
              <a:t>har</a:t>
            </a:r>
          </a:p>
          <a:p>
            <a:pPr lvl="1">
              <a:spcBef>
                <a:spcPts val="300"/>
              </a:spcBef>
            </a:pPr>
            <a:r>
              <a:rPr lang="da-DK" sz="1600" kern="0" dirty="0" err="1" smtClean="0"/>
              <a:t>queens</a:t>
            </a:r>
            <a:r>
              <a:rPr lang="da-DK" sz="1600" kern="0" dirty="0" smtClean="0"/>
              <a:t>[5] </a:t>
            </a:r>
            <a:r>
              <a:rPr lang="da-DK" sz="1600" kern="0" dirty="0"/>
              <a:t>== </a:t>
            </a:r>
            <a:r>
              <a:rPr lang="da-DK" sz="1600" kern="0" dirty="0" smtClean="0"/>
              <a:t>3 </a:t>
            </a:r>
            <a:r>
              <a:rPr lang="da-DK" sz="1600" kern="0" dirty="0"/>
              <a:t>betyder, at dronningen i række </a:t>
            </a:r>
            <a:r>
              <a:rPr lang="da-DK" sz="1600" kern="0" dirty="0" smtClean="0"/>
              <a:t>5 </a:t>
            </a:r>
            <a:r>
              <a:rPr lang="da-DK" sz="1600" kern="0" dirty="0"/>
              <a:t>står i søjle </a:t>
            </a:r>
            <a:r>
              <a:rPr lang="da-DK" sz="1600" kern="0" dirty="0" smtClean="0"/>
              <a:t>3</a:t>
            </a:r>
          </a:p>
          <a:p>
            <a:pPr lvl="1">
              <a:spcBef>
                <a:spcPts val="300"/>
              </a:spcBef>
            </a:pPr>
            <a:r>
              <a:rPr lang="da-DK" sz="1600" kern="0" dirty="0" smtClean="0"/>
              <a:t>Som </a:t>
            </a:r>
            <a:r>
              <a:rPr lang="da-DK" sz="1600" kern="0" dirty="0"/>
              <a:t>sædvanlig starter vi nummereringen med 0, dvs. række 0 og søjle </a:t>
            </a:r>
            <a:r>
              <a:rPr lang="da-DK" sz="1600" kern="0" dirty="0" smtClean="0"/>
              <a:t>0</a:t>
            </a:r>
            <a:endParaRPr lang="da-DK" sz="2000" kern="0" dirty="0" smtClean="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a:t>
            </a:r>
            <a:r>
              <a:rPr lang="da-DK" altLang="da-DK" sz="3200" dirty="0" smtClean="0">
                <a:ea typeface="ＭＳ Ｐゴシック" pitchFamily="34" charset="-128"/>
              </a:rPr>
              <a:t>metoden (rekursiv metode)</a:t>
            </a:r>
            <a:endParaRPr lang="da-DK" altLang="da-DK" sz="3200" dirty="0">
              <a:ea typeface="ＭＳ Ｐゴシック" pitchFamily="34" charset="-128"/>
            </a:endParaRP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Den centrale metode i programmet hedder </a:t>
            </a:r>
            <a:r>
              <a:rPr lang="da-DK" sz="1800" dirty="0" err="1" smtClean="0"/>
              <a:t>positionQueens</a:t>
            </a:r>
            <a:r>
              <a:rPr lang="da-DK" sz="1800" dirty="0" smtClean="0"/>
              <a:t> og f</a:t>
            </a:r>
            <a:r>
              <a:rPr lang="da-DK" sz="1800" b="1" dirty="0" smtClean="0">
                <a:solidFill>
                  <a:srgbClr val="A50021"/>
                </a:solidFill>
              </a:rPr>
              <a:t>ungerer </a:t>
            </a:r>
            <a:r>
              <a:rPr lang="da-DK" sz="1800" b="1" dirty="0">
                <a:solidFill>
                  <a:srgbClr val="A50021"/>
                </a:solidFill>
              </a:rPr>
              <a:t>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a:t>
            </a:r>
            <a:r>
              <a:rPr lang="da-DK" sz="1600" kern="0" dirty="0" smtClean="0">
                <a:ea typeface="ＭＳ Ｐゴシック" pitchFamily="34" charset="-128"/>
              </a:rPr>
              <a:t>1, hvilket </a:t>
            </a:r>
            <a:r>
              <a:rPr lang="da-DK" sz="1600" kern="0" dirty="0">
                <a:ea typeface="ＭＳ Ｐゴシック" pitchFamily="34" charset="-128"/>
              </a:rPr>
              <a:t>placerer en dronning i række 1, </a:t>
            </a:r>
            <a:endParaRPr lang="da-DK" sz="1600" kern="0" dirty="0" smtClean="0">
              <a:ea typeface="ＭＳ Ｐゴシック" pitchFamily="34" charset="-128"/>
            </a:endParaRPr>
          </a:p>
          <a:p>
            <a:pPr lvl="1">
              <a:spcBef>
                <a:spcPts val="600"/>
              </a:spcBef>
            </a:pPr>
            <a:r>
              <a:rPr lang="da-DK" sz="1600" kern="0" dirty="0" smtClean="0">
                <a:ea typeface="ＭＳ Ｐゴシック" pitchFamily="34" charset="-128"/>
              </a:rPr>
              <a:t>for </a:t>
            </a:r>
            <a:r>
              <a:rPr lang="da-DK" sz="1600" kern="0" dirty="0">
                <a:ea typeface="ＭＳ Ｐゴシック" pitchFamily="34" charset="-128"/>
              </a:rPr>
              <a:t>derefter at kalde metoden med parameterværdien </a:t>
            </a:r>
            <a:r>
              <a:rPr lang="da-DK" sz="1600" kern="0" dirty="0" smtClean="0">
                <a:ea typeface="ＭＳ Ｐゴシック" pitchFamily="34" charset="-128"/>
              </a:rPr>
              <a:t>2, hvilket </a:t>
            </a:r>
            <a:r>
              <a:rPr lang="da-DK" sz="1600" kern="0" dirty="0">
                <a:ea typeface="ＭＳ Ｐゴシック" pitchFamily="34" charset="-128"/>
              </a:rPr>
              <a:t>placerer en dronning i række </a:t>
            </a:r>
            <a:r>
              <a:rPr lang="da-DK" sz="1600" kern="0" dirty="0" smtClean="0">
                <a:ea typeface="ＭＳ Ｐゴシック" pitchFamily="34" charset="-128"/>
              </a:rPr>
              <a:t>2, </a:t>
            </a:r>
            <a:r>
              <a:rPr lang="da-DK" sz="1600" kern="0" dirty="0">
                <a:ea typeface="ＭＳ Ｐゴシック" pitchFamily="34" charset="-128"/>
              </a:rPr>
              <a:t>for derefter at kalde metoden med parameterværdien </a:t>
            </a:r>
            <a:r>
              <a:rPr lang="da-DK" sz="1600" kern="0" dirty="0" smtClean="0">
                <a:ea typeface="ＭＳ Ｐゴシック" pitchFamily="34" charset="-128"/>
              </a:rPr>
              <a:t>3,</a:t>
            </a:r>
            <a:endParaRPr lang="da-DK" sz="1600" kern="0" dirty="0">
              <a:ea typeface="ＭＳ Ｐゴシック" pitchFamily="34" charset="-128"/>
            </a:endParaRPr>
          </a:p>
          <a:p>
            <a:pPr lvl="1">
              <a:spcBef>
                <a:spcPts val="600"/>
              </a:spcBef>
            </a:pPr>
            <a:r>
              <a:rPr lang="da-DK" sz="1600" kern="0" dirty="0" smtClean="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a:t>
            </a:r>
            <a:r>
              <a:rPr lang="da-DK" sz="1800" b="1" dirty="0" smtClean="0">
                <a:solidFill>
                  <a:srgbClr val="A50021"/>
                </a:solidFill>
                <a:ea typeface="ＭＳ Ｐゴシック" pitchFamily="-106" charset="-128"/>
                <a:cs typeface="ＭＳ Ｐゴシック" pitchFamily="-106" charset="-128"/>
              </a:rPr>
              <a:t>(back-</a:t>
            </a:r>
            <a:r>
              <a:rPr lang="da-DK" sz="1800" b="1" dirty="0" err="1" smtClean="0">
                <a:solidFill>
                  <a:srgbClr val="A50021"/>
                </a:solidFill>
                <a:ea typeface="ＭＳ Ｐゴシック" pitchFamily="-106" charset="-128"/>
                <a:cs typeface="ＭＳ Ｐゴシック" pitchFamily="-106" charset="-128"/>
              </a:rPr>
              <a:t>track'e</a:t>
            </a:r>
            <a:r>
              <a:rPr lang="da-DK" sz="1800" b="1" dirty="0" smtClean="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a:t>
            </a:r>
            <a:r>
              <a:rPr lang="da-DK" sz="1800" b="1" dirty="0" smtClean="0">
                <a:solidFill>
                  <a:srgbClr val="A50021"/>
                </a:solidFill>
                <a:ea typeface="ＭＳ Ｐゴシック" pitchFamily="-106" charset="-128"/>
                <a:cs typeface="ＭＳ Ｐゴシック" pitchFamily="-106" charset="-128"/>
              </a:rPr>
              <a:t>parameterværdien er </a:t>
            </a:r>
            <a:r>
              <a:rPr lang="da-DK" sz="1800" b="1" dirty="0">
                <a:solidFill>
                  <a:srgbClr val="A50021"/>
                </a:solidFill>
                <a:ea typeface="ＭＳ Ｐゴシック" pitchFamily="-106" charset="-128"/>
                <a:cs typeface="ＭＳ Ｐゴシック" pitchFamily="-106" charset="-128"/>
              </a:rPr>
              <a:t>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a:t>
            </a:r>
            <a:r>
              <a:rPr lang="da-DK" sz="1600" kern="0" dirty="0" smtClean="0">
                <a:ea typeface="ＭＳ Ｐゴシック" pitchFamily="34" charset="-128"/>
              </a:rPr>
              <a:t>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a:t>
            </a:r>
            <a:r>
              <a:rPr lang="da-DK" altLang="da-DK" sz="1800" b="1" dirty="0" smtClean="0">
                <a:solidFill>
                  <a:srgbClr val="A50021"/>
                </a:solidFill>
                <a:ea typeface="ＭＳ Ｐゴシック" pitchFamily="-106" charset="-128"/>
                <a:cs typeface="ＭＳ Ｐゴシック" pitchFamily="-106" charset="-128"/>
              </a:rPr>
              <a:t>vi</a:t>
            </a:r>
            <a:endParaRPr lang="da-DK" altLang="da-DK" sz="1800" b="1" dirty="0">
              <a:solidFill>
                <a:srgbClr val="A50021"/>
              </a:solidFill>
              <a:ea typeface="ＭＳ Ｐゴシック" pitchFamily="-106" charset="-128"/>
              <a:cs typeface="ＭＳ Ｐゴシック" pitchFamily="-106" charset="-128"/>
            </a:endParaRP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smtClean="0">
              <a:solidFill>
                <a:srgbClr val="A50021"/>
              </a:solidFill>
              <a:ea typeface="ＭＳ Ｐゴシック" pitchFamily="-106" charset="-128"/>
              <a:cs typeface="ＭＳ Ｐゴシック" pitchFamily="-106" charset="-128"/>
            </a:endParaRPr>
          </a:p>
          <a:p>
            <a:pPr lvl="1">
              <a:spcBef>
                <a:spcPts val="300"/>
              </a:spcBef>
            </a:pPr>
            <a:endParaRPr lang="da-DK" sz="1600" kern="0" dirty="0" smtClean="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Tree>
    <p:extLst>
      <p:ext uri="{BB962C8B-B14F-4D97-AF65-F5344CB8AC3E}">
        <p14:creationId xmlns:p14="http://schemas.microsoft.com/office/powerpoint/2010/main" val="211486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Hvordan fungerer </a:t>
            </a:r>
            <a:r>
              <a:rPr lang="da-DK" altLang="da-DK" sz="3200" kern="0" dirty="0" err="1" smtClean="0">
                <a:ea typeface="ＭＳ Ｐゴシック" pitchFamily="34" charset="-128"/>
              </a:rPr>
              <a:t>positionQueens</a:t>
            </a:r>
            <a:r>
              <a:rPr lang="da-DK" altLang="da-DK" sz="3200" kern="0" smtClean="0">
                <a:ea typeface="ＭＳ Ｐゴシック" pitchFamily="34" charset="-128"/>
              </a:rPr>
              <a:t>?</a:t>
            </a:r>
            <a:endParaRPr lang="da-DK" altLang="da-DK" sz="3200" kern="0" dirty="0" smtClean="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0</a:t>
            </a:r>
            <a:endParaRPr lang="da-DK" altLang="da-DK" sz="1400" b="1" dirty="0">
              <a:solidFill>
                <a:srgbClr val="0000FF"/>
              </a:solidFill>
            </a:endParaRP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0</a:t>
            </a:r>
            <a:endParaRPr lang="da-DK" altLang="da-DK" sz="1400" b="1" dirty="0">
              <a:solidFill>
                <a:srgbClr val="0000FF"/>
              </a:solidFill>
            </a:endParaRP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(0)</a:t>
            </a:r>
            <a:endParaRPr lang="da-DK" altLang="da-DK" sz="1400" b="1" dirty="0">
              <a:solidFill>
                <a:srgbClr val="0000FF"/>
              </a:solidFill>
            </a:endParaRP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(1)</a:t>
            </a:r>
            <a:endParaRPr lang="da-DK" altLang="da-DK" sz="1400" b="1" dirty="0">
              <a:solidFill>
                <a:srgbClr val="0000FF"/>
              </a:solidFill>
            </a:endParaRP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(2)</a:t>
            </a:r>
            <a:endParaRPr lang="da-DK" altLang="da-DK" sz="1400" b="1" dirty="0">
              <a:solidFill>
                <a:srgbClr val="0000FF"/>
              </a:solidFill>
            </a:endParaRP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(3)</a:t>
            </a:r>
            <a:endParaRPr lang="da-DK" altLang="da-DK" sz="1400" b="1" dirty="0">
              <a:solidFill>
                <a:srgbClr val="0000FF"/>
              </a:solidFill>
            </a:endParaRP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(6)</a:t>
            </a:r>
            <a:endParaRPr lang="da-DK" altLang="da-DK" sz="1400" b="1" dirty="0">
              <a:solidFill>
                <a:srgbClr val="0000FF"/>
              </a:solidFill>
            </a:endParaRP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(7)</a:t>
            </a:r>
            <a:endParaRPr lang="da-DK" altLang="da-DK" sz="1400" b="1" dirty="0">
              <a:solidFill>
                <a:srgbClr val="0000FF"/>
              </a:solidFill>
            </a:endParaRP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2</a:t>
            </a:r>
            <a:endParaRPr lang="da-DK" altLang="da-DK" sz="1400" b="1" dirty="0">
              <a:solidFill>
                <a:srgbClr val="0000FF"/>
              </a:solidFill>
            </a:endParaRP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4</a:t>
            </a:r>
            <a:endParaRPr lang="da-DK" altLang="da-DK" sz="1400" b="1" dirty="0">
              <a:solidFill>
                <a:srgbClr val="0000FF"/>
              </a:solidFill>
            </a:endParaRP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7</a:t>
            </a:r>
            <a:endParaRPr lang="da-DK" altLang="da-DK" sz="1400" b="1" dirty="0">
              <a:solidFill>
                <a:srgbClr val="0000FF"/>
              </a:solidFill>
            </a:endParaRP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2</a:t>
            </a:r>
            <a:endParaRPr lang="da-DK" altLang="da-DK" sz="1400" b="1" dirty="0">
              <a:solidFill>
                <a:srgbClr val="0000FF"/>
              </a:solidFill>
            </a:endParaRP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7</a:t>
            </a:r>
            <a:endParaRPr lang="da-DK" altLang="da-DK" sz="1400" b="1" dirty="0">
              <a:solidFill>
                <a:srgbClr val="0000FF"/>
              </a:solidFill>
            </a:endParaRP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4</a:t>
            </a:r>
            <a:endParaRPr lang="da-DK" altLang="da-DK" sz="1400" b="1" dirty="0">
              <a:solidFill>
                <a:srgbClr val="0000FF"/>
              </a:solidFill>
            </a:endParaRP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smtClean="0">
                <a:solidFill>
                  <a:srgbClr val="0000FF"/>
                </a:solidFill>
              </a:rPr>
              <a:t>Og så videre…..</a:t>
            </a:r>
          </a:p>
          <a:p>
            <a:pPr eaLnBrk="1" hangingPunct="1">
              <a:lnSpc>
                <a:spcPct val="90000"/>
              </a:lnSpc>
              <a:spcBef>
                <a:spcPts val="600"/>
              </a:spcBef>
              <a:buFontTx/>
              <a:buNone/>
            </a:pPr>
            <a:r>
              <a:rPr lang="da-DK" altLang="da-DK" sz="1200" b="1" dirty="0" smtClean="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876 positioneringer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114 rekursive kald</a:t>
            </a:r>
          </a:p>
          <a:p>
            <a:pPr eaLnBrk="1" hangingPunct="1">
              <a:lnSpc>
                <a:spcPct val="90000"/>
              </a:lnSpc>
              <a:spcBef>
                <a:spcPts val="300"/>
              </a:spcBef>
            </a:pPr>
            <a:r>
              <a:rPr lang="da-DK" altLang="da-DK" sz="1200" b="1" dirty="0" smtClean="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a:t>
            </a:r>
            <a:r>
              <a:rPr lang="da-DK" altLang="da-DK" sz="1200" b="1" dirty="0" smtClean="0">
                <a:solidFill>
                  <a:srgbClr val="008000"/>
                </a:solidFill>
              </a:rPr>
              <a:t>hurtigt</a:t>
            </a:r>
            <a:r>
              <a:rPr lang="da-DK" altLang="da-DK" sz="1200" b="1" dirty="0" smtClean="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smtClean="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smtClean="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smtClean="0">
                <a:solidFill>
                  <a:srgbClr val="0000FF"/>
                </a:solidFill>
              </a:rPr>
              <a:t>Det gør ikke noget, at vi kommer uden for brættet</a:t>
            </a:r>
            <a:br>
              <a:rPr lang="da-DK" altLang="da-DK" sz="1400" b="1" dirty="0" smtClean="0">
                <a:solidFill>
                  <a:srgbClr val="0000FF"/>
                </a:solidFill>
              </a:rPr>
            </a:br>
            <a:r>
              <a:rPr lang="da-DK" altLang="da-DK" sz="1400" b="1" dirty="0" smtClean="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a:t>
            </a:r>
            <a:r>
              <a:rPr lang="da-DK" altLang="da-DK" sz="1600" dirty="0" smtClean="0"/>
              <a:t>godt 15 tusinde gange</a:t>
            </a:r>
          </a:p>
          <a:p>
            <a:pPr lvl="1"/>
            <a:r>
              <a:rPr lang="da-DK" altLang="da-DK" sz="1600" dirty="0" smtClean="0"/>
              <a:t>For 12 dronninger kaldes den godt 10 millioner gange</a:t>
            </a:r>
          </a:p>
          <a:p>
            <a:pPr lvl="1"/>
            <a:r>
              <a:rPr lang="da-DK" altLang="da-DK" sz="1600" dirty="0" smtClean="0"/>
              <a:t>For 16 dronninger kaldes den godt 18 milliarder gange</a:t>
            </a:r>
          </a:p>
          <a:p>
            <a:pPr lvl="1"/>
            <a:r>
              <a:rPr lang="da-DK" altLang="da-DK" sz="1600" dirty="0" smtClean="0"/>
              <a:t>Metoden bruger godt halvdelen af den samlede beregningstid</a:t>
            </a:r>
            <a:endParaRPr lang="da-DK" altLang="da-DK" sz="1600" dirty="0"/>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18378"/>
          <a:stretch/>
        </p:blipFill>
        <p:spPr>
          <a:xfrm>
            <a:off x="860231" y="2861321"/>
            <a:ext cx="4733925" cy="1010677"/>
          </a:xfrm>
          <a:prstGeom prst="rect">
            <a:avLst/>
          </a:prstGeom>
        </p:spPr>
      </p:pic>
      <p:sp>
        <p:nvSpPr>
          <p:cNvPr id="24" name="Rectangle 23"/>
          <p:cNvSpPr/>
          <p:nvPr/>
        </p:nvSpPr>
        <p:spPr bwMode="auto">
          <a:xfrm>
            <a:off x="677989" y="3815417"/>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noOfQueens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endParaRPr lang="en-US" altLang="da-DK" sz="1800" b="1" kern="0" dirty="0">
              <a:solidFill>
                <a:schemeClr val="tx1"/>
              </a:solidFill>
              <a:latin typeface="Courier New" panose="02070309020205020404" pitchFamily="49" charset="0"/>
              <a:cs typeface="Courier New" panose="02070309020205020404" pitchFamily="49" charset="0"/>
            </a:endParaRP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nn-NO"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nn-NO" altLang="da-DK" sz="1800" b="1" kern="0" dirty="0" smtClean="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Arrays.toString</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for</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i=0; </a:t>
            </a:r>
            <a:r>
              <a:rPr lang="en-US" altLang="da-DK" sz="1800" b="1" kern="0" dirty="0" smtClean="0">
                <a:solidFill>
                  <a:schemeClr val="tx1"/>
                </a:solidFill>
                <a:latin typeface="Courier New" panose="02070309020205020404" pitchFamily="49" charset="0"/>
                <a:cs typeface="Courier New" panose="02070309020205020404" pitchFamily="49" charset="0"/>
              </a:rPr>
              <a:t>i</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if</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legal(</a:t>
            </a:r>
            <a:r>
              <a:rPr lang="en-US" altLang="da-DK" sz="1800" b="1" kern="0" dirty="0" err="1" smtClean="0">
                <a:solidFill>
                  <a:schemeClr val="tx1"/>
                </a:solidFill>
                <a:latin typeface="Courier New" panose="02070309020205020404" pitchFamily="49" charset="0"/>
                <a:cs typeface="Courier New" panose="02070309020205020404" pitchFamily="49" charset="0"/>
              </a:rPr>
              <a:t>pos.length,i</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spc="-30" dirty="0" smtClean="0">
                <a:solidFill>
                  <a:schemeClr val="tx1"/>
                </a:solidFill>
                <a:latin typeface="Courier New" panose="02070309020205020404" pitchFamily="49" charset="0"/>
                <a:cs typeface="Courier New" panose="02070309020205020404" pitchFamily="49" charset="0"/>
              </a:rPr>
              <a:t>(i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spc="-30" dirty="0">
                <a:solidFill>
                  <a:srgbClr val="008000"/>
                </a:solidFill>
                <a:latin typeface="Courier New" panose="02070309020205020404" pitchFamily="49" charset="0"/>
                <a:cs typeface="Courier New" panose="02070309020205020404" pitchFamily="49" charset="0"/>
              </a:rPr>
              <a:t>" </a:t>
            </a:r>
            <a:r>
              <a:rPr lang="en-US" altLang="da-DK" sz="1800" b="1" kern="0" spc="-30" dirty="0" smtClean="0">
                <a:solidFill>
                  <a:srgbClr val="008000"/>
                </a:solidFill>
                <a:latin typeface="Courier New" panose="02070309020205020404" pitchFamily="49" charset="0"/>
                <a:cs typeface="Courier New" panose="02070309020205020404" pitchFamily="49" charset="0"/>
              </a:rPr>
              <a:t>"</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  }</a:t>
            </a:r>
          </a:p>
          <a:p>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System.out.println</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t>
            </a:r>
            <a:r>
              <a:rPr lang="da-DK" altLang="da-DK" sz="1800" dirty="0" smtClean="0"/>
              <a:t>aftestning, </a:t>
            </a:r>
            <a:r>
              <a:rPr lang="da-DK" altLang="da-DK" sz="1800" dirty="0"/>
              <a:t>før </a:t>
            </a:r>
            <a:r>
              <a:rPr lang="da-DK" altLang="da-DK" sz="1800" dirty="0" smtClean="0"/>
              <a:t>I </a:t>
            </a:r>
            <a:r>
              <a:rPr lang="da-DK" altLang="da-DK" sz="1800" dirty="0"/>
              <a:t>forsøger at bruge den i </a:t>
            </a:r>
            <a:r>
              <a:rPr lang="da-DK" altLang="da-DK" sz="1800" dirty="0" err="1" smtClean="0"/>
              <a:t>positionQueens</a:t>
            </a:r>
            <a:endParaRPr lang="da-DK" altLang="da-DK" sz="1800" dirty="0" smtClean="0"/>
          </a:p>
          <a:p>
            <a:pPr lvl="1"/>
            <a:r>
              <a:rPr lang="da-DK" altLang="da-DK" sz="1800" dirty="0" smtClean="0"/>
              <a:t>Det kan f.eks. gøres som vist nedenfor</a:t>
            </a:r>
            <a:endParaRPr lang="da-DK" altLang="da-DK" sz="1800" dirty="0"/>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 (fortsat)</a:t>
            </a: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
        <p:nvSpPr>
          <p:cNvPr id="29" name="Rectangle 28"/>
          <p:cNvSpPr>
            <a:spLocks noChangeArrowheads="1"/>
          </p:cNvSpPr>
          <p:nvPr/>
        </p:nvSpPr>
        <p:spPr bwMode="auto">
          <a:xfrm>
            <a:off x="988241" y="4270640"/>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02051" y="4697811"/>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780710" y="4574805"/>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Initialisér feltvariabler</a:t>
            </a:r>
            <a:endParaRPr lang="da-DK" altLang="da-DK" sz="1400" b="1" dirty="0">
              <a:solidFill>
                <a:srgbClr val="FF0000"/>
              </a:solidFill>
            </a:endParaRPr>
          </a:p>
        </p:txBody>
      </p:sp>
      <p:sp>
        <p:nvSpPr>
          <p:cNvPr id="35" name="Rectangle 34"/>
          <p:cNvSpPr>
            <a:spLocks noChangeArrowheads="1"/>
          </p:cNvSpPr>
          <p:nvPr/>
        </p:nvSpPr>
        <p:spPr bwMode="auto">
          <a:xfrm>
            <a:off x="967365" y="4912312"/>
            <a:ext cx="7751836"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963748" y="5517616"/>
            <a:ext cx="7762652"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02035" y="5177610"/>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576889" y="5726822"/>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Rectangle 38"/>
          <p:cNvSpPr/>
          <p:nvPr/>
        </p:nvSpPr>
        <p:spPr bwMode="auto">
          <a:xfrm>
            <a:off x="940363" y="2497906"/>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(8,4,6,3,5);</a:t>
            </a:r>
            <a:endParaRPr lang="en-US" altLang="da-DK" sz="1800" b="1" kern="0" dirty="0">
              <a:solidFill>
                <a:schemeClr val="tx1"/>
              </a:solidFill>
              <a:latin typeface="Courier New" panose="02070309020205020404" pitchFamily="49" charset="0"/>
              <a:cs typeface="Courier New" panose="02070309020205020404" pitchFamily="49" charset="0"/>
            </a:endParaRPr>
          </a:p>
        </p:txBody>
      </p:sp>
      <p:grpSp>
        <p:nvGrpSpPr>
          <p:cNvPr id="6" name="Group 5"/>
          <p:cNvGrpSpPr/>
          <p:nvPr/>
        </p:nvGrpSpPr>
        <p:grpSpPr>
          <a:xfrm>
            <a:off x="6062567" y="1704043"/>
            <a:ext cx="2102120" cy="1976132"/>
            <a:chOff x="6212790" y="4475810"/>
            <a:chExt cx="2414991" cy="2247984"/>
          </a:xfrm>
        </p:grpSpPr>
        <p:grpSp>
          <p:nvGrpSpPr>
            <p:cNvPr id="4" name="Group 3"/>
            <p:cNvGrpSpPr/>
            <p:nvPr/>
          </p:nvGrpSpPr>
          <p:grpSpPr>
            <a:xfrm>
              <a:off x="6212790" y="4475810"/>
              <a:ext cx="2414991" cy="2247984"/>
              <a:chOff x="6212790" y="4475810"/>
              <a:chExt cx="2414991" cy="2247984"/>
            </a:xfrm>
          </p:grpSpPr>
          <p:grpSp>
            <p:nvGrpSpPr>
              <p:cNvPr id="3" name="Group 2"/>
              <p:cNvGrpSpPr/>
              <p:nvPr/>
            </p:nvGrpSpPr>
            <p:grpSpPr>
              <a:xfrm>
                <a:off x="6323891" y="4475810"/>
                <a:ext cx="2303890" cy="2247984"/>
                <a:chOff x="6323891" y="4475810"/>
                <a:chExt cx="2303890" cy="224798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39549" y="631884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7" y="604194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12790" y="6388799"/>
                <a:ext cx="628600" cy="2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47084" y="5798032"/>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Text Box 21"/>
          <p:cNvSpPr txBox="1">
            <a:spLocks noChangeArrowheads="1"/>
          </p:cNvSpPr>
          <p:nvPr/>
        </p:nvSpPr>
        <p:spPr bwMode="auto">
          <a:xfrm>
            <a:off x="6639049" y="23585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838134" y="23705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02298" y="3925020"/>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192548" y="4235279"/>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01897" y="4030083"/>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Variabelt antal parametre</a:t>
            </a:r>
          </a:p>
          <a:p>
            <a:pPr eaLnBrk="1" hangingPunct="1">
              <a:lnSpc>
                <a:spcPct val="90000"/>
              </a:lnSpc>
              <a:spcBef>
                <a:spcPts val="200"/>
              </a:spcBef>
              <a:buFontTx/>
              <a:buNone/>
            </a:pPr>
            <a:r>
              <a:rPr lang="da-DK" altLang="da-DK" sz="1400" b="1" dirty="0" smtClean="0">
                <a:solidFill>
                  <a:srgbClr val="0000FF"/>
                </a:solidFill>
              </a:rPr>
              <a:t>Konverteres til et int array</a:t>
            </a:r>
            <a:endParaRPr lang="da-DK" altLang="da-DK" sz="1400" b="1" dirty="0">
              <a:solidFill>
                <a:srgbClr val="0000FF"/>
              </a:solidFill>
            </a:endParaRPr>
          </a:p>
        </p:txBody>
      </p:sp>
      <p:sp>
        <p:nvSpPr>
          <p:cNvPr id="40" name="Line 22"/>
          <p:cNvSpPr>
            <a:spLocks noChangeShapeType="1"/>
          </p:cNvSpPr>
          <p:nvPr/>
        </p:nvSpPr>
        <p:spPr bwMode="auto">
          <a:xfrm flipH="1" flipV="1">
            <a:off x="3885229" y="6117957"/>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182878" y="6175831"/>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Kald af legal</a:t>
            </a:r>
            <a:endParaRPr lang="da-DK" altLang="da-DK" sz="1400" b="1" dirty="0">
              <a:solidFill>
                <a:srgbClr val="0000FF"/>
              </a:solidFill>
            </a:endParaRPr>
          </a:p>
        </p:txBody>
      </p:sp>
      <p:sp>
        <p:nvSpPr>
          <p:cNvPr id="43" name="Line 22"/>
          <p:cNvSpPr>
            <a:spLocks noChangeShapeType="1"/>
          </p:cNvSpPr>
          <p:nvPr/>
        </p:nvSpPr>
        <p:spPr bwMode="auto">
          <a:xfrm flipH="1">
            <a:off x="2462160" y="2328744"/>
            <a:ext cx="0" cy="2478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4" name="Text Box 21"/>
          <p:cNvSpPr txBox="1">
            <a:spLocks noChangeArrowheads="1"/>
          </p:cNvSpPr>
          <p:nvPr/>
        </p:nvSpPr>
        <p:spPr bwMode="auto">
          <a:xfrm>
            <a:off x="870715" y="2099535"/>
            <a:ext cx="195712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Størrelsen af brættet</a:t>
            </a:r>
            <a:endParaRPr lang="da-DK" altLang="da-DK" sz="1400" b="1" dirty="0">
              <a:solidFill>
                <a:srgbClr val="0000FF"/>
              </a:solidFill>
            </a:endParaRPr>
          </a:p>
        </p:txBody>
      </p:sp>
      <p:sp>
        <p:nvSpPr>
          <p:cNvPr id="45" name="Line 22"/>
          <p:cNvSpPr>
            <a:spLocks noChangeShapeType="1"/>
          </p:cNvSpPr>
          <p:nvPr/>
        </p:nvSpPr>
        <p:spPr bwMode="auto">
          <a:xfrm flipH="1">
            <a:off x="3275856" y="2328743"/>
            <a:ext cx="0" cy="2478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Line 22"/>
          <p:cNvSpPr>
            <a:spLocks noChangeShapeType="1"/>
          </p:cNvSpPr>
          <p:nvPr/>
        </p:nvSpPr>
        <p:spPr bwMode="auto">
          <a:xfrm flipH="1">
            <a:off x="2794314" y="2328743"/>
            <a:ext cx="254097"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7" name="Text Box 21"/>
          <p:cNvSpPr txBox="1">
            <a:spLocks noChangeArrowheads="1"/>
          </p:cNvSpPr>
          <p:nvPr/>
        </p:nvSpPr>
        <p:spPr bwMode="auto">
          <a:xfrm>
            <a:off x="2853049" y="2099535"/>
            <a:ext cx="32227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Dronninger, der allerede er placeret</a:t>
            </a:r>
            <a:endParaRPr lang="da-DK" altLang="da-DK" sz="1400" b="1" dirty="0">
              <a:solidFill>
                <a:srgbClr val="FF0000"/>
              </a:solidFill>
            </a:endParaRPr>
          </a:p>
        </p:txBody>
      </p:sp>
      <p:sp>
        <p:nvSpPr>
          <p:cNvPr id="48" name="Line 22"/>
          <p:cNvSpPr>
            <a:spLocks noChangeShapeType="1"/>
          </p:cNvSpPr>
          <p:nvPr/>
        </p:nvSpPr>
        <p:spPr bwMode="auto">
          <a:xfrm>
            <a:off x="3419872" y="2328743"/>
            <a:ext cx="129772"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9" name="Line 22"/>
          <p:cNvSpPr>
            <a:spLocks noChangeShapeType="1"/>
          </p:cNvSpPr>
          <p:nvPr/>
        </p:nvSpPr>
        <p:spPr bwMode="auto">
          <a:xfrm flipH="1">
            <a:off x="3073623" y="2328743"/>
            <a:ext cx="58217" cy="2688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50" name="Text Box 21"/>
          <p:cNvSpPr txBox="1">
            <a:spLocks noChangeArrowheads="1"/>
          </p:cNvSpPr>
          <p:nvPr/>
        </p:nvSpPr>
        <p:spPr bwMode="auto">
          <a:xfrm>
            <a:off x="-47487" y="5466543"/>
            <a:ext cx="87507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70" dirty="0" smtClean="0">
                <a:solidFill>
                  <a:srgbClr val="FF0000"/>
                </a:solidFill>
              </a:rPr>
              <a:t>Udskrift</a:t>
            </a:r>
            <a:endParaRPr lang="da-DK" altLang="da-DK" sz="1400" b="1" spc="-70" dirty="0">
              <a:solidFill>
                <a:srgbClr val="FF0000"/>
              </a:solidFill>
            </a:endParaRPr>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p:bldP spid="35" grpId="0" animBg="1"/>
      <p:bldP spid="25" grpId="0" animBg="1"/>
      <p:bldP spid="27" grpId="0" animBg="1"/>
      <p:bldP spid="28" grpId="0" animBg="1"/>
      <p:bldP spid="33" grpId="0" animBg="1"/>
      <p:bldP spid="34" grpId="0" animBg="1"/>
      <p:bldP spid="36" grpId="0" animBg="1"/>
      <p:bldP spid="37" grpId="0"/>
      <p:bldP spid="40" grpId="0" animBg="1"/>
      <p:bldP spid="4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Arrays har </a:t>
            </a:r>
            <a:r>
              <a:rPr lang="da-DK" altLang="da-DK" b="1" dirty="0">
                <a:solidFill>
                  <a:srgbClr val="A50021"/>
                </a:solidFill>
                <a:ea typeface="ＭＳ Ｐゴシック" pitchFamily="34" charset="-128"/>
                <a:cs typeface="ＭＳ Ｐゴシック" pitchFamily="-65" charset="-128"/>
              </a:rPr>
              <a:t>et </a:t>
            </a:r>
            <a:r>
              <a:rPr lang="da-DK" altLang="da-DK" b="1" dirty="0" smtClean="0">
                <a:solidFill>
                  <a:srgbClr val="A50021"/>
                </a:solidFill>
                <a:ea typeface="ＭＳ Ｐゴシック" pitchFamily="34" charset="-128"/>
                <a:cs typeface="ＭＳ Ｐゴシック" pitchFamily="-65" charset="-128"/>
              </a:rPr>
              <a:t>fast </a:t>
            </a:r>
            <a:r>
              <a:rPr lang="da-DK" altLang="da-DK" b="1" dirty="0">
                <a:solidFill>
                  <a:srgbClr val="A50021"/>
                </a:solidFill>
                <a:ea typeface="ＭＳ Ｐゴシック" pitchFamily="34" charset="-128"/>
                <a:cs typeface="ＭＳ Ｐゴシック" pitchFamily="-65" charset="-128"/>
              </a:rPr>
              <a:t>(på forhånd kendt) antal elementer</a:t>
            </a:r>
            <a:endParaRPr lang="da-DK" altLang="da-DK" b="1" dirty="0" smtClean="0">
              <a:solidFill>
                <a:srgbClr val="A50021"/>
              </a:solidFill>
              <a:ea typeface="ＭＳ Ｐゴシック" pitchFamily="34" charset="-128"/>
              <a:cs typeface="ＭＳ Ｐゴシック" pitchFamily="-65" charset="-128"/>
            </a:endParaRPr>
          </a:p>
          <a:p>
            <a:pPr marL="342900" lvl="1" indent="-342900">
              <a:spcBef>
                <a:spcPts val="800"/>
              </a:spcBef>
              <a:buFontTx/>
              <a:buChar char="•"/>
            </a:pPr>
            <a:r>
              <a:rPr lang="da-DK" altLang="da-DK" b="1" dirty="0" smtClean="0">
                <a:solidFill>
                  <a:srgbClr val="A50021"/>
                </a:solidFill>
                <a:ea typeface="ＭＳ Ｐゴシック" pitchFamily="34" charset="-128"/>
                <a:cs typeface="ＭＳ Ｐゴシック" pitchFamily="-65" charset="-128"/>
              </a:rPr>
              <a:t>Kan </a:t>
            </a:r>
            <a:r>
              <a:rPr lang="da-DK" altLang="da-DK" b="1" dirty="0">
                <a:solidFill>
                  <a:srgbClr val="A50021"/>
                </a:solidFill>
                <a:ea typeface="ＭＳ Ｐゴシック" pitchFamily="34" charset="-128"/>
                <a:cs typeface="ＭＳ Ｐゴシック" pitchFamily="-65" charset="-128"/>
              </a:rPr>
              <a:t>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Simplere syntax</a:t>
            </a:r>
            <a:endParaRPr lang="da-DK" altLang="da-DK" b="1" dirty="0">
              <a:solidFill>
                <a:srgbClr val="A50021"/>
              </a:solidFill>
              <a:ea typeface="ＭＳ Ｐゴシック" pitchFamily="34" charset="-128"/>
              <a:cs typeface="ＭＳ Ｐゴシック" pitchFamily="-65" charset="-128"/>
            </a:endParaRPr>
          </a:p>
          <a:p>
            <a:pPr marL="2152650" lvl="1" indent="0">
              <a:spcBef>
                <a:spcPts val="0"/>
              </a:spcBef>
              <a:buNone/>
            </a:pPr>
            <a:r>
              <a:rPr lang="da-DK" altLang="da-DK" sz="1600" b="1" dirty="0" smtClean="0">
                <a:solidFill>
                  <a:srgbClr val="7030A0"/>
                </a:solidFill>
                <a:latin typeface="Courier New" panose="02070309020205020404" pitchFamily="49" charset="0"/>
                <a:cs typeface="Courier New" panose="02070309020205020404" pitchFamily="49" charset="0"/>
              </a:rPr>
              <a:t>private</a:t>
            </a:r>
            <a:r>
              <a:rPr lang="da-DK" altLang="da-DK" sz="1600" b="1" dirty="0" smtClean="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smtClean="0">
                <a:solidFill>
                  <a:srgbClr val="000000"/>
                </a:solidFill>
                <a:latin typeface="Courier New" panose="02070309020205020404" pitchFamily="49" charset="0"/>
                <a:cs typeface="Courier New" panose="02070309020205020404" pitchFamily="49" charset="0"/>
              </a:rPr>
              <a:t>hourCounts</a:t>
            </a:r>
            <a:r>
              <a:rPr lang="da-DK" altLang="da-DK" sz="1600" b="1" dirty="0" smtClean="0">
                <a:solidFill>
                  <a:srgbClr val="000000"/>
                </a:solidFill>
                <a:latin typeface="Courier New" panose="02070309020205020404" pitchFamily="49" charset="0"/>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new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Velegnet til at håndtere </a:t>
            </a:r>
            <a:r>
              <a:rPr lang="da-DK" altLang="da-DK" b="1" dirty="0" err="1" smtClean="0">
                <a:solidFill>
                  <a:srgbClr val="A50021"/>
                </a:solidFill>
                <a:ea typeface="ＭＳ Ｐゴシック" pitchFamily="34" charset="-128"/>
                <a:cs typeface="ＭＳ Ｐゴシック" pitchFamily="-65" charset="-128"/>
              </a:rPr>
              <a:t>flerdimensionele</a:t>
            </a:r>
            <a:r>
              <a:rPr lang="da-DK" altLang="da-DK" b="1" dirty="0" smtClean="0">
                <a:solidFill>
                  <a:srgbClr val="A50021"/>
                </a:solidFill>
                <a:ea typeface="ＭＳ Ｐゴシック" pitchFamily="34" charset="-128"/>
                <a:cs typeface="ＭＳ Ｐゴシック" pitchFamily="-65" charset="-128"/>
              </a:rPr>
              <a:t> strukturer</a:t>
            </a:r>
            <a:endParaRPr lang="da-DK" altLang="da-DK" b="1" dirty="0">
              <a:solidFill>
                <a:srgbClr val="A50021"/>
              </a:solidFill>
              <a:ea typeface="ＭＳ Ｐゴシック" pitchFamily="34" charset="-128"/>
              <a:cs typeface="ＭＳ Ｐゴシック" pitchFamily="-65" charset="-128"/>
            </a:endParaRP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][60];</a:t>
            </a: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Indbygget i </a:t>
            </a:r>
            <a:r>
              <a:rPr lang="da-DK" altLang="da-DK" b="1" dirty="0">
                <a:solidFill>
                  <a:srgbClr val="A50021"/>
                </a:solidFill>
                <a:ea typeface="ＭＳ Ｐゴシック" pitchFamily="34" charset="-128"/>
                <a:cs typeface="ＭＳ Ｐゴシック" pitchFamily="-65" charset="-128"/>
              </a:rPr>
              <a:t>Java sproget</a:t>
            </a:r>
          </a:p>
          <a:p>
            <a:pPr lvl="1">
              <a:spcBef>
                <a:spcPts val="300"/>
              </a:spcBef>
            </a:pPr>
            <a:r>
              <a:rPr lang="da-DK" altLang="da-DK" sz="1600" spc="-50" dirty="0">
                <a:ea typeface="ＭＳ Ｐゴシック" pitchFamily="34" charset="-128"/>
              </a:rPr>
              <a:t>Giver </a:t>
            </a:r>
            <a:r>
              <a:rPr lang="da-DK" altLang="da-DK" sz="1600" spc="-50" dirty="0" smtClean="0">
                <a:ea typeface="ＭＳ Ｐゴシック" pitchFamily="34" charset="-128"/>
              </a:rPr>
              <a:t>simplere syntax som til gengæld afviger fra den, vi kender fra andre objektsamlinger</a:t>
            </a:r>
          </a:p>
          <a:p>
            <a:pPr lvl="1">
              <a:spcBef>
                <a:spcPts val="0"/>
              </a:spcBef>
            </a:pPr>
            <a:r>
              <a:rPr lang="da-DK" altLang="da-DK" sz="1600" dirty="0" smtClean="0">
                <a:ea typeface="ＭＳ Ｐゴシック" pitchFamily="34" charset="-128"/>
              </a:rPr>
              <a:t>Kendt fra mange andre programmeringssprog</a:t>
            </a:r>
          </a:p>
          <a:p>
            <a:pPr>
              <a:spcBef>
                <a:spcPts val="600"/>
              </a:spcBef>
            </a:pPr>
            <a:r>
              <a:rPr lang="da-DK" altLang="da-DK" sz="2000" u="sng" dirty="0" smtClean="0">
                <a:ea typeface="ＭＳ Ｐゴシック" pitchFamily="34" charset="-128"/>
              </a:rPr>
              <a:t>Ikke</a:t>
            </a:r>
            <a:r>
              <a:rPr lang="da-DK" altLang="da-DK" sz="2000" dirty="0" smtClean="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t>
            </a:r>
            <a:r>
              <a:rPr lang="da-DK" altLang="da-DK" sz="1600" dirty="0" smtClean="0">
                <a:ea typeface="ＭＳ Ｐゴシック" pitchFamily="34" charset="-128"/>
              </a:rPr>
              <a:t>alligevel bruge </a:t>
            </a:r>
            <a:r>
              <a:rPr lang="da-DK" altLang="da-DK" sz="1600" dirty="0">
                <a:ea typeface="ＭＳ Ｐゴシック" pitchFamily="34" charset="-128"/>
              </a:rPr>
              <a:t>for-</a:t>
            </a:r>
            <a:r>
              <a:rPr lang="da-DK" altLang="da-DK" sz="1600" dirty="0" err="1">
                <a:ea typeface="ＭＳ Ｐゴシック" pitchFamily="34" charset="-128"/>
              </a:rPr>
              <a:t>each</a:t>
            </a:r>
            <a:r>
              <a:rPr lang="da-DK" altLang="da-DK" sz="1600" dirty="0">
                <a:ea typeface="ＭＳ Ｐゴシック" pitchFamily="34" charset="-128"/>
              </a:rPr>
              <a:t> </a:t>
            </a:r>
            <a:r>
              <a:rPr lang="da-DK" altLang="da-DK" sz="1600" dirty="0" smtClean="0">
                <a:ea typeface="ＭＳ Ｐゴシック" pitchFamily="34" charset="-128"/>
              </a:rPr>
              <a:t>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Erklæring</a:t>
            </a:r>
            <a:endParaRPr lang="da-DK" altLang="da-DK" sz="1600" b="1" dirty="0">
              <a:solidFill>
                <a:srgbClr val="0000FF"/>
              </a:solidFill>
            </a:endParaRP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Kald</a:t>
            </a:r>
            <a:endParaRPr lang="da-DK" altLang="da-DK" sz="1600" b="1" dirty="0">
              <a:solidFill>
                <a:srgbClr val="0000FF"/>
              </a:solidFill>
            </a:endParaRP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Initialisering</a:t>
            </a:r>
            <a:endParaRPr lang="da-DK" altLang="da-DK" sz="1600" b="1" dirty="0">
              <a:solidFill>
                <a:srgbClr val="0000FF"/>
              </a:solidFill>
            </a:endParaRPr>
          </a:p>
        </p:txBody>
      </p:sp>
    </p:spTree>
    <p:extLst>
      <p:ext uri="{BB962C8B-B14F-4D97-AF65-F5344CB8AC3E}">
        <p14:creationId xmlns:p14="http://schemas.microsoft.com/office/powerpoint/2010/main" val="1471374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Skal konvertere </a:t>
            </a:r>
            <a:r>
              <a:rPr lang="da-DK" sz="2000" dirty="0"/>
              <a:t>fra (</a:t>
            </a:r>
            <a:r>
              <a:rPr lang="da-DK" sz="2000" dirty="0" err="1"/>
              <a:t>row,col</a:t>
            </a:r>
            <a:r>
              <a:rPr lang="da-DK" sz="2000" dirty="0"/>
              <a:t>) notation til den sædvanlige </a:t>
            </a:r>
            <a:r>
              <a:rPr lang="da-DK" sz="2000" dirty="0" smtClean="0"/>
              <a:t>skaknotation, </a:t>
            </a:r>
            <a:r>
              <a:rPr lang="da-DK" sz="2000" dirty="0"/>
              <a:t>hvor </a:t>
            </a:r>
            <a:r>
              <a:rPr lang="da-DK" sz="2000" dirty="0" smtClean="0"/>
              <a:t>f.eks. (5,3</a:t>
            </a:r>
            <a:r>
              <a:rPr lang="da-DK" sz="2000" dirty="0"/>
              <a:t>) skrives som </a:t>
            </a:r>
            <a:r>
              <a:rPr lang="da-DK" sz="2000" dirty="0" smtClean="0"/>
              <a:t>d6</a:t>
            </a:r>
          </a:p>
          <a:p>
            <a:pPr lvl="1">
              <a:spcBef>
                <a:spcPts val="600"/>
              </a:spcBef>
            </a:pPr>
            <a:r>
              <a:rPr lang="da-DK" sz="1600" dirty="0" smtClean="0"/>
              <a:t>For at kunne gøre dette, har vi behov for at kunne mappe</a:t>
            </a:r>
            <a:br>
              <a:rPr lang="da-DK" sz="1600" dirty="0" smtClean="0"/>
            </a:br>
            <a:r>
              <a:rPr lang="da-DK" sz="1600" dirty="0" smtClean="0"/>
              <a:t>fra tal til bogstaver</a:t>
            </a:r>
          </a:p>
          <a:p>
            <a:pPr lvl="1">
              <a:spcBef>
                <a:spcPts val="600"/>
              </a:spcBef>
            </a:pPr>
            <a:r>
              <a:rPr lang="da-DK" sz="1600" dirty="0" smtClean="0"/>
              <a:t>I ovenstående eksempel skal heltallet </a:t>
            </a:r>
            <a:r>
              <a:rPr lang="da-DK" sz="1600" b="1" dirty="0" smtClean="0"/>
              <a:t>3</a:t>
            </a:r>
            <a:r>
              <a:rPr lang="da-DK" sz="1600" dirty="0" smtClean="0"/>
              <a:t> </a:t>
            </a:r>
            <a:r>
              <a:rPr lang="da-DK" sz="1600" dirty="0" smtClean="0">
                <a:sym typeface="Wingdings" panose="05000000000000000000" pitchFamily="2" charset="2"/>
              </a:rPr>
              <a:t>mappes i</a:t>
            </a:r>
            <a:br>
              <a:rPr lang="da-DK" sz="1600" dirty="0" smtClean="0">
                <a:sym typeface="Wingdings" panose="05000000000000000000" pitchFamily="2" charset="2"/>
              </a:rPr>
            </a:br>
            <a:r>
              <a:rPr lang="da-DK" sz="1600" dirty="0" smtClean="0">
                <a:sym typeface="Wingdings" panose="05000000000000000000" pitchFamily="2" charset="2"/>
              </a:rPr>
              <a:t>char værdien  </a:t>
            </a:r>
            <a:r>
              <a:rPr lang="da-DK" sz="1600" b="1" dirty="0" smtClean="0">
                <a:sym typeface="Wingdings" panose="05000000000000000000" pitchFamily="2" charset="2"/>
              </a:rPr>
              <a:t>'d'</a:t>
            </a:r>
            <a:r>
              <a:rPr lang="da-DK" sz="1600" dirty="0" smtClean="0">
                <a:sym typeface="Wingdings" panose="05000000000000000000" pitchFamily="2" charset="2"/>
              </a:rPr>
              <a:t> (som er det 4. bogstav)</a:t>
            </a:r>
            <a:endParaRPr lang="da-DK" sz="1600" dirty="0" smtClean="0"/>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Det </a:t>
            </a:r>
            <a:r>
              <a:rPr lang="da-DK" b="1" dirty="0">
                <a:solidFill>
                  <a:srgbClr val="A50021"/>
                </a:solidFill>
                <a:ea typeface="ＭＳ Ｐゴシック" pitchFamily="-106" charset="-128"/>
                <a:cs typeface="ＭＳ Ｐゴシック" pitchFamily="-106" charset="-128"/>
              </a:rPr>
              <a:t>kan gøres på mindst fire </a:t>
            </a:r>
            <a:r>
              <a:rPr lang="da-DK" b="1" dirty="0" smtClean="0">
                <a:solidFill>
                  <a:srgbClr val="A50021"/>
                </a:solidFill>
                <a:ea typeface="ＭＳ Ｐゴシック" pitchFamily="-106" charset="-128"/>
                <a:cs typeface="ＭＳ Ｐゴシック" pitchFamily="-106" charset="-128"/>
              </a:rPr>
              <a:t>måder,</a:t>
            </a:r>
            <a:br>
              <a:rPr lang="da-DK" b="1" dirty="0" smtClean="0">
                <a:solidFill>
                  <a:srgbClr val="A50021"/>
                </a:solidFill>
                <a:ea typeface="ＭＳ Ｐゴシック" pitchFamily="-106" charset="-128"/>
                <a:cs typeface="ＭＳ Ｐゴシック" pitchFamily="-106" charset="-128"/>
              </a:rPr>
            </a:br>
            <a:r>
              <a:rPr lang="da-DK" b="1" dirty="0" smtClean="0">
                <a:solidFill>
                  <a:srgbClr val="A50021"/>
                </a:solidFill>
                <a:ea typeface="ＭＳ Ｐゴシック" pitchFamily="-106" charset="-128"/>
                <a:cs typeface="ＭＳ Ｐゴシック" pitchFamily="-106" charset="-128"/>
              </a:rPr>
              <a:t>idet</a:t>
            </a:r>
            <a:r>
              <a:rPr lang="da-DK" b="1" dirty="0">
                <a:solidFill>
                  <a:srgbClr val="A50021"/>
                </a:solidFill>
                <a:ea typeface="ＭＳ Ｐゴシック" pitchFamily="-106" charset="-128"/>
                <a:cs typeface="ＭＳ Ｐゴシック" pitchFamily="-106" charset="-128"/>
              </a:rPr>
              <a:t> </a:t>
            </a:r>
            <a:r>
              <a:rPr lang="da-DK" b="1" dirty="0" smtClean="0">
                <a:solidFill>
                  <a:srgbClr val="A50021"/>
                </a:solidFill>
                <a:ea typeface="ＭＳ Ｐゴシック" pitchFamily="-106" charset="-128"/>
                <a:cs typeface="ＭＳ Ｐゴシック" pitchFamily="-106" charset="-128"/>
              </a:rPr>
              <a:t>man kan bruge</a:t>
            </a:r>
          </a:p>
          <a:p>
            <a:pPr lvl="1">
              <a:spcBef>
                <a:spcPts val="600"/>
              </a:spcBef>
            </a:pPr>
            <a:r>
              <a:rPr lang="da-DK" sz="1600" dirty="0" smtClean="0"/>
              <a:t>et map </a:t>
            </a:r>
            <a:r>
              <a:rPr lang="da-DK" sz="1600" b="1" dirty="0"/>
              <a:t>Map&lt;Integer</a:t>
            </a:r>
            <a:r>
              <a:rPr lang="da-DK" sz="1600" b="1" dirty="0" smtClean="0"/>
              <a:t>,</a:t>
            </a:r>
            <a:r>
              <a:rPr lang="da-DK" sz="800" b="1" dirty="0" smtClean="0"/>
              <a:t> </a:t>
            </a:r>
            <a:r>
              <a:rPr lang="da-DK" sz="1600" b="1" dirty="0" smtClean="0"/>
              <a:t>Char&gt;</a:t>
            </a:r>
            <a:endParaRPr lang="da-DK" sz="1600" dirty="0" smtClean="0"/>
          </a:p>
          <a:p>
            <a:pPr lvl="1">
              <a:spcBef>
                <a:spcPts val="600"/>
              </a:spcBef>
            </a:pPr>
            <a:r>
              <a:rPr lang="da-DK" sz="1600" dirty="0" smtClean="0"/>
              <a:t>et </a:t>
            </a:r>
            <a:r>
              <a:rPr lang="da-DK" sz="1600" dirty="0"/>
              <a:t>char array </a:t>
            </a:r>
            <a:r>
              <a:rPr lang="da-DK" sz="1600" b="1" dirty="0" smtClean="0"/>
              <a:t>char</a:t>
            </a:r>
            <a:r>
              <a:rPr lang="da-DK" sz="1600" b="1" dirty="0"/>
              <a:t>[ ]</a:t>
            </a:r>
          </a:p>
          <a:p>
            <a:pPr lvl="1">
              <a:spcBef>
                <a:spcPts val="600"/>
              </a:spcBef>
            </a:pPr>
            <a:r>
              <a:rPr lang="da-DK" sz="1600" dirty="0" smtClean="0"/>
              <a:t>en tekststreng </a:t>
            </a:r>
            <a:r>
              <a:rPr lang="da-DK" sz="1600" b="1" spc="-40" dirty="0" smtClean="0">
                <a:solidFill>
                  <a:srgbClr val="008000"/>
                </a:solidFill>
              </a:rPr>
              <a:t>"</a:t>
            </a:r>
            <a:r>
              <a:rPr lang="da-DK" sz="1600" b="1" spc="-40" dirty="0" err="1" smtClean="0">
                <a:solidFill>
                  <a:srgbClr val="008000"/>
                </a:solidFill>
              </a:rPr>
              <a:t>abcdefghijklmnopqrstuvwxyz</a:t>
            </a:r>
            <a:r>
              <a:rPr lang="da-DK" sz="1600" b="1" spc="-40" dirty="0" smtClean="0">
                <a:solidFill>
                  <a:srgbClr val="008000"/>
                </a:solidFill>
              </a:rPr>
              <a:t>"</a:t>
            </a:r>
            <a:r>
              <a:rPr lang="da-DK" sz="1600" b="1" dirty="0" smtClean="0">
                <a:solidFill>
                  <a:srgbClr val="008000"/>
                </a:solidFill>
              </a:rPr>
              <a:t> </a:t>
            </a:r>
            <a:r>
              <a:rPr lang="da-DK" sz="1600" dirty="0"/>
              <a:t>og </a:t>
            </a:r>
            <a:r>
              <a:rPr lang="da-DK" sz="1600" b="1" dirty="0" err="1"/>
              <a:t>charAt</a:t>
            </a:r>
            <a:r>
              <a:rPr lang="da-DK" sz="1600" dirty="0"/>
              <a:t> </a:t>
            </a:r>
            <a:r>
              <a:rPr lang="da-DK" sz="1600" dirty="0" smtClean="0"/>
              <a:t>metoden i String klassen</a:t>
            </a:r>
            <a:endParaRPr lang="da-DK" sz="1600" dirty="0"/>
          </a:p>
          <a:p>
            <a:pPr lvl="1">
              <a:spcBef>
                <a:spcPts val="600"/>
              </a:spcBef>
            </a:pPr>
            <a:r>
              <a:rPr lang="da-DK" sz="1600" dirty="0" smtClean="0"/>
              <a:t>udtrykket </a:t>
            </a:r>
            <a:r>
              <a:rPr lang="da-DK" sz="1600" b="1" dirty="0" smtClean="0"/>
              <a:t>(char)('a' + i)</a:t>
            </a:r>
            <a:r>
              <a:rPr lang="da-DK" sz="1600" dirty="0" smtClean="0"/>
              <a:t>, der evaluerer til det </a:t>
            </a:r>
            <a:r>
              <a:rPr lang="da-DK" sz="1600" dirty="0" err="1" smtClean="0"/>
              <a:t>i'te</a:t>
            </a:r>
            <a:r>
              <a:rPr lang="da-DK" sz="1600" dirty="0"/>
              <a:t> </a:t>
            </a:r>
            <a:r>
              <a:rPr lang="da-DK" sz="1600" dirty="0" smtClean="0"/>
              <a:t>bogstav efter 'a'</a:t>
            </a:r>
            <a:br>
              <a:rPr lang="da-DK" sz="1600" dirty="0" smtClean="0"/>
            </a:br>
            <a:r>
              <a:rPr lang="da-DK" sz="1600" dirty="0" smtClean="0"/>
              <a:t>(virker kun hvis </a:t>
            </a:r>
            <a:r>
              <a:rPr lang="da-DK" sz="1600" b="1" dirty="0" smtClean="0"/>
              <a:t>i ≤ 27</a:t>
            </a:r>
            <a:r>
              <a:rPr lang="da-DK" sz="1600" dirty="0" smtClean="0"/>
              <a:t>;</a:t>
            </a:r>
            <a:r>
              <a:rPr lang="da-DK" sz="1600" dirty="0"/>
              <a:t> </a:t>
            </a:r>
            <a:r>
              <a:rPr lang="da-DK" sz="1600" dirty="0" smtClean="0"/>
              <a:t>antallet af bogstaver i det engelske alfabet)</a:t>
            </a:r>
            <a:endParaRPr lang="da-DK" sz="1600" dirty="0"/>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smtClean="0">
                <a:ea typeface="ＭＳ Ｐゴシック" pitchFamily="34" charset="-128"/>
              </a:rPr>
              <a:t>convert</a:t>
            </a:r>
            <a:r>
              <a:rPr lang="da-DK" altLang="da-DK" sz="3200" kern="0" dirty="0" smtClean="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a:extLst/>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a:t>
              </a:r>
              <a:r>
                <a:rPr lang="en-US" altLang="da-DK" sz="1600" b="1" dirty="0" smtClean="0">
                  <a:solidFill>
                    <a:schemeClr val="tx1"/>
                  </a:solidFill>
                  <a:latin typeface="Courier New" pitchFamily="49" charset="0"/>
                </a:rPr>
                <a:t>3)</a:t>
              </a: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a:t>
              </a:r>
              <a:r>
                <a:rPr lang="en-US" altLang="da-DK" sz="1600" b="1" dirty="0" smtClean="0">
                  <a:solidFill>
                    <a:schemeClr val="tx1"/>
                  </a:solidFill>
                  <a:latin typeface="Courier New" pitchFamily="49" charset="0"/>
                </a:rPr>
                <a:t>3)</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smtClean="0">
                  <a:solidFill>
                    <a:schemeClr val="tx1"/>
                  </a:solidFill>
                  <a:latin typeface="Courier New" pitchFamily="49" charset="0"/>
                </a:rPr>
                <a:t>)(100)</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'd'</a:t>
              </a:r>
              <a:endParaRPr lang="en-US" altLang="da-DK" sz="1600" b="1" dirty="0">
                <a:solidFill>
                  <a:schemeClr val="tx1"/>
                </a:solidFill>
                <a:latin typeface="Courier New" pitchFamily="49" charset="0"/>
              </a:endParaRP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a:t>
              </a:r>
              <a:r>
                <a:rPr lang="da-DK" altLang="da-DK" sz="1400" b="1" dirty="0" smtClean="0">
                  <a:solidFill>
                    <a:srgbClr val="FF0000"/>
                  </a:solidFill>
                </a:rPr>
                <a:t>forfremmes til </a:t>
              </a:r>
              <a:r>
                <a:rPr lang="da-DK" altLang="da-DK" sz="1400" b="1" dirty="0">
                  <a:solidFill>
                    <a:srgbClr val="FF0000"/>
                  </a:solidFill>
                </a:rPr>
                <a:t>heltallet </a:t>
              </a:r>
              <a:r>
                <a:rPr lang="da-DK" altLang="da-DK" sz="1400" b="1" dirty="0" smtClean="0">
                  <a:solidFill>
                    <a:srgbClr val="FF0000"/>
                  </a:solidFill>
                </a:rPr>
                <a:t>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100 begrænses til char værdien 'd'</a:t>
              </a:r>
            </a:p>
          </p:txBody>
        </p:sp>
      </p:grpSp>
      <p:sp>
        <p:nvSpPr>
          <p:cNvPr id="15" name="Oval 14"/>
          <p:cNvSpPr/>
          <p:nvPr/>
        </p:nvSpPr>
        <p:spPr bwMode="auto">
          <a:xfrm>
            <a:off x="7491655" y="23220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Udskrift af tabeller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Når man skal udskrive tabeller som nedenstående, kan det være hensigtsmæssigt at bruge </a:t>
            </a:r>
            <a:r>
              <a:rPr lang="da-DK" altLang="da-DK" sz="2000" kern="0" dirty="0" smtClean="0">
                <a:solidFill>
                  <a:srgbClr val="008000"/>
                </a:solidFill>
                <a:ea typeface="ＭＳ Ｐゴシック" pitchFamily="34" charset="-128"/>
              </a:rPr>
              <a:t>format</a:t>
            </a:r>
            <a:r>
              <a:rPr lang="da-DK" altLang="da-DK" sz="2000" kern="0" dirty="0" smtClean="0">
                <a:ea typeface="ＭＳ Ｐゴシック" pitchFamily="34" charset="-128"/>
              </a:rPr>
              <a:t> metoden (i stedet for </a:t>
            </a:r>
            <a:r>
              <a:rPr lang="da-DK" altLang="da-DK" sz="2000" kern="0" dirty="0" err="1" smtClean="0">
                <a:ea typeface="ＭＳ Ｐゴシック" pitchFamily="34" charset="-128"/>
              </a:rPr>
              <a:t>println</a:t>
            </a:r>
            <a:r>
              <a:rPr lang="da-DK" altLang="da-DK" sz="2000" kern="0" dirty="0" smtClean="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smtClean="0">
                <a:solidFill>
                  <a:schemeClr val="tx1"/>
                </a:solidFill>
                <a:latin typeface="Courier New" panose="02070309020205020404" pitchFamily="49" charset="0"/>
                <a:cs typeface="Courier New" panose="02070309020205020404" pitchFamily="49" charset="0"/>
              </a:rPr>
              <a:t>(</a:t>
            </a:r>
            <a:r>
              <a:rPr lang="fr-FR" sz="1800" b="1" kern="0" spc="-150" dirty="0" smtClean="0">
                <a:solidFill>
                  <a:srgbClr val="008000"/>
                </a:solidFill>
                <a:latin typeface="Courier New" panose="02070309020205020404" pitchFamily="49" charset="0"/>
                <a:cs typeface="Courier New" panose="02070309020205020404" pitchFamily="49" charset="0"/>
              </a:rPr>
              <a:t>"%6d  %,12d   %,10d   %,12d %</a:t>
            </a:r>
            <a:r>
              <a:rPr lang="fr-FR" sz="1800" b="1" kern="0" spc="-150" dirty="0">
                <a:solidFill>
                  <a:srgbClr val="008000"/>
                </a:solidFill>
                <a:latin typeface="Courier New" panose="02070309020205020404" pitchFamily="49" charset="0"/>
                <a:cs typeface="Courier New" panose="02070309020205020404" pitchFamily="49" charset="0"/>
              </a:rPr>
              <a:t>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smtClean="0">
                <a:solidFill>
                  <a:schemeClr val="tx1"/>
                </a:solidFill>
                <a:latin typeface="Courier New" panose="02070309020205020404" pitchFamily="49" charset="0"/>
                <a:cs typeface="Courier New" panose="02070309020205020404" pitchFamily="49" charset="0"/>
              </a:rPr>
              <a:t>  </a:t>
            </a:r>
            <a:r>
              <a:rPr lang="fr-FR" sz="1800" b="1" kern="0" spc="-150" dirty="0" err="1" smtClean="0">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smtClean="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a:t>
            </a:r>
            <a:r>
              <a:rPr lang="da-DK" altLang="da-DK" sz="1600" kern="0" dirty="0" smtClean="0">
                <a:ea typeface="ＭＳ Ｐゴシック" pitchFamily="34" charset="-128"/>
              </a:rPr>
              <a:t>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smtClean="0">
                <a:ea typeface="ＭＳ Ｐゴシック" pitchFamily="34" charset="-128"/>
              </a:rPr>
              <a:t>Format parameteren indeholder nogle </a:t>
            </a:r>
            <a:r>
              <a:rPr lang="da-DK" altLang="da-DK" sz="1600" b="1" kern="0" dirty="0" smtClean="0">
                <a:solidFill>
                  <a:srgbClr val="008000"/>
                </a:solidFill>
                <a:ea typeface="ＭＳ Ｐゴシック" pitchFamily="34" charset="-128"/>
              </a:rPr>
              <a:t>format </a:t>
            </a:r>
            <a:r>
              <a:rPr lang="da-DK" altLang="da-DK" sz="1600" b="1" kern="0" dirty="0" err="1" smtClean="0">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smtClean="0">
                <a:ea typeface="ＭＳ Ｐゴシック" pitchFamily="34" charset="-128"/>
              </a:rPr>
              <a:t>F.eks. angiver </a:t>
            </a:r>
            <a:r>
              <a:rPr lang="da-DK" altLang="da-DK" sz="1600" b="1" kern="0" dirty="0" smtClean="0">
                <a:solidFill>
                  <a:srgbClr val="008000"/>
                </a:solidFill>
                <a:ea typeface="ＭＳ Ｐゴシック" pitchFamily="34" charset="-128"/>
              </a:rPr>
              <a:t>%,12d</a:t>
            </a:r>
            <a:r>
              <a:rPr lang="da-DK" altLang="da-DK" sz="1600" kern="0" dirty="0" smtClean="0">
                <a:ea typeface="ＭＳ Ｐゴシック" pitchFamily="34" charset="-128"/>
              </a:rPr>
              <a:t>, at der på dette</a:t>
            </a:r>
            <a:br>
              <a:rPr lang="da-DK" altLang="da-DK" sz="1600" kern="0" dirty="0" smtClean="0">
                <a:ea typeface="ＭＳ Ｐゴシック" pitchFamily="34" charset="-128"/>
              </a:rPr>
            </a:br>
            <a:r>
              <a:rPr lang="da-DK" altLang="da-DK" sz="1600" kern="0" dirty="0" smtClean="0">
                <a:ea typeface="ＭＳ Ｐゴシック" pitchFamily="34" charset="-128"/>
              </a:rPr>
              <a:t>sted, skal udskrives et heltal, der skal</a:t>
            </a:r>
            <a:br>
              <a:rPr lang="da-DK" altLang="da-DK" sz="1600" kern="0" dirty="0" smtClean="0">
                <a:ea typeface="ＭＳ Ｐゴシック" pitchFamily="34" charset="-128"/>
              </a:rPr>
            </a:br>
            <a:r>
              <a:rPr lang="da-DK" altLang="da-DK" sz="1600" kern="0" dirty="0" smtClean="0">
                <a:ea typeface="ＭＳ Ｐゴシック" pitchFamily="34" charset="-128"/>
              </a:rPr>
              <a:t>fylde 12 tegn med et komma indsat</a:t>
            </a:r>
            <a:br>
              <a:rPr lang="da-DK" altLang="da-DK" sz="1600" kern="0" dirty="0" smtClean="0">
                <a:ea typeface="ＭＳ Ｐゴシック" pitchFamily="34" charset="-128"/>
              </a:rPr>
            </a:br>
            <a:r>
              <a:rPr lang="da-DK" altLang="da-DK" sz="1600" kern="0" dirty="0" smtClean="0">
                <a:ea typeface="ＭＳ Ｐゴシック" pitchFamily="34" charset="-128"/>
              </a:rPr>
              <a:t>for hvert tredje</a:t>
            </a:r>
          </a:p>
          <a:p>
            <a:pPr lvl="1">
              <a:spcBef>
                <a:spcPts val="400"/>
              </a:spcBef>
            </a:pPr>
            <a:r>
              <a:rPr lang="da-DK" altLang="da-DK" sz="1600" kern="0" dirty="0" smtClean="0">
                <a:ea typeface="ＭＳ Ｐゴシック" pitchFamily="34" charset="-128"/>
              </a:rPr>
              <a:t>%n angiver linjeskift (new line)</a:t>
            </a:r>
          </a:p>
          <a:p>
            <a:pPr lvl="1">
              <a:spcBef>
                <a:spcPts val="400"/>
              </a:spcBef>
            </a:pPr>
            <a:r>
              <a:rPr lang="da-DK" altLang="da-DK" sz="1600" kern="0" dirty="0" smtClean="0">
                <a:ea typeface="ＭＳ Ｐゴシック" pitchFamily="34" charset="-128"/>
              </a:rPr>
              <a:t>Der er tilsvarende format </a:t>
            </a:r>
            <a:r>
              <a:rPr lang="da-DK" altLang="da-DK" sz="1600" kern="0" dirty="0" err="1" smtClean="0">
                <a:ea typeface="ＭＳ Ｐゴシック" pitchFamily="34" charset="-128"/>
              </a:rPr>
              <a:t>specifiers</a:t>
            </a:r>
            <a:r>
              <a:rPr lang="da-DK" altLang="da-DK" sz="1600" kern="0" dirty="0" smtClean="0">
                <a:ea typeface="ＭＳ Ｐゴシック" pitchFamily="34" charset="-128"/>
              </a:rPr>
              <a:t/>
            </a:r>
            <a:br>
              <a:rPr lang="da-DK" altLang="da-DK" sz="1600" kern="0" dirty="0" smtClean="0">
                <a:ea typeface="ＭＳ Ｐゴシック" pitchFamily="34" charset="-128"/>
              </a:rPr>
            </a:br>
            <a:r>
              <a:rPr lang="da-DK" altLang="da-DK" sz="1600" kern="0" dirty="0" smtClean="0">
                <a:ea typeface="ＭＳ Ｐゴシック" pitchFamily="34" charset="-128"/>
              </a:rPr>
              <a:t>for reelle tal, datoer og tidspunkter</a:t>
            </a:r>
          </a:p>
          <a:p>
            <a:pPr lvl="1">
              <a:spcBef>
                <a:spcPts val="2400"/>
              </a:spcBef>
            </a:pPr>
            <a:r>
              <a:rPr lang="da-DK" altLang="da-DK" sz="1600" kern="0" dirty="0" smtClean="0">
                <a:ea typeface="ＭＳ Ｐゴシック" pitchFamily="34" charset="-128"/>
              </a:rPr>
              <a:t>Detaljer </a:t>
            </a:r>
            <a:r>
              <a:rPr lang="da-DK" altLang="da-DK" sz="1600" kern="0" dirty="0">
                <a:ea typeface="ＭＳ Ｐゴシック" pitchFamily="34" charset="-128"/>
              </a:rPr>
              <a:t>kan ses på:</a:t>
            </a:r>
            <a:br>
              <a:rPr lang="da-DK" altLang="da-DK" sz="1600" kern="0" dirty="0">
                <a:ea typeface="ＭＳ Ｐゴシック" pitchFamily="34" charset="-128"/>
              </a:rPr>
            </a:br>
            <a:r>
              <a:rPr lang="da-DK" altLang="da-DK" sz="1600" kern="0" dirty="0">
                <a:ea typeface="ＭＳ Ｐゴシック" pitchFamily="34" charset="-128"/>
              </a:rPr>
              <a:t>https://</a:t>
            </a:r>
            <a:r>
              <a:rPr lang="da-DK" altLang="da-DK" sz="1600" kern="0" dirty="0" smtClean="0">
                <a:ea typeface="ＭＳ Ｐゴシック" pitchFamily="34" charset="-128"/>
              </a:rPr>
              <a:t>docs.oracle.com/javase/tutorial/java/data/numberformat.html   </a:t>
            </a:r>
            <a:r>
              <a:rPr lang="da-DK" altLang="da-DK" sz="1600" kern="0" dirty="0" smtClean="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Arrays</a:t>
            </a:r>
          </a:p>
          <a:p>
            <a:pPr lvl="1">
              <a:spcBef>
                <a:spcPts val="300"/>
              </a:spcBef>
            </a:pPr>
            <a:r>
              <a:rPr lang="da-DK" altLang="da-DK" sz="1800" kern="0" dirty="0" smtClean="0">
                <a:ea typeface="ＭＳ Ｐゴシック" pitchFamily="34" charset="-128"/>
              </a:rPr>
              <a:t>Objektsamlinger med et fast antal elementer</a:t>
            </a:r>
          </a:p>
          <a:p>
            <a:pPr lvl="1">
              <a:spcBef>
                <a:spcPts val="300"/>
              </a:spcBef>
            </a:pPr>
            <a:r>
              <a:rPr lang="da-DK" altLang="da-DK" sz="1800" kern="0" spc="-60" dirty="0" smtClean="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smtClean="0">
                <a:ea typeface="ＭＳ Ｐゴシック" pitchFamily="34" charset="-128"/>
              </a:rPr>
              <a:t>Principper for design af klasser</a:t>
            </a:r>
          </a:p>
          <a:p>
            <a:pPr lvl="1">
              <a:spcBef>
                <a:spcPts val="300"/>
              </a:spcBef>
            </a:pPr>
            <a:r>
              <a:rPr lang="da-DK" altLang="da-DK" sz="1800" kern="0" spc="-50" dirty="0" smtClean="0">
                <a:ea typeface="ＭＳ Ｐゴシック" pitchFamily="34" charset="-128"/>
              </a:rPr>
              <a:t>Undgå dublering af kode (</a:t>
            </a:r>
            <a:r>
              <a:rPr lang="en-GB" altLang="da-DK" sz="1800" kern="0" spc="-50" dirty="0" smtClean="0">
                <a:ea typeface="ＭＳ Ｐゴシック" pitchFamily="34" charset="-128"/>
              </a:rPr>
              <a:t>code duplication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Løs kobling mellem klasserne (</a:t>
            </a:r>
            <a:r>
              <a:rPr lang="en-GB" altLang="da-DK" sz="1800" kern="0" spc="-50" dirty="0" smtClean="0">
                <a:ea typeface="ＭＳ Ｐゴシック" pitchFamily="34" charset="-128"/>
              </a:rPr>
              <a:t>loose coupling</a:t>
            </a:r>
            <a:r>
              <a:rPr lang="da-DK" altLang="da-DK" sz="1800" kern="0" spc="-50" dirty="0" smtClean="0">
                <a:ea typeface="ＭＳ Ｐゴシック" pitchFamily="34" charset="-128"/>
              </a:rPr>
              <a:t>)</a:t>
            </a:r>
          </a:p>
          <a:p>
            <a:pPr lvl="1">
              <a:spcBef>
                <a:spcPts val="300"/>
              </a:spcBef>
            </a:pPr>
            <a:r>
              <a:rPr lang="da-DK" altLang="da-DK" sz="1800" kern="0" spc="-80" dirty="0" smtClean="0">
                <a:ea typeface="ＭＳ Ｐゴシック" pitchFamily="34" charset="-128"/>
              </a:rPr>
              <a:t>Sammenhængende klasser og metoder (</a:t>
            </a:r>
            <a:r>
              <a:rPr lang="en-GB" altLang="da-DK" sz="1800" kern="0" spc="-80" dirty="0" smtClean="0">
                <a:ea typeface="ＭＳ Ｐゴシック" pitchFamily="34" charset="-128"/>
              </a:rPr>
              <a:t>cohesion</a:t>
            </a:r>
            <a:r>
              <a:rPr lang="da-DK" altLang="da-DK" sz="1800" kern="0" spc="-80" dirty="0" smtClean="0">
                <a:ea typeface="ＭＳ Ｐゴシック" pitchFamily="34" charset="-128"/>
              </a:rPr>
              <a:t>)</a:t>
            </a:r>
          </a:p>
          <a:p>
            <a:pPr lvl="1">
              <a:spcBef>
                <a:spcPts val="300"/>
              </a:spcBef>
            </a:pPr>
            <a:r>
              <a:rPr lang="da-DK" altLang="da-DK" sz="1800" kern="0" spc="-50" dirty="0" smtClean="0">
                <a:ea typeface="ＭＳ Ｐゴシック" pitchFamily="34" charset="-128"/>
              </a:rPr>
              <a:t>Ansvarsfuldt design (</a:t>
            </a:r>
            <a:r>
              <a:rPr lang="en-GB" altLang="da-DK" sz="1800" kern="0" spc="-50" dirty="0" smtClean="0">
                <a:ea typeface="ＭＳ Ｐゴシック" pitchFamily="34" charset="-128"/>
              </a:rPr>
              <a:t>responsibility-driven design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Tænk fremad (</a:t>
            </a:r>
            <a:r>
              <a:rPr lang="en-GB" altLang="da-DK" sz="1800" kern="0" spc="-50" dirty="0" smtClean="0">
                <a:ea typeface="ＭＳ Ｐゴシック" pitchFamily="34" charset="-128"/>
              </a:rPr>
              <a:t>think ahead</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Regelmæssig omstrukturering (refaktorering)</a:t>
            </a: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a:t>
            </a:r>
            <a:r>
              <a:rPr lang="da-DK" altLang="da-DK" sz="1800" dirty="0" smtClean="0">
                <a:ea typeface="ＭＳ Ｐゴシック" pitchFamily="34" charset="-128"/>
              </a:rPr>
              <a:t>trænes – de </a:t>
            </a:r>
            <a:r>
              <a:rPr lang="da-DK" altLang="da-DK" sz="1800" dirty="0">
                <a:ea typeface="ＭＳ Ｐゴシック" pitchFamily="34" charset="-128"/>
              </a:rPr>
              <a:t>næste </a:t>
            </a:r>
            <a:r>
              <a:rPr lang="da-DK" altLang="da-DK" sz="1800" dirty="0" smtClean="0">
                <a:ea typeface="ＭＳ Ｐゴシック" pitchFamily="34" charset="-128"/>
              </a:rPr>
              <a:t>uger </a:t>
            </a:r>
            <a:r>
              <a:rPr lang="da-DK" altLang="da-DK" sz="1800" dirty="0">
                <a:ea typeface="ＭＳ Ｐゴシック" pitchFamily="34" charset="-128"/>
              </a:rPr>
              <a:t>vil vi </a:t>
            </a:r>
            <a:r>
              <a:rPr lang="da-DK" altLang="da-DK" sz="1800" dirty="0" smtClean="0">
                <a:ea typeface="ＭＳ Ｐゴシック" pitchFamily="34" charset="-128"/>
              </a:rPr>
              <a:t>træne </a:t>
            </a:r>
            <a:r>
              <a:rPr lang="da-DK" altLang="da-DK" sz="1800" dirty="0">
                <a:ea typeface="ＭＳ Ｐゴシック" pitchFamily="34" charset="-128"/>
              </a:rPr>
              <a:t>systematisk</a:t>
            </a:r>
          </a:p>
          <a:p>
            <a:pPr lvl="1">
              <a:spcBef>
                <a:spcPts val="300"/>
              </a:spcBef>
            </a:pPr>
            <a:r>
              <a:rPr lang="da-DK" altLang="da-DK" sz="1800" dirty="0">
                <a:ea typeface="ＭＳ Ｐゴシック" pitchFamily="34" charset="-128"/>
              </a:rPr>
              <a:t>Vi vil fokusere på mundtlig </a:t>
            </a:r>
            <a:r>
              <a:rPr lang="da-DK" altLang="da-DK" sz="1800" dirty="0" smtClean="0">
                <a:ea typeface="ＭＳ Ｐゴシック" pitchFamily="34" charset="-128"/>
              </a:rPr>
              <a:t>eksamen, men det, som I lærer, </a:t>
            </a:r>
            <a:r>
              <a:rPr lang="da-DK" altLang="da-DK" sz="1800" dirty="0">
                <a:ea typeface="ＭＳ Ｐゴシック" pitchFamily="34" charset="-128"/>
              </a:rPr>
              <a:t>vil også være </a:t>
            </a:r>
            <a:r>
              <a:rPr lang="da-DK" altLang="da-DK" sz="1800" dirty="0" smtClean="0">
                <a:ea typeface="ＭＳ Ｐゴシック" pitchFamily="34" charset="-128"/>
              </a:rPr>
              <a:t>nyttigt i </a:t>
            </a:r>
            <a:r>
              <a:rPr lang="da-DK" altLang="da-DK" sz="1800" dirty="0">
                <a:ea typeface="ＭＳ Ｐゴシック" pitchFamily="34" charset="-128"/>
              </a:rPr>
              <a:t>mange andre </a:t>
            </a:r>
            <a:r>
              <a:rPr lang="da-DK" altLang="da-DK" sz="1800" dirty="0" smtClean="0">
                <a:ea typeface="ＭＳ Ｐゴシック" pitchFamily="34" charset="-128"/>
              </a:rPr>
              <a:t>situationer</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106" charset="-128"/>
              </a:rPr>
              <a:t>Afleveringsopgave: Dronninger (Queens)</a:t>
            </a:r>
            <a:endParaRPr lang="da-DK" altLang="da-DK" b="1" dirty="0">
              <a:solidFill>
                <a:srgbClr val="A50021"/>
              </a:solidFill>
              <a:ea typeface="ＭＳ Ｐゴシック" pitchFamily="34" charset="-128"/>
              <a:cs typeface="ＭＳ Ｐゴシック" pitchFamily="-106" charset="-128"/>
            </a:endParaRPr>
          </a:p>
        </p:txBody>
      </p:sp>
      <p:sp>
        <p:nvSpPr>
          <p:cNvPr id="7" name="Text Box 5"/>
          <p:cNvSpPr txBox="1">
            <a:spLocks noChangeArrowheads="1"/>
          </p:cNvSpPr>
          <p:nvPr/>
        </p:nvSpPr>
        <p:spPr bwMode="auto">
          <a:xfrm>
            <a:off x="6014646" y="620688"/>
            <a:ext cx="2982139" cy="1867178"/>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dirty="0" smtClean="0"/>
              <a:t>Dronningeopgaven er større og mere kompleks end de opgaver, som I hidtil har løst</a:t>
            </a:r>
          </a:p>
          <a:p>
            <a:pPr>
              <a:spcBef>
                <a:spcPts val="300"/>
              </a:spcBef>
            </a:pPr>
            <a:r>
              <a:rPr lang="da-DK" altLang="da-DK" dirty="0" smtClean="0"/>
              <a:t>Via diskussionsforummet kan I få hurtig hjælp</a:t>
            </a:r>
          </a:p>
          <a:p>
            <a:pPr>
              <a:spcBef>
                <a:spcPts val="300"/>
              </a:spcBef>
            </a:pPr>
            <a:r>
              <a:rPr lang="da-DK" altLang="da-DK" dirty="0" smtClean="0"/>
              <a:t>I må meget gerne svare på hinandens postings</a:t>
            </a:r>
          </a:p>
          <a:p>
            <a:pPr>
              <a:spcBef>
                <a:spcPts val="300"/>
              </a:spcBef>
            </a:pPr>
            <a:r>
              <a:rPr lang="da-DK" altLang="da-DK" dirty="0" smtClean="0"/>
              <a:t>Man kan poste anonymt, hvis man ønsker det</a:t>
            </a:r>
            <a:endParaRPr lang="da-DK" altLang="da-DK" dirty="0"/>
          </a:p>
        </p:txBody>
      </p:sp>
      <p:sp>
        <p:nvSpPr>
          <p:cNvPr id="6" name="Text Box 5"/>
          <p:cNvSpPr txBox="1">
            <a:spLocks noChangeArrowheads="1"/>
          </p:cNvSpPr>
          <p:nvPr/>
        </p:nvSpPr>
        <p:spPr bwMode="auto">
          <a:xfrm>
            <a:off x="6014645" y="2636912"/>
            <a:ext cx="2982139" cy="1695336"/>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dirty="0" smtClean="0"/>
              <a:t>Studiecaféen er </a:t>
            </a:r>
            <a:r>
              <a:rPr lang="da-DK" dirty="0"/>
              <a:t>bemandet med </a:t>
            </a:r>
            <a:r>
              <a:rPr lang="da-DK" dirty="0" smtClean="0"/>
              <a:t>en instruktor </a:t>
            </a:r>
            <a:r>
              <a:rPr lang="da-DK" dirty="0"/>
              <a:t>fra </a:t>
            </a:r>
            <a:r>
              <a:rPr lang="da-DK" dirty="0" smtClean="0"/>
              <a:t>kurset </a:t>
            </a:r>
            <a:r>
              <a:rPr lang="da-DK" dirty="0"/>
              <a:t>på følgende tidspunkter:</a:t>
            </a:r>
          </a:p>
          <a:p>
            <a:pPr>
              <a:spcBef>
                <a:spcPts val="200"/>
              </a:spcBef>
            </a:pPr>
            <a:r>
              <a:rPr lang="da-DK" dirty="0"/>
              <a:t>Mandag kl. </a:t>
            </a:r>
            <a:r>
              <a:rPr lang="da-DK" dirty="0" smtClean="0"/>
              <a:t>9-11</a:t>
            </a:r>
            <a:endParaRPr lang="da-DK" dirty="0"/>
          </a:p>
          <a:p>
            <a:pPr>
              <a:spcBef>
                <a:spcPts val="200"/>
              </a:spcBef>
            </a:pPr>
            <a:r>
              <a:rPr lang="da-DK" dirty="0"/>
              <a:t>Tirsdag kl. </a:t>
            </a:r>
            <a:r>
              <a:rPr lang="da-DK" dirty="0" smtClean="0"/>
              <a:t>8-10</a:t>
            </a:r>
            <a:endParaRPr lang="da-DK" dirty="0"/>
          </a:p>
          <a:p>
            <a:pPr>
              <a:spcBef>
                <a:spcPts val="200"/>
              </a:spcBef>
            </a:pPr>
            <a:r>
              <a:rPr lang="da-DK" dirty="0"/>
              <a:t>Onsdag kl. </a:t>
            </a:r>
            <a:r>
              <a:rPr lang="da-DK" dirty="0" smtClean="0"/>
              <a:t>10-12</a:t>
            </a:r>
            <a:endParaRPr lang="da-DK" dirty="0"/>
          </a:p>
          <a:p>
            <a:pPr>
              <a:spcBef>
                <a:spcPts val="200"/>
              </a:spcBef>
            </a:pPr>
            <a:r>
              <a:rPr lang="da-DK" dirty="0"/>
              <a:t>Torsdag kl. </a:t>
            </a:r>
            <a:r>
              <a:rPr lang="da-DK" dirty="0" smtClean="0"/>
              <a:t>10-12</a:t>
            </a:r>
            <a:endParaRPr lang="da-DK" dirty="0"/>
          </a:p>
          <a:p>
            <a:pPr>
              <a:spcBef>
                <a:spcPts val="200"/>
              </a:spcBef>
            </a:pPr>
            <a:r>
              <a:rPr lang="da-DK" dirty="0"/>
              <a:t>Fredag kl. 10-12</a:t>
            </a:r>
          </a:p>
        </p:txBody>
      </p:sp>
    </p:spTree>
    <p:extLst>
      <p:ext uri="{BB962C8B-B14F-4D97-AF65-F5344CB8AC3E}">
        <p14:creationId xmlns:p14="http://schemas.microsoft.com/office/powerpoint/2010/main" val="180853482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43</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Eksempler på brug af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t>
            </a:r>
            <a:r>
              <a:rPr lang="da-DK" altLang="da-DK" b="1" kern="0" dirty="0">
                <a:solidFill>
                  <a:srgbClr val="A50021"/>
                </a:solidFill>
                <a:ea typeface="ＭＳ Ｐゴシック" pitchFamily="34" charset="-128"/>
                <a:cs typeface="ＭＳ Ｐゴシック" pitchFamily="-65" charset="-128"/>
              </a:rPr>
              <a:t>arrayliste er en liste af </a:t>
            </a:r>
            <a:r>
              <a:rPr lang="da-DK" altLang="da-DK" b="1" kern="0" dirty="0" smtClean="0">
                <a:solidFill>
                  <a:srgbClr val="A50021"/>
                </a:solidFill>
                <a:ea typeface="ＭＳ Ｐゴシック" pitchFamily="34" charset="-128"/>
                <a:cs typeface="ＭＳ Ｐゴシック" pitchFamily="-65" charset="-128"/>
              </a:rPr>
              <a:t>objekter implementeret </a:t>
            </a:r>
            <a:r>
              <a:rPr lang="da-DK" altLang="da-DK" b="1" kern="0" dirty="0">
                <a:solidFill>
                  <a:srgbClr val="A50021"/>
                </a:solidFill>
                <a:ea typeface="ＭＳ Ｐゴシック" pitchFamily="34" charset="-128"/>
                <a:cs typeface="ＭＳ Ｐゴシック" pitchFamily="-65" charset="-128"/>
              </a:rPr>
              <a:t>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pPr>
            <a:r>
              <a:rPr lang="da-DK" altLang="da-DK" sz="1800" dirty="0">
                <a:ea typeface="ＭＳ Ｐゴシック" pitchFamily="34" charset="-128"/>
              </a:rPr>
              <a:t>Der er </a:t>
            </a:r>
            <a:r>
              <a:rPr lang="da-DK" altLang="da-DK" sz="1800" dirty="0" smtClean="0">
                <a:ea typeface="ＭＳ Ｐゴシック" pitchFamily="34" charset="-128"/>
              </a:rPr>
              <a:t>ubrugte </a:t>
            </a:r>
            <a:r>
              <a:rPr lang="da-DK" altLang="da-DK" sz="1800" dirty="0">
                <a:ea typeface="ＭＳ Ｐゴシック" pitchFamily="34" charset="-128"/>
              </a:rPr>
              <a:t>elementer i arrayet, således at man kan indsætte nye elementer i arraylisten</a:t>
            </a:r>
          </a:p>
          <a:p>
            <a:pPr lvl="1">
              <a:spcBef>
                <a:spcPts val="600"/>
              </a:spcBef>
            </a:pPr>
            <a:r>
              <a:rPr lang="da-DK" altLang="da-DK" sz="1800" dirty="0">
                <a:ea typeface="ＭＳ Ｐゴシック" pitchFamily="34" charset="-128"/>
              </a:rPr>
              <a:t>Når alle elementer er </a:t>
            </a:r>
            <a:r>
              <a:rPr lang="da-DK" altLang="da-DK" sz="1800" dirty="0" smtClean="0">
                <a:ea typeface="ＭＳ Ｐゴシック" pitchFamily="34" charset="-128"/>
              </a:rPr>
              <a:t>brugt, </a:t>
            </a:r>
            <a:r>
              <a:rPr lang="da-DK" altLang="da-DK" sz="1800" dirty="0">
                <a:ea typeface="ＭＳ Ｐゴシック" pitchFamily="34" charset="-128"/>
              </a:rPr>
              <a:t>udskiftes arrayet med et nyt (og større)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En tekststreng (objekt af typen String) er en liste af tegn </a:t>
            </a:r>
            <a:r>
              <a:rPr lang="da-DK" altLang="da-DK" b="1" kern="0" dirty="0">
                <a:solidFill>
                  <a:srgbClr val="A50021"/>
                </a:solidFill>
                <a:ea typeface="ＭＳ Ｐゴシック" pitchFamily="34" charset="-128"/>
                <a:cs typeface="ＭＳ Ｐゴシック" pitchFamily="-65" charset="-128"/>
              </a:rPr>
              <a:t>implementeret ved hjælp af et </a:t>
            </a:r>
            <a:r>
              <a:rPr lang="da-DK" altLang="da-DK" b="1" kern="0" dirty="0" smtClean="0">
                <a:solidFill>
                  <a:srgbClr val="A50021"/>
                </a:solidFill>
                <a:ea typeface="ＭＳ Ｐゴシック" pitchFamily="34" charset="-128"/>
                <a:cs typeface="ＭＳ Ｐゴシック" pitchFamily="-65" charset="-128"/>
              </a:rPr>
              <a:t>array af bytes</a:t>
            </a:r>
          </a:p>
          <a:p>
            <a:pPr lvl="1">
              <a:spcBef>
                <a:spcPts val="600"/>
              </a:spcBef>
              <a:buFontTx/>
              <a:buChar char="–"/>
            </a:pPr>
            <a:r>
              <a:rPr lang="da-DK" altLang="da-DK" sz="1800" dirty="0" smtClean="0">
                <a:ea typeface="ＭＳ Ｐゴシック" pitchFamily="34" charset="-128"/>
              </a:rPr>
              <a:t>Hver byte angiver et tegn</a:t>
            </a:r>
          </a:p>
          <a:p>
            <a:pPr lvl="1">
              <a:spcBef>
                <a:spcPts val="600"/>
              </a:spcBef>
            </a:pPr>
            <a:r>
              <a:rPr lang="da-DK" altLang="da-DK" sz="1800" dirty="0" smtClean="0">
                <a:ea typeface="ＭＳ Ｐゴシック" pitchFamily="34" charset="-128"/>
              </a:rPr>
              <a:t>F.eks. er 'a' ≈ 97, 'b' </a:t>
            </a:r>
            <a:r>
              <a:rPr lang="da-DK" altLang="da-DK" sz="1800" dirty="0">
                <a:ea typeface="ＭＳ Ｐゴシック" pitchFamily="34" charset="-128"/>
              </a:rPr>
              <a:t>≈ </a:t>
            </a:r>
            <a:r>
              <a:rPr lang="da-DK" altLang="da-DK" sz="1800" dirty="0" smtClean="0">
                <a:ea typeface="ＭＳ Ｐゴシック" pitchFamily="34" charset="-128"/>
              </a:rPr>
              <a:t>98, 'c' </a:t>
            </a:r>
            <a:r>
              <a:rPr lang="da-DK" altLang="da-DK" sz="1800" dirty="0">
                <a:ea typeface="ＭＳ Ｐゴシック" pitchFamily="34" charset="-128"/>
              </a:rPr>
              <a:t>≈ </a:t>
            </a:r>
            <a:r>
              <a:rPr lang="da-DK" altLang="da-DK" sz="1800" dirty="0" smtClean="0">
                <a:ea typeface="ＭＳ Ｐゴシック" pitchFamily="34" charset="-128"/>
              </a:rPr>
              <a:t>99, 'd' </a:t>
            </a:r>
            <a:r>
              <a:rPr lang="da-DK" altLang="da-DK" sz="1800" dirty="0">
                <a:ea typeface="ＭＳ Ｐゴシック" pitchFamily="34" charset="-128"/>
              </a:rPr>
              <a:t>≈ </a:t>
            </a:r>
            <a:r>
              <a:rPr lang="da-DK" altLang="da-DK" sz="1800" dirty="0" smtClean="0">
                <a:ea typeface="ＭＳ Ｐゴシック" pitchFamily="34" charset="-128"/>
              </a:rPr>
              <a:t>100, 'e' </a:t>
            </a:r>
            <a:r>
              <a:rPr lang="da-DK" altLang="da-DK" sz="1800" dirty="0">
                <a:ea typeface="ＭＳ Ｐゴシック" pitchFamily="34" charset="-128"/>
              </a:rPr>
              <a:t>≈ </a:t>
            </a:r>
            <a:r>
              <a:rPr lang="da-DK" altLang="da-DK" sz="1800" dirty="0" smtClean="0">
                <a:ea typeface="ＭＳ Ｐゴシック" pitchFamily="34" charset="-128"/>
              </a:rPr>
              <a:t>101 osv.</a:t>
            </a:r>
          </a:p>
          <a:p>
            <a:pPr lvl="1">
              <a:spcBef>
                <a:spcPts val="600"/>
              </a:spcBef>
              <a:buFontTx/>
              <a:buChar char="–"/>
            </a:pPr>
            <a:r>
              <a:rPr lang="da-DK" altLang="da-DK" sz="1800" dirty="0" smtClean="0">
                <a:ea typeface="ＭＳ Ｐゴシック" pitchFamily="34" charset="-128"/>
              </a:rPr>
              <a:t>Her </a:t>
            </a:r>
            <a:r>
              <a:rPr lang="da-DK" altLang="da-DK" sz="1800" dirty="0">
                <a:ea typeface="ＭＳ Ｐゴシック" pitchFamily="34" charset="-128"/>
              </a:rPr>
              <a:t>er der ikke ubrugte </a:t>
            </a:r>
            <a:r>
              <a:rPr lang="da-DK" altLang="da-DK" sz="1800" dirty="0" smtClean="0">
                <a:ea typeface="ＭＳ Ｐゴシック" pitchFamily="34" charset="-128"/>
              </a:rPr>
              <a:t>elementer</a:t>
            </a:r>
            <a:endParaRPr lang="da-DK" altLang="da-DK" sz="1800" dirty="0">
              <a:ea typeface="ＭＳ Ｐゴシック" pitchFamily="34" charset="-128"/>
            </a:endParaRPr>
          </a:p>
          <a:p>
            <a:pPr lvl="1">
              <a:spcBef>
                <a:spcPts val="600"/>
              </a:spcBef>
              <a:buFontTx/>
              <a:buChar char="–"/>
            </a:pPr>
            <a:r>
              <a:rPr lang="da-DK" altLang="da-DK" sz="1800" dirty="0">
                <a:ea typeface="ＭＳ Ｐゴシック" pitchFamily="34" charset="-128"/>
              </a:rPr>
              <a:t>Man har </a:t>
            </a:r>
            <a:r>
              <a:rPr lang="da-DK" altLang="da-DK" sz="1800" dirty="0" smtClean="0">
                <a:ea typeface="ＭＳ Ｐゴシック" pitchFamily="34" charset="-128"/>
              </a:rPr>
              <a:t>ikke behov for at kunne tilføje flere tegn, idet String objekter er immutable (ikke kan ændres, når de først er skabt)</a:t>
            </a:r>
            <a:endParaRPr lang="da-DK" altLang="da-DK" sz="1800" dirty="0">
              <a:ea typeface="ＭＳ Ｐゴシック" pitchFamily="34" charset="-128"/>
            </a:endParaRPr>
          </a:p>
        </p:txBody>
      </p:sp>
    </p:spTree>
    <p:extLst>
      <p:ext uri="{BB962C8B-B14F-4D97-AF65-F5344CB8AC3E}">
        <p14:creationId xmlns:p14="http://schemas.microsoft.com/office/powerpoint/2010/main" val="29495049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92579"/>
            <a:ext cx="8676456" cy="682625"/>
          </a:xfrm>
        </p:spPr>
        <p:txBody>
          <a:bodyPr/>
          <a:lstStyle/>
          <a:p>
            <a:r>
              <a:rPr lang="da-DK" altLang="da-DK" sz="3200" dirty="0" smtClean="0">
                <a:ea typeface="ＭＳ Ｐゴシック" pitchFamily="34" charset="-128"/>
              </a:rPr>
              <a:t>Adressebog med personer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smtClean="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a:t>
            </a:r>
            <a:endParaRPr lang="da-DK" sz="1400" b="1" dirty="0">
              <a:solidFill>
                <a:srgbClr val="0D1EF2"/>
              </a:solidFill>
              <a:latin typeface="+mn-lt"/>
              <a:ea typeface="ＭＳ Ｐゴシック" charset="0"/>
            </a:endParaRP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sp>
        <p:nvSpPr>
          <p:cNvPr id="16" name="Text Box 5"/>
          <p:cNvSpPr txBox="1">
            <a:spLocks noChangeArrowheads="1"/>
          </p:cNvSpPr>
          <p:nvPr/>
        </p:nvSpPr>
        <p:spPr bwMode="auto">
          <a:xfrm>
            <a:off x="6957410" y="1353032"/>
            <a:ext cx="1881202"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600"/>
              </a:spcBef>
              <a:buClr>
                <a:schemeClr val="tx1"/>
              </a:buClr>
              <a:buSzPct val="75000"/>
              <a:defRPr/>
            </a:pPr>
            <a:r>
              <a:rPr lang="da-DK" sz="1400" b="1" dirty="0">
                <a:solidFill>
                  <a:srgbClr val="0000FF"/>
                </a:solidFill>
              </a:rPr>
              <a:t>String objektet er </a:t>
            </a:r>
            <a:r>
              <a:rPr lang="da-DK" sz="1400" b="1" dirty="0" smtClean="0">
                <a:solidFill>
                  <a:srgbClr val="0000FF"/>
                </a:solidFill>
              </a:rPr>
              <a:t>implementeret </a:t>
            </a:r>
            <a:r>
              <a:rPr lang="da-DK" sz="1400" b="1" dirty="0">
                <a:solidFill>
                  <a:srgbClr val="0000FF"/>
                </a:solidFill>
              </a:rPr>
              <a:t>via et </a:t>
            </a:r>
            <a:r>
              <a:rPr lang="da-DK" sz="1400" b="1" dirty="0" smtClean="0">
                <a:solidFill>
                  <a:srgbClr val="0000FF"/>
                </a:solidFill>
              </a:rPr>
              <a:t>byte array</a:t>
            </a:r>
          </a:p>
        </p:txBody>
      </p:sp>
      <p:pic>
        <p:nvPicPr>
          <p:cNvPr id="7" name="Picture 6"/>
          <p:cNvPicPr>
            <a:picLocks noChangeAspect="1"/>
          </p:cNvPicPr>
          <p:nvPr/>
        </p:nvPicPr>
        <p:blipFill>
          <a:blip r:embed="rId8"/>
          <a:stretch>
            <a:fillRect/>
          </a:stretch>
        </p:blipFill>
        <p:spPr>
          <a:xfrm>
            <a:off x="5136228" y="2335625"/>
            <a:ext cx="3451333" cy="1782143"/>
          </a:xfrm>
          <a:prstGeom prst="rect">
            <a:avLst/>
          </a:prstGeom>
        </p:spPr>
      </p:pic>
      <p:grpSp>
        <p:nvGrpSpPr>
          <p:cNvPr id="13" name="Group 12"/>
          <p:cNvGrpSpPr/>
          <p:nvPr/>
        </p:nvGrpSpPr>
        <p:grpSpPr>
          <a:xfrm>
            <a:off x="5652120" y="3855329"/>
            <a:ext cx="3290534" cy="2490295"/>
            <a:chOff x="5652120" y="3855329"/>
            <a:chExt cx="3290534" cy="2490295"/>
          </a:xfrm>
        </p:grpSpPr>
        <p:pic>
          <p:nvPicPr>
            <p:cNvPr id="4" name="Picture 3"/>
            <p:cNvPicPr>
              <a:picLocks noChangeAspect="1"/>
            </p:cNvPicPr>
            <p:nvPr/>
          </p:nvPicPr>
          <p:blipFill>
            <a:blip r:embed="rId9"/>
            <a:stretch>
              <a:fillRect/>
            </a:stretch>
          </p:blipFill>
          <p:spPr>
            <a:xfrm>
              <a:off x="5652120" y="3855329"/>
              <a:ext cx="3290534" cy="2490295"/>
            </a:xfrm>
            <a:prstGeom prst="rect">
              <a:avLst/>
            </a:prstGeom>
          </p:spPr>
        </p:pic>
        <p:sp>
          <p:nvSpPr>
            <p:cNvPr id="17" name="Text Box 21"/>
            <p:cNvSpPr txBox="1">
              <a:spLocks noChangeArrowheads="1"/>
            </p:cNvSpPr>
            <p:nvPr/>
          </p:nvSpPr>
          <p:spPr bwMode="auto">
            <a:xfrm>
              <a:off x="7610736" y="4458113"/>
              <a:ext cx="224338" cy="1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107000"/>
                </a:lnSpc>
                <a:spcBef>
                  <a:spcPct val="50000"/>
                </a:spcBef>
                <a:buFontTx/>
                <a:buNone/>
              </a:pPr>
              <a:r>
                <a:rPr lang="da-DK" altLang="da-DK" sz="1200" b="1" dirty="0" smtClean="0">
                  <a:solidFill>
                    <a:srgbClr val="FF0000"/>
                  </a:solidFill>
                </a:rPr>
                <a:t>Cecilie</a:t>
              </a:r>
              <a:endParaRPr lang="da-DK" altLang="da-DK" sz="1200" b="1" dirty="0">
                <a:solidFill>
                  <a:srgbClr val="FF0000"/>
                </a:solidFill>
              </a:endParaRPr>
            </a:p>
          </p:txBody>
        </p:sp>
      </p:grpSp>
      <p:sp>
        <p:nvSpPr>
          <p:cNvPr id="18" name="Text Box 5"/>
          <p:cNvSpPr txBox="1">
            <a:spLocks noChangeArrowheads="1"/>
          </p:cNvSpPr>
          <p:nvPr/>
        </p:nvSpPr>
        <p:spPr bwMode="auto">
          <a:xfrm>
            <a:off x="359774" y="5805264"/>
            <a:ext cx="1801974" cy="951543"/>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smtClean="0">
                <a:solidFill>
                  <a:srgbClr val="0D1EF2"/>
                </a:solidFill>
                <a:latin typeface="+mn-lt"/>
                <a:ea typeface="ＭＳ Ｐゴシック" charset="0"/>
              </a:rPr>
              <a:t>Array’et</a:t>
            </a:r>
            <a:r>
              <a:rPr lang="da-DK" sz="1400" b="1" dirty="0" smtClean="0">
                <a:solidFill>
                  <a:srgbClr val="0D1EF2"/>
                </a:solidFill>
                <a:latin typeface="+mn-lt"/>
                <a:ea typeface="ＭＳ Ｐゴシック" charset="0"/>
              </a:rPr>
              <a:t> har 10 elementer, hvoraf de første fem pt er i brug</a:t>
            </a:r>
            <a:endParaRPr lang="da-DK" sz="1400" b="1" dirty="0">
              <a:solidFill>
                <a:srgbClr val="0D1EF2"/>
              </a:solidFill>
              <a:latin typeface="+mn-lt"/>
              <a:ea typeface="ＭＳ Ｐゴシック" charset="0"/>
            </a:endParaRP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a:t>
            </a:r>
            <a:r>
              <a:rPr lang="da-DK" altLang="da-DK" sz="1600" dirty="0" smtClean="0"/>
              <a:t>idth-1</a:t>
            </a:r>
            <a:endParaRPr lang="da-DK" altLang="da-DK" sz="1600" dirty="0"/>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smtClean="0">
                <a:solidFill>
                  <a:schemeClr val="tx1"/>
                </a:solidFill>
                <a:latin typeface="Courier New" panose="02070309020205020404" pitchFamily="49" charset="0"/>
                <a:cs typeface="Courier New" panose="02070309020205020404" pitchFamily="49" charset="0"/>
              </a:rPr>
              <a:t>pixels = </a:t>
            </a:r>
            <a:r>
              <a:rPr lang="da-DK" altLang="da-DK" b="1" kern="0" dirty="0" smtClean="0">
                <a:solidFill>
                  <a:srgbClr val="7030A0"/>
                </a:solidFill>
                <a:latin typeface="Courier New" panose="02070309020205020404" pitchFamily="49" charset="0"/>
                <a:cs typeface="Courier New" panose="02070309020205020404" pitchFamily="49" charset="0"/>
              </a:rPr>
              <a:t>new</a:t>
            </a:r>
            <a:r>
              <a:rPr lang="da-DK" altLang="da-DK" b="1" kern="0" dirty="0" smtClean="0">
                <a:solidFill>
                  <a:schemeClr val="tx1"/>
                </a:solidFill>
                <a:latin typeface="Courier New" panose="02070309020205020404" pitchFamily="49" charset="0"/>
                <a:cs typeface="Courier New" panose="02070309020205020404" pitchFamily="49" charset="0"/>
              </a:rPr>
              <a:t> </a:t>
            </a:r>
            <a:r>
              <a:rPr lang="da-DK" altLang="da-DK" b="1" kern="0" dirty="0" smtClean="0">
                <a:solidFill>
                  <a:srgbClr val="FF0000"/>
                </a:solidFill>
                <a:latin typeface="Courier New" panose="02070309020205020404" pitchFamily="49" charset="0"/>
                <a:cs typeface="Courier New" panose="02070309020205020404" pitchFamily="49" charset="0"/>
              </a:rPr>
              <a:t>int</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width</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height</a:t>
            </a:r>
            <a:r>
              <a:rPr lang="da-DK" altLang="da-DK" b="1" kern="0" dirty="0" smtClean="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smtClean="0">
                <a:solidFill>
                  <a:srgbClr val="FF0000"/>
                </a:solidFill>
                <a:latin typeface="+mn-lt"/>
                <a:ea typeface="ＭＳ Ｐゴシック" charset="0"/>
              </a:rPr>
              <a:t>2-dimensionalt array</a:t>
            </a:r>
            <a:endParaRPr lang="da-DK" sz="1800" b="1" dirty="0">
              <a:solidFill>
                <a:srgbClr val="FF0000"/>
              </a:solidFill>
              <a:latin typeface="+mn-lt"/>
              <a:ea typeface="ＭＳ Ｐゴシック" charset="0"/>
            </a:endParaRP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a:t>
            </a:r>
            <a:r>
              <a:rPr lang="da-DK" altLang="da-DK" sz="1600" dirty="0" smtClean="0"/>
              <a:t>eight-1</a:t>
            </a:r>
            <a:endParaRPr lang="da-DK" altLang="da-DK" sz="1600" dirty="0"/>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Elementtypen er </a:t>
            </a:r>
            <a:r>
              <a:rPr lang="da-DK" sz="1600" b="1" dirty="0" err="1" smtClean="0">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Størrelsen er </a:t>
            </a:r>
            <a:r>
              <a:rPr lang="da-DK" sz="1600" b="1" dirty="0" err="1" smtClean="0">
                <a:solidFill>
                  <a:srgbClr val="0000FF"/>
                </a:solidFill>
                <a:latin typeface="+mn-lt"/>
                <a:ea typeface="ＭＳ Ｐゴシック" charset="0"/>
              </a:rPr>
              <a:t>width</a:t>
            </a:r>
            <a:r>
              <a:rPr lang="da-DK" sz="1600" b="1" dirty="0" smtClean="0">
                <a:solidFill>
                  <a:srgbClr val="0000FF"/>
                </a:solidFill>
                <a:latin typeface="+mn-lt"/>
                <a:ea typeface="ＭＳ Ｐゴシック" charset="0"/>
              </a:rPr>
              <a:t> x </a:t>
            </a:r>
            <a:r>
              <a:rPr lang="da-DK" sz="1600" b="1" dirty="0" err="1" smtClean="0">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rgbClr val="000066"/>
                </a:solidFill>
              </a:rPr>
              <a:t>Gråtoneværdi: Pixel</a:t>
            </a:r>
            <a:r>
              <a:rPr lang="da-DK" altLang="da-DK" sz="1100" dirty="0" smtClean="0">
                <a:solidFill>
                  <a:srgbClr val="000066"/>
                </a:solidFill>
              </a:rPr>
              <a:t> </a:t>
            </a:r>
            <a:r>
              <a:rPr lang="da-DK" altLang="da-DK" sz="1800" dirty="0">
                <a:solidFill>
                  <a:srgbClr val="000066"/>
                </a:solidFill>
              </a:rPr>
              <a:t>(</a:t>
            </a:r>
            <a:r>
              <a:rPr lang="da-DK" altLang="da-DK" sz="1800" dirty="0" err="1" smtClean="0">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a:t>
            </a:r>
            <a:r>
              <a:rPr lang="da-DK" altLang="da-DK" sz="1800" dirty="0" smtClean="0">
                <a:solidFill>
                  <a:srgbClr val="000066"/>
                </a:solidFill>
                <a:sym typeface="Symbol" pitchFamily="18" charset="2"/>
              </a:rPr>
              <a:t>255] hvor 0 </a:t>
            </a:r>
            <a:r>
              <a:rPr lang="da-DK" altLang="da-DK" sz="1800" dirty="0">
                <a:solidFill>
                  <a:srgbClr val="000066"/>
                </a:solidFill>
                <a:sym typeface="Symbol" pitchFamily="18" charset="2"/>
              </a:rPr>
              <a:t>~ </a:t>
            </a:r>
            <a:r>
              <a:rPr lang="da-DK" altLang="da-DK" sz="1800" dirty="0" smtClean="0">
                <a:solidFill>
                  <a:srgbClr val="000066"/>
                </a:solidFill>
                <a:sym typeface="Symbol" pitchFamily="18" charset="2"/>
              </a:rPr>
              <a:t>sort og 255 ~ hvid</a:t>
            </a:r>
            <a:endParaRPr lang="da-DK" altLang="da-DK" sz="1800" dirty="0">
              <a:solidFill>
                <a:srgbClr val="000066"/>
              </a:solidFill>
              <a:sym typeface="Symbol" pitchFamily="18" charset="2"/>
            </a:endParaRP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Afbildning via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afbildning </a:t>
            </a:r>
            <a:r>
              <a:rPr lang="da-DK" altLang="da-DK" b="1" kern="0" dirty="0" err="1" smtClean="0">
                <a:solidFill>
                  <a:srgbClr val="A50021"/>
                </a:solidFill>
                <a:ea typeface="ＭＳ Ｐゴシック" pitchFamily="34" charset="-128"/>
                <a:cs typeface="ＭＳ Ｐゴシック" pitchFamily="-65" charset="-128"/>
              </a:rPr>
              <a:t>Map</a:t>
            </a:r>
            <a:r>
              <a:rPr lang="da-DK" altLang="da-DK" b="1" kern="0" dirty="0" smtClean="0">
                <a:solidFill>
                  <a:srgbClr val="A50021"/>
                </a:solidFill>
                <a:ea typeface="ＭＳ Ｐゴシック" pitchFamily="34" charset="-128"/>
                <a:cs typeface="ＭＳ Ｐゴシック" pitchFamily="-65" charset="-128"/>
              </a:rPr>
              <a:t>&lt;</a:t>
            </a:r>
            <a:r>
              <a:rPr lang="da-DK" altLang="da-DK" b="1" kern="0" dirty="0" err="1" smtClean="0">
                <a:solidFill>
                  <a:srgbClr val="A50021"/>
                </a:solidFill>
                <a:ea typeface="ＭＳ Ｐゴシック" pitchFamily="34" charset="-128"/>
                <a:cs typeface="ＭＳ Ｐゴシック" pitchFamily="-65" charset="-128"/>
              </a:rPr>
              <a:t>Integer</a:t>
            </a:r>
            <a:r>
              <a:rPr lang="da-DK" altLang="da-DK" b="1" kern="0" dirty="0" smtClean="0">
                <a:solidFill>
                  <a:srgbClr val="A50021"/>
                </a:solidFill>
                <a:ea typeface="ＭＳ Ｐゴシック" pitchFamily="34" charset="-128"/>
                <a:cs typeface="ＭＳ Ｐゴシック" pitchFamily="-65" charset="-128"/>
              </a:rPr>
              <a:t>, V&gt; kan erstattes af et array V</a:t>
            </a:r>
            <a:r>
              <a:rPr lang="da-DK" altLang="da-DK" sz="2800" b="1" kern="0" baseline="10000" dirty="0" smtClean="0">
                <a:solidFill>
                  <a:srgbClr val="A50021"/>
                </a:solidFill>
                <a:ea typeface="ＭＳ Ｐゴシック" pitchFamily="34" charset="-128"/>
                <a:cs typeface="ＭＳ Ｐゴシック" pitchFamily="-65" charset="-128"/>
              </a:rPr>
              <a:t>[ ]</a:t>
            </a:r>
            <a:endParaRPr lang="da-DK" altLang="da-DK" b="1" kern="0" baseline="10000" dirty="0" smtClean="0">
              <a:solidFill>
                <a:srgbClr val="A50021"/>
              </a:solidFill>
              <a:ea typeface="ＭＳ Ｐゴシック" pitchFamily="34" charset="-128"/>
              <a:cs typeface="ＭＳ Ｐゴシック" pitchFamily="-65" charset="-128"/>
            </a:endParaRPr>
          </a:p>
          <a:p>
            <a:pPr lvl="1">
              <a:spcBef>
                <a:spcPts val="600"/>
              </a:spcBef>
            </a:pPr>
            <a:r>
              <a:rPr lang="da-DK" altLang="da-DK" sz="1800" dirty="0" smtClean="0">
                <a:ea typeface="ＭＳ Ｐゴシック" pitchFamily="34" charset="-128"/>
              </a:rPr>
              <a:t>Forudsætter at vi på forhånd ved, hvilket interval af heltal nøglerne befinder sig i</a:t>
            </a:r>
          </a:p>
          <a:p>
            <a:pPr lvl="1">
              <a:spcBef>
                <a:spcPts val="600"/>
              </a:spcBef>
            </a:pPr>
            <a:r>
              <a:rPr lang="da-DK" altLang="da-DK" sz="1800" dirty="0" smtClean="0">
                <a:ea typeface="ＭＳ Ｐゴシック" pitchFamily="34" charset="-128"/>
              </a:rPr>
              <a:t>At der ikke er for store "huller" imellem nøglerne</a:t>
            </a:r>
          </a:p>
          <a:p>
            <a:pPr lvl="1">
              <a:spcBef>
                <a:spcPts val="600"/>
              </a:spcBef>
            </a:pPr>
            <a:r>
              <a:rPr lang="da-DK" altLang="da-DK" sz="1800" dirty="0" smtClean="0">
                <a:ea typeface="ＭＳ Ｐゴシック" pitchFamily="34" charset="-128"/>
              </a:rPr>
              <a:t>Hvis de brugte nøgler ligger i intervallet [min, max] repræsenteres afbildningen ved et array V[max−min+1], og nøgler konverteres til indices ved at subtrahere min</a:t>
            </a:r>
            <a:endParaRPr lang="da-DK" altLang="da-DK" sz="1800" dirty="0">
              <a:ea typeface="ＭＳ Ｐゴシック" pitchFamily="34" charset="-128"/>
            </a:endParaRP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4</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9</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"Ida"</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Map&lt;</a:t>
              </a:r>
              <a:r>
                <a:rPr lang="en-AU" sz="1400" u="sng" dirty="0" err="1" smtClean="0">
                  <a:solidFill>
                    <a:schemeClr val="bg1"/>
                  </a:solidFill>
                  <a:latin typeface="Trebuchet MS" charset="0"/>
                </a:rPr>
                <a:t>integer,String</a:t>
              </a:r>
              <a:r>
                <a:rPr lang="en-AU" sz="1400" u="sng" dirty="0" smtClean="0">
                  <a:solidFill>
                    <a:schemeClr val="bg1"/>
                  </a:solidFill>
                  <a:latin typeface="Trebuchet MS" charset="0"/>
                </a:rPr>
                <a:t>&gt;</a:t>
              </a:r>
              <a:endParaRPr lang="en-AU" sz="1800" u="sng" dirty="0" smtClean="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"Peter"</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8</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0</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String</a:t>
                </a:r>
                <a:r>
                  <a:rPr lang="en-AU" sz="1400" dirty="0" smtClean="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1</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3</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4</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5</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6</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7</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"Peter"</a:t>
                </a:r>
                <a:endParaRPr lang="en-US" altLang="da-DK" sz="1400" b="1" dirty="0">
                  <a:solidFill>
                    <a:srgbClr val="008000"/>
                  </a:solidFill>
                </a:endParaRP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"Ole"</a:t>
                </a:r>
                <a:endParaRPr lang="en-US" altLang="da-DK" sz="1400" b="1" dirty="0">
                  <a:solidFill>
                    <a:srgbClr val="008000"/>
                  </a:solidFill>
                </a:endParaRP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"Ida"</a:t>
                </a:r>
                <a:endParaRPr lang="en-US" altLang="da-DK" sz="1400" b="1" dirty="0">
                  <a:solidFill>
                    <a:srgbClr val="008000"/>
                  </a:solidFill>
                </a:endParaRP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De fire grå array indgange er ubrugte, dvs. lig null</a:t>
            </a:r>
            <a:endParaRPr lang="da-DK" altLang="da-DK" sz="1400" b="1" dirty="0">
              <a:solidFill>
                <a:srgbClr val="FF0000"/>
              </a:solidFill>
            </a:endParaRP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Nyttige metoder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smtClean="0">
                <a:ea typeface="ＭＳ Ｐゴシック" pitchFamily="34" charset="-128"/>
              </a:rPr>
              <a:t>Konvertering </a:t>
            </a:r>
            <a:r>
              <a:rPr lang="da-DK" altLang="da-DK" sz="2000" dirty="0">
                <a:ea typeface="ＭＳ Ｐゴシック" pitchFamily="34" charset="-128"/>
              </a:rPr>
              <a:t>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a:t>
            </a:r>
            <a:r>
              <a:rPr lang="da-DK" altLang="da-DK" sz="1800" dirty="0" smtClean="0">
                <a:ea typeface="ＭＳ Ｐゴシック" pitchFamily="34" charset="-128"/>
              </a:rPr>
              <a:t>metoden </a:t>
            </a:r>
            <a:r>
              <a:rPr lang="da-DK" altLang="da-DK" sz="1800" b="1" dirty="0" err="1" smtClean="0">
                <a:solidFill>
                  <a:srgbClr val="008000"/>
                </a:solidFill>
                <a:ea typeface="ＭＳ Ｐゴシック" pitchFamily="34" charset="-128"/>
              </a:rPr>
              <a:t>toArray</a:t>
            </a:r>
            <a:r>
              <a:rPr lang="da-DK" altLang="da-DK" sz="1800" b="1" dirty="0" smtClean="0">
                <a:ea typeface="ＭＳ Ｐゴシック" pitchFamily="34" charset="-128"/>
              </a:rPr>
              <a:t>, </a:t>
            </a:r>
            <a:r>
              <a:rPr lang="da-DK" altLang="da-DK" sz="1800" dirty="0" smtClean="0">
                <a:ea typeface="ＭＳ Ｐゴシック" pitchFamily="34" charset="-128"/>
              </a:rPr>
              <a:t>der </a:t>
            </a:r>
            <a:r>
              <a:rPr lang="da-DK" altLang="da-DK" sz="1800" dirty="0">
                <a:ea typeface="ＭＳ Ｐゴシック" pitchFamily="34" charset="-128"/>
              </a:rPr>
              <a:t>konverterer listen til et </a:t>
            </a:r>
            <a:r>
              <a:rPr lang="da-DK" altLang="da-DK" sz="1800" dirty="0" smtClean="0">
                <a:ea typeface="ＭＳ Ｐゴシック" pitchFamily="34" charset="-128"/>
              </a:rPr>
              <a:t>array</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Klassen </a:t>
            </a:r>
            <a:r>
              <a:rPr lang="da-DK" altLang="da-DK" b="1" kern="0" dirty="0" err="1" smtClean="0">
                <a:solidFill>
                  <a:srgbClr val="A50021"/>
                </a:solidFill>
                <a:ea typeface="ＭＳ Ｐゴシック" pitchFamily="34" charset="-128"/>
                <a:cs typeface="ＭＳ Ｐゴシック" pitchFamily="-65" charset="-128"/>
              </a:rPr>
              <a:t>java.util.Arrays</a:t>
            </a:r>
            <a:r>
              <a:rPr lang="da-DK" altLang="da-DK" b="1" kern="0" dirty="0" smtClean="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smtClean="0">
                <a:solidFill>
                  <a:srgbClr val="008000"/>
                </a:solidFill>
                <a:ea typeface="ＭＳ Ｐゴシック" pitchFamily="34" charset="-128"/>
              </a:rPr>
              <a:t>stream</a:t>
            </a:r>
            <a:r>
              <a:rPr lang="da-DK" altLang="da-DK" sz="1800" dirty="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Stream med </a:t>
            </a:r>
            <a:r>
              <a:rPr lang="da-DK" altLang="da-DK" sz="1800" dirty="0" smtClean="0">
                <a:ea typeface="ＭＳ Ｐゴシック" pitchFamily="34" charset="-128"/>
              </a:rPr>
              <a:t>elementerne i et array</a:t>
            </a:r>
            <a:endParaRPr lang="da-DK" altLang="da-DK" sz="1800" dirty="0">
              <a:ea typeface="ＭＳ Ｐゴシック" pitchFamily="34" charset="-128"/>
            </a:endParaRPr>
          </a:p>
          <a:p>
            <a:pPr lvl="1">
              <a:spcBef>
                <a:spcPts val="600"/>
              </a:spcBef>
              <a:tabLst>
                <a:tab pos="1797050" algn="l"/>
              </a:tabLst>
            </a:pPr>
            <a:r>
              <a:rPr lang="da-DK" altLang="da-DK" sz="1800" b="1" dirty="0" smtClean="0">
                <a:solidFill>
                  <a:srgbClr val="008000"/>
                </a:solidFill>
                <a:ea typeface="ＭＳ Ｐゴシック" pitchFamily="34" charset="-128"/>
              </a:rPr>
              <a:t>equals</a:t>
            </a:r>
            <a:r>
              <a:rPr lang="da-DK" altLang="da-DK" sz="1800" dirty="0" smtClean="0">
                <a:ea typeface="ＭＳ Ｐゴシック" pitchFamily="34" charset="-128"/>
              </a:rPr>
              <a:t>	</a:t>
            </a:r>
            <a:r>
              <a:rPr lang="da-DK" altLang="da-DK" sz="1800" spc="-50" dirty="0" smtClean="0">
                <a:ea typeface="ＭＳ Ｐゴシック" pitchFamily="34" charset="-128"/>
              </a:rPr>
              <a:t>tester om to arrays er ens (samme elementer i samme rækkefølge)</a:t>
            </a:r>
          </a:p>
          <a:p>
            <a:pPr lvl="1">
              <a:spcBef>
                <a:spcPts val="600"/>
              </a:spcBef>
              <a:tabLst>
                <a:tab pos="1797050" algn="l"/>
              </a:tabLst>
            </a:pPr>
            <a:r>
              <a:rPr lang="da-DK" altLang="da-DK" sz="1800" b="1" dirty="0" err="1" smtClean="0">
                <a:solidFill>
                  <a:srgbClr val="008000"/>
                </a:solidFill>
                <a:ea typeface="ＭＳ Ｐゴシック" pitchFamily="34" charset="-128"/>
              </a:rPr>
              <a:t>toString</a:t>
            </a:r>
            <a:r>
              <a:rPr lang="da-DK" altLang="da-DK" sz="1800" dirty="0" smtClean="0">
                <a:ea typeface="ＭＳ Ｐゴシック" pitchFamily="34" charset="-128"/>
              </a:rPr>
              <a:t>	tekstrepræsentation af et array og dets elementer [e</a:t>
            </a:r>
            <a:r>
              <a:rPr lang="da-DK" altLang="da-DK" sz="1800" baseline="-25000" dirty="0" smtClean="0">
                <a:ea typeface="ＭＳ Ｐゴシック" pitchFamily="34" charset="-128"/>
              </a:rPr>
              <a:t>0</a:t>
            </a:r>
            <a:r>
              <a:rPr lang="da-DK" altLang="da-DK" sz="1800" dirty="0" smtClean="0">
                <a:ea typeface="ＭＳ Ｐゴシック" pitchFamily="34" charset="-128"/>
              </a:rPr>
              <a:t>, e</a:t>
            </a:r>
            <a:r>
              <a:rPr lang="da-DK" altLang="da-DK" sz="1800" baseline="-25000" dirty="0" smtClean="0">
                <a:ea typeface="ＭＳ Ｐゴシック" pitchFamily="34" charset="-128"/>
              </a:rPr>
              <a:t>1</a:t>
            </a:r>
            <a:r>
              <a:rPr lang="da-DK" altLang="da-DK" sz="1800" dirty="0" smtClean="0">
                <a:ea typeface="ＭＳ Ｐゴシック" pitchFamily="34" charset="-128"/>
              </a:rPr>
              <a:t>,...,</a:t>
            </a:r>
            <a:r>
              <a:rPr lang="da-DK" altLang="da-DK" sz="1800" dirty="0" err="1" smtClean="0">
                <a:ea typeface="ＭＳ Ｐゴシック" pitchFamily="34" charset="-128"/>
              </a:rPr>
              <a:t>e</a:t>
            </a:r>
            <a:r>
              <a:rPr lang="da-DK" altLang="da-DK" sz="1800" baseline="-25000" dirty="0" err="1" smtClean="0">
                <a:ea typeface="ＭＳ Ｐゴシック" pitchFamily="34" charset="-128"/>
              </a:rPr>
              <a:t>last</a:t>
            </a:r>
            <a:r>
              <a:rPr lang="da-DK" altLang="da-DK" sz="1800" dirty="0" smtClean="0">
                <a:ea typeface="ＭＳ Ｐゴシック" pitchFamily="34" charset="-128"/>
              </a:rPr>
              <a:t>]</a:t>
            </a:r>
          </a:p>
          <a:p>
            <a:pPr lvl="1">
              <a:spcBef>
                <a:spcPts val="600"/>
              </a:spcBef>
              <a:tabLst>
                <a:tab pos="1797050" algn="l"/>
              </a:tabLst>
            </a:pPr>
            <a:r>
              <a:rPr lang="da-DK" altLang="da-DK" sz="1800" b="1" dirty="0" err="1" smtClean="0">
                <a:solidFill>
                  <a:srgbClr val="008000"/>
                </a:solidFill>
                <a:ea typeface="ＭＳ Ｐゴシック" pitchFamily="34" charset="-128"/>
              </a:rPr>
              <a:t>fill</a:t>
            </a:r>
            <a:r>
              <a:rPr lang="da-DK" altLang="da-DK" sz="1800" dirty="0" smtClean="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smtClean="0">
                <a:ea typeface="ＭＳ Ｐゴシック" pitchFamily="34" charset="-128"/>
              </a:rPr>
              <a:t>	</a:t>
            </a:r>
            <a:r>
              <a:rPr lang="da-DK" altLang="da-DK" sz="1800" spc="-60" dirty="0" smtClean="0">
                <a:ea typeface="ＭＳ Ｐゴシック" pitchFamily="34" charset="-128"/>
              </a:rPr>
              <a:t>kopierer arrayet og ændrer længden </a:t>
            </a:r>
          </a:p>
          <a:p>
            <a:pPr lvl="1">
              <a:spcBef>
                <a:spcPts val="600"/>
              </a:spcBef>
              <a:tabLst>
                <a:tab pos="1797050" algn="l"/>
              </a:tabLst>
            </a:pPr>
            <a:r>
              <a:rPr lang="da-DK" altLang="da-DK" sz="1800" b="1" dirty="0" smtClean="0">
                <a:solidFill>
                  <a:srgbClr val="008000"/>
                </a:solidFill>
                <a:ea typeface="ＭＳ Ｐゴシック" pitchFamily="34" charset="-128"/>
              </a:rPr>
              <a:t>sort</a:t>
            </a:r>
            <a:r>
              <a:rPr lang="da-DK" altLang="da-DK" sz="1800" dirty="0" smtClean="0">
                <a:ea typeface="ＭＳ Ｐゴシック" pitchFamily="34" charset="-128"/>
              </a:rPr>
              <a:t>	sortering af elementerne i et array</a:t>
            </a:r>
          </a:p>
          <a:p>
            <a:pPr lvl="1">
              <a:spcBef>
                <a:spcPts val="600"/>
              </a:spcBef>
              <a:tabLst>
                <a:tab pos="2335213" algn="l"/>
              </a:tabLst>
            </a:pPr>
            <a:r>
              <a:rPr lang="da-DK" altLang="da-DK" sz="1800" b="1" dirty="0" err="1" smtClean="0">
                <a:solidFill>
                  <a:srgbClr val="008000"/>
                </a:solidFill>
                <a:ea typeface="ＭＳ Ｐゴシック" pitchFamily="34" charset="-128"/>
              </a:rPr>
              <a:t>binarySearch</a:t>
            </a:r>
            <a:r>
              <a:rPr lang="da-DK" altLang="da-DK" sz="1800" dirty="0">
                <a:ea typeface="ＭＳ Ｐゴシック" pitchFamily="34" charset="-128"/>
              </a:rPr>
              <a:t>	</a:t>
            </a:r>
            <a:r>
              <a:rPr lang="da-DK" altLang="da-DK" sz="1800" dirty="0" smtClean="0">
                <a:ea typeface="ＭＳ Ｐゴシック" pitchFamily="34" charset="-128"/>
              </a:rPr>
              <a:t> søgning i et array</a:t>
            </a:r>
          </a:p>
          <a:p>
            <a:pPr lvl="1">
              <a:spcBef>
                <a:spcPts val="600"/>
              </a:spcBef>
              <a:tabLst>
                <a:tab pos="1795463" algn="l"/>
              </a:tabLst>
            </a:pPr>
            <a:r>
              <a:rPr lang="da-DK" altLang="da-DK" sz="1800" b="1" dirty="0" err="1" smtClean="0">
                <a:solidFill>
                  <a:srgbClr val="008000"/>
                </a:solidFill>
                <a:ea typeface="ＭＳ Ｐゴシック" pitchFamily="34" charset="-128"/>
              </a:rPr>
              <a:t>asList</a:t>
            </a:r>
            <a:r>
              <a:rPr lang="da-DK" altLang="da-DK" sz="1800" b="1" dirty="0" smtClean="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a:t>
            </a:r>
            <a:r>
              <a:rPr lang="da-DK" altLang="da-DK" sz="1800" dirty="0" err="1">
                <a:ea typeface="ＭＳ Ｐゴシック" pitchFamily="34" charset="-128"/>
              </a:rPr>
              <a:t>fixed-size</a:t>
            </a:r>
            <a:r>
              <a:rPr lang="da-DK" altLang="da-DK" sz="1800" dirty="0">
                <a:ea typeface="ＭＳ Ｐゴシック" pitchFamily="34" charset="-128"/>
              </a:rPr>
              <a:t>) </a:t>
            </a:r>
            <a:r>
              <a:rPr lang="da-DK" altLang="da-DK" sz="1800" dirty="0" smtClean="0">
                <a:ea typeface="ＭＳ Ｐゴシック" pitchFamily="34" charset="-128"/>
              </a:rPr>
              <a:t>List </a:t>
            </a:r>
            <a:r>
              <a:rPr lang="da-DK" altLang="da-DK" sz="1800" dirty="0">
                <a:ea typeface="ＭＳ Ｐゴシック" pitchFamily="34" charset="-128"/>
              </a:rPr>
              <a:t>implementeret via et </a:t>
            </a:r>
            <a:r>
              <a:rPr lang="da-DK" altLang="da-DK" sz="1800" dirty="0" smtClean="0">
                <a:ea typeface="ＭＳ Ｐゴシック" pitchFamily="34" charset="-128"/>
              </a:rPr>
              <a:t>array</a:t>
            </a:r>
            <a:endParaRPr lang="da-DK" altLang="da-DK" sz="1800" dirty="0">
              <a:ea typeface="ＭＳ Ｐゴシック" pitchFamily="34" charset="-128"/>
            </a:endParaRPr>
          </a:p>
        </p:txBody>
      </p:sp>
      <p:sp>
        <p:nvSpPr>
          <p:cNvPr id="8" name="Rectangle 7"/>
          <p:cNvSpPr/>
          <p:nvPr/>
        </p:nvSpPr>
        <p:spPr bwMode="auto">
          <a:xfrm>
            <a:off x="1217048" y="6400800"/>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smtClean="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smtClean="0">
                <a:solidFill>
                  <a:schemeClr val="tx1"/>
                </a:solidFill>
                <a:latin typeface="Courier New" panose="02070309020205020404" pitchFamily="49" charset="0"/>
                <a:cs typeface="Courier New" panose="02070309020205020404" pitchFamily="49" charset="0"/>
              </a:rPr>
              <a:t>names</a:t>
            </a:r>
            <a:r>
              <a:rPr lang="da-DK" altLang="da-DK" sz="1400" b="1" kern="0" spc="-150" dirty="0" smtClean="0">
                <a:solidFill>
                  <a:schemeClr val="tx1"/>
                </a:solidFill>
                <a:latin typeface="Courier New" panose="02070309020205020404" pitchFamily="49" charset="0"/>
                <a:cs typeface="Courier New" panose="02070309020205020404" pitchFamily="49" charset="0"/>
              </a:rPr>
              <a:t> = </a:t>
            </a:r>
            <a:r>
              <a:rPr lang="da-DK" altLang="da-DK" sz="1400" b="1" kern="0" spc="-150" dirty="0" err="1" smtClean="0">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r>
              <a:rPr lang="da-DK" altLang="da-DK" sz="1400" b="1" kern="0" spc="-150" dirty="0" smtClean="0">
                <a:solidFill>
                  <a:schemeClr val="tx1"/>
                </a:solidFill>
                <a:latin typeface="Courier New" panose="02070309020205020404" pitchFamily="49" charset="0"/>
                <a:cs typeface="Courier New" panose="02070309020205020404" pitchFamily="49" charset="0"/>
              </a:rPr>
              <a:t>");</a:t>
            </a:r>
            <a:endParaRPr lang="da-DK" altLang="da-DK" sz="1400" b="1" kern="0" spc="-150" dirty="0">
              <a:solidFill>
                <a:schemeClr val="tx1"/>
              </a:solidFill>
              <a:latin typeface="Courier New" panose="02070309020205020404" pitchFamily="49" charset="0"/>
              <a:cs typeface="Courier New" panose="02070309020205020404" pitchFamily="49" charset="0"/>
            </a:endParaRPr>
          </a:p>
        </p:txBody>
      </p:sp>
      <p:sp>
        <p:nvSpPr>
          <p:cNvPr id="11" name="Text Box 5"/>
          <p:cNvSpPr txBox="1">
            <a:spLocks noChangeArrowheads="1"/>
          </p:cNvSpPr>
          <p:nvPr/>
        </p:nvSpPr>
        <p:spPr bwMode="auto">
          <a:xfrm>
            <a:off x="1237487" y="5734475"/>
            <a:ext cx="2596282" cy="305212"/>
          </a:xfrm>
          <a:prstGeom prst="rect">
            <a:avLst/>
          </a:prstGeom>
          <a:solidFill>
            <a:schemeClr val="accent1">
              <a:lumMod val="20000"/>
              <a:lumOff val="80000"/>
            </a:schemeClr>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smtClean="0">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smtClean="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T... a)</a:t>
            </a:r>
            <a:endParaRPr lang="da-DK" sz="1400" b="1" dirty="0">
              <a:solidFill>
                <a:schemeClr val="tx1"/>
              </a:solidFill>
              <a:latin typeface="Courier New" panose="02070309020205020404" pitchFamily="49" charset="0"/>
              <a:ea typeface="ＭＳ Ｐゴシック" charset="0"/>
              <a:cs typeface="Courier New" panose="02070309020205020404" pitchFamily="49" charset="0"/>
            </a:endParaRPr>
          </a:p>
        </p:txBody>
      </p:sp>
      <p:sp>
        <p:nvSpPr>
          <p:cNvPr id="9" name="Text Box 5"/>
          <p:cNvSpPr txBox="1">
            <a:spLocks noChangeArrowheads="1"/>
          </p:cNvSpPr>
          <p:nvPr/>
        </p:nvSpPr>
        <p:spPr bwMode="auto">
          <a:xfrm>
            <a:off x="4004325" y="5733256"/>
            <a:ext cx="2950738" cy="517249"/>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rgbClr val="0000FF"/>
                </a:solidFill>
                <a:latin typeface="+mn-lt"/>
                <a:ea typeface="ＭＳ Ｐゴシック" charset="0"/>
              </a:rPr>
              <a:t>Metoden har et </a:t>
            </a:r>
            <a:r>
              <a:rPr lang="da-DK" sz="1400" b="1" dirty="0" smtClean="0">
                <a:solidFill>
                  <a:srgbClr val="008000"/>
                </a:solidFill>
                <a:latin typeface="+mn-lt"/>
                <a:ea typeface="ＭＳ Ｐゴシック" charset="0"/>
              </a:rPr>
              <a:t>variabelt</a:t>
            </a:r>
            <a:r>
              <a:rPr lang="da-DK" sz="1400" b="1" dirty="0" smtClean="0">
                <a:solidFill>
                  <a:srgbClr val="0000FF"/>
                </a:solidFill>
                <a:latin typeface="+mn-lt"/>
                <a:ea typeface="ＭＳ Ｐゴシック" charset="0"/>
              </a:rPr>
              <a:t> antal parametre, som alle er af typen T</a:t>
            </a:r>
            <a:endParaRPr lang="da-DK" sz="1400" b="1" dirty="0">
              <a:solidFill>
                <a:srgbClr val="0000FF"/>
              </a:solidFill>
              <a:latin typeface="+mn-lt"/>
              <a:ea typeface="ＭＳ Ｐゴシック" charset="0"/>
            </a:endParaRPr>
          </a:p>
        </p:txBody>
      </p:sp>
      <p:sp>
        <p:nvSpPr>
          <p:cNvPr id="12" name="Rectangle 11"/>
          <p:cNvSpPr/>
          <p:nvPr/>
        </p:nvSpPr>
        <p:spPr bwMode="auto">
          <a:xfrm>
            <a:off x="2957410" y="5784410"/>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8631</TotalTime>
  <Words>6031</Words>
  <Application>Microsoft Office PowerPoint</Application>
  <PresentationFormat>On-screen Show (4:3)</PresentationFormat>
  <Paragraphs>740</Paragraphs>
  <Slides>43</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MS PGothic</vt:lpstr>
      <vt:lpstr>MS PGothic</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Undgå dublering af kode</vt:lpstr>
      <vt:lpstr>Løs kobling mellem klasserne</vt:lpstr>
      <vt:lpstr>Sammenhængende (cohesion)</vt:lpstr>
      <vt:lpstr>Responsibility-driven design</vt:lpstr>
      <vt:lpstr>Tænk fremad</vt:lpstr>
      <vt:lpstr>De fem C'er – for godt design af klasser</vt:lpstr>
      <vt:lpstr>Regelmæssig omstrukturering (refactoring)</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800</cp:revision>
  <cp:lastPrinted>2018-12-03T12:02:08Z</cp:lastPrinted>
  <dcterms:created xsi:type="dcterms:W3CDTF">2009-09-02T10:07:09Z</dcterms:created>
  <dcterms:modified xsi:type="dcterms:W3CDTF">2022-10-15T11:47:44Z</dcterms:modified>
</cp:coreProperties>
</file>