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6" r:id="rId2"/>
    <p:sldId id="277" r:id="rId3"/>
    <p:sldId id="288" r:id="rId4"/>
    <p:sldId id="339" r:id="rId5"/>
    <p:sldId id="340" r:id="rId6"/>
    <p:sldId id="341" r:id="rId7"/>
    <p:sldId id="342" r:id="rId8"/>
    <p:sldId id="295" r:id="rId9"/>
    <p:sldId id="343" r:id="rId10"/>
    <p:sldId id="344" r:id="rId11"/>
    <p:sldId id="345" r:id="rId12"/>
    <p:sldId id="299" r:id="rId13"/>
    <p:sldId id="369" r:id="rId14"/>
    <p:sldId id="370" r:id="rId15"/>
    <p:sldId id="371" r:id="rId16"/>
    <p:sldId id="372" r:id="rId17"/>
    <p:sldId id="373" r:id="rId18"/>
    <p:sldId id="375" r:id="rId19"/>
    <p:sldId id="376" r:id="rId20"/>
    <p:sldId id="377" r:id="rId21"/>
    <p:sldId id="378" r:id="rId22"/>
    <p:sldId id="386" r:id="rId23"/>
    <p:sldId id="382" r:id="rId24"/>
    <p:sldId id="385" r:id="rId25"/>
    <p:sldId id="388" r:id="rId26"/>
    <p:sldId id="383" r:id="rId27"/>
    <p:sldId id="384" r:id="rId28"/>
    <p:sldId id="387" r:id="rId29"/>
    <p:sldId id="325" r:id="rId30"/>
    <p:sldId id="326" r:id="rId31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A50021"/>
    <a:srgbClr val="000066"/>
    <a:srgbClr val="CCECFF"/>
    <a:srgbClr val="CCFFCC"/>
    <a:srgbClr val="FFEBFF"/>
    <a:srgbClr val="FFFFCC"/>
    <a:srgbClr val="CC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5" autoAdjust="0"/>
    <p:restoredTop sz="94703" autoAdjust="0"/>
  </p:normalViewPr>
  <p:slideViewPr>
    <p:cSldViewPr>
      <p:cViewPr varScale="1">
        <p:scale>
          <a:sx n="128" d="100"/>
          <a:sy n="128" d="100"/>
        </p:scale>
        <p:origin x="138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2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5C4EE06-468B-4C8F-AFEE-EA804ACBE54B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4869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0651"/>
            <a:ext cx="4958993" cy="447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6A212E3-42E5-43A1-B9D2-7C66942FCF9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10006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2536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73F1FA3-FCC4-4878-936F-A26BD23E216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30412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2319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387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96938" y="746125"/>
            <a:ext cx="4967287" cy="3727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9586332" indent="-3910918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7714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5428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4314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90857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28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1572660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56" indent="-275329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16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42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368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2163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979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613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C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ignatieff@outlook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752"/>
            <a:ext cx="5831880" cy="28083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Sortering ved hjælp af klassen Collections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Comparable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Comparator</a:t>
            </a: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spc="-50" dirty="0" smtClean="0">
                <a:ea typeface="ＭＳ Ｐゴシック" pitchFamily="34" charset="-128"/>
              </a:rPr>
              <a:t>findBest som sorteringsproblem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Information om køreprøven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Form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Forberedelse 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Uge 5 –</a:t>
            </a:r>
            <a:r>
              <a:rPr lang="da-DK" altLang="en-US" sz="3200" kern="0" dirty="0">
                <a:ea typeface="ＭＳ Ｐゴシック" pitchFamily="34" charset="-128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Mandag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12" y="3645024"/>
            <a:ext cx="5228784" cy="308884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0413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42493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Vi kan sortere efter personens alder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512310" y="1116033"/>
            <a:ext cx="1728191" cy="50427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Yngste først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275856" y="1116033"/>
            <a:ext cx="4248472" cy="255454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&lt;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-1;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+1;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12377"/>
            <a:ext cx="65532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13535" y="3212976"/>
            <a:ext cx="4104456" cy="92948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59946" y="2816821"/>
            <a:ext cx="2771894" cy="3961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Simplere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løsning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987824" y="6228601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to personer har samme alder, er rækkefølgen i listen uændret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491879" y="5957991"/>
            <a:ext cx="252025" cy="3426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2"/>
          <p:cNvSpPr/>
          <p:nvPr/>
        </p:nvSpPr>
        <p:spPr bwMode="auto">
          <a:xfrm>
            <a:off x="2627784" y="5580529"/>
            <a:ext cx="178219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012160" y="2599399"/>
            <a:ext cx="2283726" cy="83099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&lt;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=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&gt;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</p:spTree>
    <p:extLst>
      <p:ext uri="{BB962C8B-B14F-4D97-AF65-F5344CB8AC3E}">
        <p14:creationId xmlns:p14="http://schemas.microsoft.com/office/powerpoint/2010/main" val="32002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/>
      <p:bldP spid="20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42493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Vi kan </a:t>
            </a:r>
            <a:r>
              <a:rPr lang="da-DK" altLang="da-DK" sz="3200" dirty="0" smtClean="0">
                <a:ea typeface="ＭＳ Ｐゴシック" pitchFamily="34" charset="-128"/>
              </a:rPr>
              <a:t>kombinere de to sorteringskriterier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5" y="1052736"/>
            <a:ext cx="8424935" cy="81671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Vi sorterer </a:t>
            </a:r>
            <a:r>
              <a:rPr lang="da-DK" altLang="da-DK" sz="24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primært</a:t>
            </a: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efter alder, men hvis to personer</a:t>
            </a: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er lige gamle sorteres </a:t>
            </a:r>
            <a:r>
              <a:rPr lang="da-DK" altLang="da-DK" sz="24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sekundært</a:t>
            </a: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alfabetisk </a:t>
            </a: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efter navn</a:t>
            </a:r>
          </a:p>
          <a:p>
            <a:pPr lvl="1" eaLnBrk="1" hangingPunct="1">
              <a:lnSpc>
                <a:spcPct val="90000"/>
              </a:lnSpc>
            </a:pPr>
            <a:endParaRPr lang="da-DK" altLang="da-DK" sz="19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2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331404" y="2104116"/>
            <a:ext cx="4896780" cy="213904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21" y="4616152"/>
            <a:ext cx="6534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6551804" y="3385895"/>
            <a:ext cx="20238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Ellers sorteres alfabetisk efter 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5930535" y="3756844"/>
            <a:ext cx="58591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1619671" y="3648891"/>
            <a:ext cx="4310865" cy="260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551804" y="2519318"/>
            <a:ext cx="24342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alderen er forskellig sorteres efter alder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936068" y="2780928"/>
            <a:ext cx="158038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/>
          <p:nvPr/>
        </p:nvSpPr>
        <p:spPr bwMode="auto">
          <a:xfrm>
            <a:off x="1621044" y="2447168"/>
            <a:ext cx="3315023" cy="85483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921544" y="4129833"/>
            <a:ext cx="2898928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Køreprøven indeholder en sorteringsopgave,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som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ved hjælp af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Collections og Comparable</a:t>
            </a:r>
            <a:endParaRPr lang="da-DK" sz="1600" b="1" dirty="0">
              <a:ln w="11430"/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983384" y="5978013"/>
            <a:ext cx="1727409" cy="2064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5249088" y="5855140"/>
            <a:ext cx="3266663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skal lave en compareTo metode for de klasser, vi selv har skrevet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Resten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genbrug fra Java's API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359963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Klassediagram</a:t>
            </a: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60231" y="4964786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733943" y="1840653"/>
            <a:ext cx="12080" cy="70911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64290" y="3632286"/>
            <a:ext cx="28153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8" name="Rectangle 19"/>
          <p:cNvSpPr>
            <a:spLocks noChangeArrowheads="1"/>
          </p:cNvSpPr>
          <p:nvPr/>
        </p:nvSpPr>
        <p:spPr bwMode="auto">
          <a:xfrm>
            <a:off x="3635896" y="1052736"/>
            <a:ext cx="2758030" cy="1835176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3697730" y="1066901"/>
            <a:ext cx="2696196" cy="182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b="1" dirty="0"/>
              <a:t>Collections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min(Collection&lt;T&gt; c)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c)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sort(List&lt;T&gt;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reverse(List&lt;T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shuffle(List&lt;T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l)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1992" name="Line 13"/>
          <p:cNvSpPr>
            <a:spLocks noChangeShapeType="1"/>
          </p:cNvSpPr>
          <p:nvPr/>
        </p:nvSpPr>
        <p:spPr bwMode="auto">
          <a:xfrm>
            <a:off x="3635896" y="1484784"/>
            <a:ext cx="275803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72400" y="4964786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36753" y="4964786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56173" y="4443846"/>
            <a:ext cx="1" cy="52094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04447" y="4443844"/>
            <a:ext cx="0" cy="5209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>
            <a:off x="6156175" y="4443843"/>
            <a:ext cx="2442702" cy="506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466289" y="4566207"/>
            <a:ext cx="1175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236295" y="1532876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55142" y="2429873"/>
            <a:ext cx="2397108" cy="1271438"/>
            <a:chOff x="5826686" y="2683347"/>
            <a:chExt cx="2802731" cy="1271438"/>
          </a:xfrm>
        </p:grpSpPr>
        <p:sp>
          <p:nvSpPr>
            <p:cNvPr id="41999" name="Rectangle 20"/>
            <p:cNvSpPr>
              <a:spLocks noChangeArrowheads="1"/>
            </p:cNvSpPr>
            <p:nvPr/>
          </p:nvSpPr>
          <p:spPr bwMode="auto">
            <a:xfrm>
              <a:off x="6012161" y="2817193"/>
              <a:ext cx="2520280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87" name="Text Box 6"/>
            <p:cNvSpPr txBox="1">
              <a:spLocks noChangeArrowheads="1"/>
            </p:cNvSpPr>
            <p:nvPr/>
          </p:nvSpPr>
          <p:spPr bwMode="auto">
            <a:xfrm>
              <a:off x="5826686" y="2683347"/>
              <a:ext cx="2802731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compareTo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(T o)</a:t>
              </a:r>
              <a:endParaRPr lang="en-US" altLang="da-DK" sz="1800" b="1" dirty="0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519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40351" y="4983370"/>
            <a:ext cx="4554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393926" y="1846053"/>
            <a:ext cx="1340017" cy="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467544" y="2590118"/>
            <a:ext cx="3024336" cy="1354217"/>
            <a:chOff x="544328" y="1557983"/>
            <a:chExt cx="3019560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953347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10541" y="1570727"/>
              <a:ext cx="2953347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44328" y="2166704"/>
              <a:ext cx="2953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1979712" y="1859238"/>
            <a:ext cx="7883" cy="7308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907704" y="1562261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983653" y="1846053"/>
            <a:ext cx="1652243" cy="185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170962" y="2918060"/>
            <a:ext cx="169718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Nyttige metoder (programmeret en gang for alle)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6012160" y="4566207"/>
            <a:ext cx="1459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implements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854558" y="5407266"/>
            <a:ext cx="1859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3528" y="3958270"/>
            <a:ext cx="3955664" cy="1502163"/>
            <a:chOff x="323528" y="3958270"/>
            <a:chExt cx="3955664" cy="1502163"/>
          </a:xfrm>
        </p:grpSpPr>
        <p:grpSp>
          <p:nvGrpSpPr>
            <p:cNvPr id="12" name="Group 11"/>
            <p:cNvGrpSpPr/>
            <p:nvPr/>
          </p:nvGrpSpPr>
          <p:grpSpPr>
            <a:xfrm>
              <a:off x="2050827" y="3958270"/>
              <a:ext cx="288925" cy="1072401"/>
              <a:chOff x="1906811" y="4077072"/>
              <a:chExt cx="288925" cy="1072401"/>
            </a:xfrm>
          </p:grpSpPr>
          <p:sp>
            <p:nvSpPr>
              <p:cNvPr id="38" name="AutoShape 10"/>
              <p:cNvSpPr>
                <a:spLocks noChangeArrowheads="1"/>
              </p:cNvSpPr>
              <p:nvPr/>
            </p:nvSpPr>
            <p:spPr bwMode="auto">
              <a:xfrm>
                <a:off x="1906811" y="4077072"/>
                <a:ext cx="288925" cy="21590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>
                <a:off x="2057399" y="4294414"/>
                <a:ext cx="11105" cy="8550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</p:grp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 flipH="1">
              <a:off x="899591" y="4581128"/>
              <a:ext cx="6942" cy="502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 flipH="1">
              <a:off x="3779911" y="4581128"/>
              <a:ext cx="0" cy="502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906533" y="4580804"/>
              <a:ext cx="2899829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2195736" y="4191470"/>
              <a:ext cx="9207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extends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323528" y="4947233"/>
              <a:ext cx="1117164" cy="5132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2699792" y="5061204"/>
              <a:ext cx="455431" cy="254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dirty="0" smtClean="0">
                  <a:solidFill>
                    <a:schemeClr val="tx1"/>
                  </a:solidFill>
                </a:rPr>
                <a:t>…</a:t>
              </a:r>
              <a:endParaRPr lang="da-DK" altLang="da-DK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1603266" y="4941168"/>
              <a:ext cx="1096526" cy="517814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Queue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3131840" y="4945333"/>
              <a:ext cx="1147352" cy="515099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Set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5477863"/>
            <a:ext cx="4796768" cy="1407521"/>
            <a:chOff x="179512" y="5477863"/>
            <a:chExt cx="4796768" cy="1407521"/>
          </a:xfrm>
        </p:grpSpPr>
        <p:sp>
          <p:nvSpPr>
            <p:cNvPr id="66" name="Text Box 21"/>
            <p:cNvSpPr txBox="1">
              <a:spLocks noChangeArrowheads="1"/>
            </p:cNvSpPr>
            <p:nvPr/>
          </p:nvSpPr>
          <p:spPr bwMode="auto">
            <a:xfrm>
              <a:off x="648275" y="6577607"/>
              <a:ext cx="35310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Ca. </a:t>
              </a:r>
              <a:r>
                <a:rPr lang="da-DK" altLang="da-DK" sz="1400" b="1" smtClean="0">
                  <a:solidFill>
                    <a:srgbClr val="0000FF"/>
                  </a:solidFill>
                </a:rPr>
                <a:t>30 </a:t>
              </a:r>
              <a:r>
                <a:rPr lang="da-DK" altLang="da-DK" sz="1400" b="1" dirty="0" smtClean="0">
                  <a:solidFill>
                    <a:srgbClr val="0000FF"/>
                  </a:solidFill>
                </a:rPr>
                <a:t>forskellige Collection klasser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75" name="Text Box 15"/>
            <p:cNvSpPr txBox="1">
              <a:spLocks noChangeArrowheads="1"/>
            </p:cNvSpPr>
            <p:nvPr/>
          </p:nvSpPr>
          <p:spPr bwMode="auto">
            <a:xfrm>
              <a:off x="179512" y="6135217"/>
              <a:ext cx="1239502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ArrayList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3136435" y="6130945"/>
              <a:ext cx="1128378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HashSet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1546915" y="6135217"/>
              <a:ext cx="1464298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LinkedList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755576" y="5505729"/>
              <a:ext cx="209529" cy="629488"/>
              <a:chOff x="611560" y="5733256"/>
              <a:chExt cx="209529" cy="629488"/>
            </a:xfrm>
          </p:grpSpPr>
          <p:sp>
            <p:nvSpPr>
              <p:cNvPr id="79" name="Line 11"/>
              <p:cNvSpPr>
                <a:spLocks noChangeShapeType="1"/>
              </p:cNvSpPr>
              <p:nvPr/>
            </p:nvSpPr>
            <p:spPr bwMode="auto">
              <a:xfrm flipH="1">
                <a:off x="708971" y="5907011"/>
                <a:ext cx="0" cy="455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80" name="AutoShape 10"/>
              <p:cNvSpPr>
                <a:spLocks noChangeArrowheads="1"/>
              </p:cNvSpPr>
              <p:nvPr/>
            </p:nvSpPr>
            <p:spPr bwMode="auto">
              <a:xfrm>
                <a:off x="611560" y="5733256"/>
                <a:ext cx="209529" cy="18605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2155626" y="5679484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82" name="AutoShape 10"/>
            <p:cNvSpPr>
              <a:spLocks noChangeArrowheads="1"/>
            </p:cNvSpPr>
            <p:nvPr/>
          </p:nvSpPr>
          <p:spPr bwMode="auto">
            <a:xfrm>
              <a:off x="2058215" y="5505729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642391" y="5505729"/>
              <a:ext cx="209529" cy="629488"/>
              <a:chOff x="3498375" y="5733256"/>
              <a:chExt cx="209529" cy="629488"/>
            </a:xfrm>
          </p:grpSpPr>
          <p:sp>
            <p:nvSpPr>
              <p:cNvPr id="84" name="Line 11"/>
              <p:cNvSpPr>
                <a:spLocks noChangeShapeType="1"/>
              </p:cNvSpPr>
              <p:nvPr/>
            </p:nvSpPr>
            <p:spPr bwMode="auto">
              <a:xfrm flipH="1">
                <a:off x="3595786" y="5907011"/>
                <a:ext cx="0" cy="455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85" name="AutoShape 10"/>
              <p:cNvSpPr>
                <a:spLocks noChangeArrowheads="1"/>
              </p:cNvSpPr>
              <p:nvPr/>
            </p:nvSpPr>
            <p:spPr bwMode="auto">
              <a:xfrm>
                <a:off x="3498375" y="5733256"/>
                <a:ext cx="209529" cy="18605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86" name="Text Box 21"/>
            <p:cNvSpPr txBox="1">
              <a:spLocks noChangeArrowheads="1"/>
            </p:cNvSpPr>
            <p:nvPr/>
          </p:nvSpPr>
          <p:spPr bwMode="auto">
            <a:xfrm>
              <a:off x="2123728" y="5714544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7" name="Text Box 21"/>
            <p:cNvSpPr txBox="1">
              <a:spLocks noChangeArrowheads="1"/>
            </p:cNvSpPr>
            <p:nvPr/>
          </p:nvSpPr>
          <p:spPr bwMode="auto">
            <a:xfrm>
              <a:off x="3716141" y="5721252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284114" y="5723733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9" name="Line 11"/>
            <p:cNvSpPr>
              <a:spLocks noChangeShapeType="1"/>
            </p:cNvSpPr>
            <p:nvPr/>
          </p:nvSpPr>
          <p:spPr bwMode="auto">
            <a:xfrm rot="20084575" flipH="1">
              <a:off x="1537918" y="5657700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0" name="AutoShape 10"/>
            <p:cNvSpPr>
              <a:spLocks noChangeArrowheads="1"/>
            </p:cNvSpPr>
            <p:nvPr/>
          </p:nvSpPr>
          <p:spPr bwMode="auto">
            <a:xfrm rot="20084575">
              <a:off x="1299328" y="5477863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898448" y="3707731"/>
            <a:ext cx="2138285" cy="52322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Klassediagrammet er ikke eksamenspensum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1988" grpId="0" animBg="1"/>
      <p:bldP spid="41993" grpId="0" animBg="1"/>
      <p:bldP spid="41994" grpId="0" animBg="1"/>
      <p:bldP spid="41995" grpId="0" animBg="1"/>
      <p:bldP spid="41996" grpId="0" animBg="1"/>
      <p:bldP spid="41997" grpId="0" animBg="1"/>
      <p:bldP spid="18" grpId="0"/>
      <p:bldP spid="19" grpId="0"/>
      <p:bldP spid="22" grpId="0"/>
      <p:bldP spid="26" grpId="0" animBg="1"/>
      <p:bldP spid="35" grpId="0"/>
      <p:bldP spid="36" grpId="0" animBg="1"/>
      <p:bldP spid="69" grpId="0"/>
      <p:bldP spid="65" grpId="0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spc="-150" dirty="0" smtClean="0">
                <a:ea typeface="ＭＳ Ｐゴシック" pitchFamily="34" charset="-128"/>
              </a:rPr>
              <a:t>Hvad gør vi, når vi har brug for flere ordninger?</a:t>
            </a:r>
            <a:endParaRPr lang="da-DK" altLang="da-DK" sz="3200" spc="-15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5" y="1052737"/>
            <a:ext cx="8568952" cy="463650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ea typeface="ＭＳ Ｐゴシック" pitchFamily="34" charset="-128"/>
              </a:rPr>
              <a:t>For personer kan vi for eksempel ønske at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sortere efter alder,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sortere efter fornavn,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sortere efter efternavn,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kombinere nogle af ovenstående sorteringskriterier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Comparable interfacet tillader kun én ordning ad gangen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Specificeret via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compareTo</a:t>
            </a:r>
            <a:r>
              <a:rPr lang="da-DK" altLang="da-DK" sz="1800" kern="0" dirty="0" smtClean="0">
                <a:ea typeface="ＭＳ Ｐゴシック" pitchFamily="34" charset="-128"/>
              </a:rPr>
              <a:t> metoden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Comparator interfacet tillader flere ordninger ad gangen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min</a:t>
            </a:r>
            <a:r>
              <a:rPr lang="da-DK" altLang="da-DK" sz="1800" kern="0" dirty="0" smtClean="0">
                <a:ea typeface="ＭＳ Ｐゴシック" pitchFamily="34" charset="-128"/>
              </a:rPr>
              <a:t>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max</a:t>
            </a:r>
            <a:r>
              <a:rPr lang="da-DK" altLang="da-DK" sz="1800" kern="0" dirty="0" smtClean="0">
                <a:ea typeface="ＭＳ Ｐゴシック" pitchFamily="34" charset="-128"/>
              </a:rPr>
              <a:t> og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har så en ekstra parameter, der specificerer, hvilken ordning man vil bruge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Parameteren skal være et objekt i en klasse, der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implementerer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Comparator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Klassen indeholder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</a:t>
            </a:r>
            <a:r>
              <a:rPr lang="da-DK" altLang="da-DK" sz="1800" kern="0" dirty="0">
                <a:ea typeface="ＭＳ Ｐゴシック" pitchFamily="34" charset="-128"/>
              </a:rPr>
              <a:t> metode, der sammenligner to elementer af den type, der ønskes sorteret</a:t>
            </a: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0438616">
            <a:off x="6494694" y="5830993"/>
            <a:ext cx="200351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091" y="5853768"/>
            <a:ext cx="217725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Comparable ligger i pakken </a:t>
            </a:r>
            <a:r>
              <a:rPr lang="da-DK" sz="1400" b="1" dirty="0" err="1" smtClean="0">
                <a:ln w="11430"/>
                <a:solidFill>
                  <a:srgbClr val="0000FF"/>
                </a:solidFill>
              </a:rPr>
              <a:t>java.lang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 (som importeres automatisk)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67720" y="5853767"/>
            <a:ext cx="247687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Collections og Comparator ligger i pakken </a:t>
            </a:r>
            <a:r>
              <a:rPr lang="da-DK" sz="1400" b="1" dirty="0" err="1" smtClean="0">
                <a:ln w="11430"/>
                <a:solidFill>
                  <a:srgbClr val="0000FF"/>
                </a:solidFill>
              </a:rPr>
              <a:t>java.util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 (og skal derfor importeres)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5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9413" y="1052737"/>
            <a:ext cx="8165035" cy="543225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&lt;Person&gt; list;    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spc="-100" dirty="0" smtClean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spc="-100" dirty="0" smtClean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47));      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spc="-150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spc="-15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()));</a:t>
            </a:r>
            <a:endParaRPr lang="da-DK" altLang="da-DK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spc="-150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spc="-15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()));</a:t>
            </a:r>
            <a:endParaRPr lang="da-DK" altLang="da-DK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Comparator på ArrayList&lt;Person&gt;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226052" y="4428874"/>
            <a:ext cx="1656184" cy="5186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94402" y="5061932"/>
            <a:ext cx="1861591" cy="2694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6372198" y="5349962"/>
            <a:ext cx="343233" cy="3625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224816" y="4950427"/>
            <a:ext cx="11480" cy="7294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300192" y="2748294"/>
            <a:ext cx="2711870" cy="1552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Collections klassen har to versioner af min, max og sort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ene sæt bruges sammen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med Comparable interfacet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andet sæt (som har en ekstra parameter) bruges sammen med Comparator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817892" y="5666868"/>
            <a:ext cx="6254393" cy="7253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Parameterværdi</a:t>
            </a:r>
          </a:p>
          <a:p>
            <a:pPr marL="176213" indent="-1762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Anonymt objekt fra klasse, der </a:t>
            </a:r>
            <a:r>
              <a:rPr lang="da-DK" altLang="da-DK" dirty="0">
                <a:solidFill>
                  <a:srgbClr val="008000"/>
                </a:solidFill>
              </a:rPr>
              <a:t>implementerer</a:t>
            </a:r>
            <a:r>
              <a:rPr lang="da-DK" altLang="da-DK" dirty="0"/>
              <a:t> Comparator&lt;Person&gt;</a:t>
            </a:r>
          </a:p>
          <a:p>
            <a:pPr marL="176213" indent="-1762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Klassens </a:t>
            </a:r>
            <a:r>
              <a:rPr lang="da-DK" altLang="da-DK" dirty="0">
                <a:solidFill>
                  <a:srgbClr val="008000"/>
                </a:solidFill>
              </a:rPr>
              <a:t>compare</a:t>
            </a:r>
            <a:r>
              <a:rPr lang="da-DK" altLang="da-DK" dirty="0"/>
              <a:t> metode bestemmer, hvilken ordning, der anvendes</a:t>
            </a:r>
          </a:p>
        </p:txBody>
      </p:sp>
    </p:spTree>
    <p:extLst>
      <p:ext uri="{BB962C8B-B14F-4D97-AF65-F5344CB8AC3E}">
        <p14:creationId xmlns:p14="http://schemas.microsoft.com/office/powerpoint/2010/main" val="2416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46407" y="332656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Sortering efter navn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891" y="2717173"/>
            <a:ext cx="7488832" cy="197900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p2.getName()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009486" y="4906014"/>
            <a:ext cx="14907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1's navn (tekststreng)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074640" y="4217558"/>
            <a:ext cx="0" cy="704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16"/>
          <p:cNvSpPr/>
          <p:nvPr/>
        </p:nvSpPr>
        <p:spPr bwMode="auto">
          <a:xfrm>
            <a:off x="2282552" y="3934531"/>
            <a:ext cx="1732755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590456" y="4217556"/>
            <a:ext cx="3226" cy="73161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30416" y="4888136"/>
            <a:ext cx="151216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p2's navn (tekststreng)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812186" y="3923644"/>
            <a:ext cx="1711990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 flipV="1">
            <a:off x="5042165" y="4239327"/>
            <a:ext cx="0" cy="56607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926160" y="4805405"/>
            <a:ext cx="218163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fra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String klassen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(sorterer alfabetisk)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279202" y="3928130"/>
            <a:ext cx="1336306" cy="28302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15</a:t>
            </a:fld>
            <a:endParaRPr lang="da-DK" altLang="da-DK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3534618" y="3166131"/>
            <a:ext cx="4095625" cy="28928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055272" y="3597205"/>
            <a:ext cx="6827520" cy="86840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809500" y="5718162"/>
            <a:ext cx="7007978" cy="5129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Nu må vi bruge en accessor metode for at få fat i den </a:t>
            </a:r>
            <a:r>
              <a:rPr lang="da-DK" altLang="da-DK" sz="1400" b="1" dirty="0">
                <a:solidFill>
                  <a:srgbClr val="008000"/>
                </a:solidFill>
              </a:rPr>
              <a:t>private</a:t>
            </a:r>
            <a:r>
              <a:rPr lang="da-DK" altLang="da-DK" sz="1400" b="1" dirty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err="1">
                <a:solidFill>
                  <a:srgbClr val="008000"/>
                </a:solidFill>
              </a:rPr>
              <a:t>name</a:t>
            </a:r>
            <a:endParaRPr lang="da-DK" altLang="da-DK" sz="1400" b="1" dirty="0">
              <a:solidFill>
                <a:srgbClr val="008000"/>
              </a:solidFill>
            </a:endParaRPr>
          </a:p>
          <a:p>
            <a:pPr marL="177800" indent="-1778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compare metoden ligger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i Person klassen, som compareTo gjorde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539553" y="1164761"/>
            <a:ext cx="8208912" cy="9270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da-DK" altLang="da-DK" sz="2000" dirty="0" smtClean="0"/>
              <a:t>Vi laver en helt </a:t>
            </a:r>
            <a:r>
              <a:rPr lang="da-DK" altLang="da-DK" sz="2000" dirty="0">
                <a:solidFill>
                  <a:srgbClr val="008000"/>
                </a:solidFill>
              </a:rPr>
              <a:t>ny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klasse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Implementerer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Comparator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 og dets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</a:t>
            </a:r>
            <a:r>
              <a:rPr lang="da-DK" altLang="da-DK" sz="1800" kern="0" dirty="0" smtClean="0">
                <a:ea typeface="ＭＳ Ｐゴシック" pitchFamily="34" charset="-128"/>
              </a:rPr>
              <a:t> metode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Metodens to parametre er de to objekter, der skal sammenlignes</a:t>
            </a:r>
            <a:endParaRPr lang="da-DK" altLang="da-DK" sz="1900" kern="0" dirty="0" smtClean="0"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722664" y="3171574"/>
            <a:ext cx="1745637" cy="28928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2251822" y="2541552"/>
            <a:ext cx="286426" cy="6445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719837" y="2276872"/>
            <a:ext cx="1063969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Ny 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2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Sortering efter alder (med yngste først)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3568" y="1268760"/>
            <a:ext cx="7488832" cy="188051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p1.getAge() - p2.getAge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070101" y="3308251"/>
            <a:ext cx="135557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1's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2790180" y="2664642"/>
            <a:ext cx="2511" cy="6149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2205294" y="2381616"/>
            <a:ext cx="1589399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238451" y="2664641"/>
            <a:ext cx="878" cy="5985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878413" y="3308251"/>
            <a:ext cx="15121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p2's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170250" y="2370729"/>
            <a:ext cx="1500251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4003654" y="2598013"/>
            <a:ext cx="4943" cy="706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366245" y="3308251"/>
            <a:ext cx="138300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Subtraktion (af heltal)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231044" y="2888851"/>
            <a:ext cx="2376264" cy="83099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&lt;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=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p1 &gt;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86487" y="4239458"/>
            <a:ext cx="6351127" cy="5129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bruger en accessor metode for at få fat i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age</a:t>
            </a:r>
          </a:p>
          <a:p>
            <a:pPr marL="177800" indent="-1778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compare metoden ligger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 Person klassen, som compareTo gjorde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878550" y="2417076"/>
            <a:ext cx="207842" cy="18093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Sortering efter alder og navn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3568" y="1196752"/>
            <a:ext cx="7666164" cy="3099310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ByAgeName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(p1.getAge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!= p2.getAge()) 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p1.getAge() - p2.getAge();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Alderen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er identisk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p1.getName().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(p2.getName());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3745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Klassediagram </a:t>
            </a:r>
            <a:r>
              <a:rPr lang="da-DK" altLang="da-DK" sz="3200" dirty="0">
                <a:ea typeface="ＭＳ Ｐゴシック" pitchFamily="34" charset="-128"/>
              </a:rPr>
              <a:t>for brug af </a:t>
            </a:r>
            <a:r>
              <a:rPr lang="da-DK" altLang="da-DK" sz="3200" dirty="0" smtClean="0">
                <a:ea typeface="ＭＳ Ｐゴシック" pitchFamily="34" charset="-128"/>
              </a:rPr>
              <a:t>Comparator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86608" y="500874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733944" y="1840653"/>
            <a:ext cx="20871" cy="77945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90667" y="3676248"/>
            <a:ext cx="28153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98777" y="500874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63130" y="500874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82550" y="4487808"/>
            <a:ext cx="1" cy="52094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30824" y="4487806"/>
            <a:ext cx="0" cy="5209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82552" y="4484076"/>
            <a:ext cx="2451494" cy="372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500522" y="4610169"/>
            <a:ext cx="1175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implements</a:t>
            </a:r>
            <a:endParaRPr lang="en-US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740352" y="1985396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66728" y="502733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393926" y="1846053"/>
            <a:ext cx="1340017" cy="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467544" y="2590118"/>
            <a:ext cx="3024336" cy="1354217"/>
            <a:chOff x="544328" y="1557983"/>
            <a:chExt cx="3019560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953347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10541" y="1570727"/>
              <a:ext cx="2953347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44328" y="2166704"/>
              <a:ext cx="2953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1979712" y="1859238"/>
            <a:ext cx="7883" cy="7308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907704" y="1562261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983653" y="1846053"/>
            <a:ext cx="1652243" cy="185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2050827" y="3958270"/>
            <a:ext cx="288925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99591" y="4581128"/>
            <a:ext cx="6942" cy="50225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779911" y="4581128"/>
            <a:ext cx="0" cy="50225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906533" y="4580804"/>
            <a:ext cx="2899829" cy="324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2195736" y="4191470"/>
            <a:ext cx="9207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extends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011726" y="2564015"/>
            <a:ext cx="169718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Nyttige metoder (programmeret en gang for alle)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6038537" y="4610169"/>
            <a:ext cx="1459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implements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729550" y="6552776"/>
            <a:ext cx="35544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Ca. 35 forskellige Collection klasser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2686051" y="1124744"/>
            <a:ext cx="4352176" cy="136815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2735093" y="1126736"/>
            <a:ext cx="4412687" cy="139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b="1" dirty="0"/>
              <a:t>Collections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min(Collection&lt;T&gt;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c, Comparator&lt;T&gt; comp )</a:t>
            </a:r>
            <a:endParaRPr lang="en-US" altLang="da-DK" sz="1400" b="1" spc="-7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c, 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Comparator&lt;T&gt;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 )</a:t>
            </a:r>
          </a:p>
          <a:p>
            <a:pPr eaLnBrk="1" hangingPunct="1"/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void sort(List&lt;T&gt; l, </a:t>
            </a:r>
            <a:r>
              <a:rPr lang="en-US" altLang="da-DK" sz="1400" b="1" spc="-7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400" b="1" spc="-7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Comparator&lt;T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 )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auto">
          <a:xfrm>
            <a:off x="2677886" y="1526720"/>
            <a:ext cx="4360134" cy="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82" name="Rectangle 81"/>
          <p:cNvSpPr/>
          <p:nvPr/>
        </p:nvSpPr>
        <p:spPr bwMode="auto">
          <a:xfrm>
            <a:off x="5001985" y="1587096"/>
            <a:ext cx="1880507" cy="688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084167" y="2464850"/>
            <a:ext cx="2763794" cy="1271438"/>
            <a:chOff x="5572588" y="2674362"/>
            <a:chExt cx="301530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1" y="2817193"/>
              <a:ext cx="2520280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572588" y="2674362"/>
              <a:ext cx="301530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Comparator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err="1" smtClean="0">
                  <a:solidFill>
                    <a:schemeClr val="tx1"/>
                  </a:solidFill>
                  <a:latin typeface="Courier New" pitchFamily="49" charset="0"/>
                </a:rPr>
                <a:t>compare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(T o1,T o2)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519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87" name="Text Box 21"/>
          <p:cNvSpPr txBox="1">
            <a:spLocks noChangeArrowheads="1"/>
          </p:cNvSpPr>
          <p:nvPr/>
        </p:nvSpPr>
        <p:spPr bwMode="auto">
          <a:xfrm>
            <a:off x="7236296" y="1098785"/>
            <a:ext cx="20162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Metoderne er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parametriseret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med et Comparator objekt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88" name="Line 22"/>
          <p:cNvSpPr>
            <a:spLocks noChangeShapeType="1"/>
          </p:cNvSpPr>
          <p:nvPr/>
        </p:nvSpPr>
        <p:spPr bwMode="auto">
          <a:xfrm flipH="1">
            <a:off x="6876093" y="1465490"/>
            <a:ext cx="428961" cy="1473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580112" y="5877272"/>
            <a:ext cx="2979818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skal lave compare metoderne for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alle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klasser – også String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Resten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genbrug fra Java's API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3" name="Text Box 21"/>
          <p:cNvSpPr txBox="1">
            <a:spLocks noChangeArrowheads="1"/>
          </p:cNvSpPr>
          <p:nvPr/>
        </p:nvSpPr>
        <p:spPr bwMode="auto">
          <a:xfrm>
            <a:off x="5645355" y="5384002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8172400" y="5371565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5" name="Text Box 21"/>
          <p:cNvSpPr txBox="1">
            <a:spLocks noChangeArrowheads="1"/>
          </p:cNvSpPr>
          <p:nvPr/>
        </p:nvSpPr>
        <p:spPr bwMode="auto">
          <a:xfrm>
            <a:off x="6797483" y="5381092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323528" y="494723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99792" y="506120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603266" y="494116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131840" y="494533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79512" y="613521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136435" y="613094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546915" y="613521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755576" y="550572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155626" y="5679484"/>
            <a:ext cx="0" cy="45573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2058215" y="5505729"/>
            <a:ext cx="209529" cy="18605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642391" y="550572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2123728" y="5714544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2" name="Text Box 21"/>
          <p:cNvSpPr txBox="1">
            <a:spLocks noChangeArrowheads="1"/>
          </p:cNvSpPr>
          <p:nvPr/>
        </p:nvSpPr>
        <p:spPr bwMode="auto">
          <a:xfrm>
            <a:off x="3716141" y="5721252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3" name="Text Box 21"/>
          <p:cNvSpPr txBox="1">
            <a:spLocks noChangeArrowheads="1"/>
          </p:cNvSpPr>
          <p:nvPr/>
        </p:nvSpPr>
        <p:spPr bwMode="auto">
          <a:xfrm>
            <a:off x="284114" y="5723733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537918" y="5657700"/>
            <a:ext cx="0" cy="45573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99328" y="5477863"/>
            <a:ext cx="209529" cy="18605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898448" y="3707731"/>
            <a:ext cx="2136870" cy="52322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Klassediagrammet er ikke eksamenspensum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11142" y="5364575"/>
            <a:ext cx="5461057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Collections.min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ersons,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Comparable eller Comparator?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13403" y="2060848"/>
            <a:ext cx="4385218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Collections.max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13402" y="1157843"/>
            <a:ext cx="4360727" cy="83099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24205" y="4437112"/>
            <a:ext cx="5447994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Collections.max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ersons,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24204" y="3208445"/>
            <a:ext cx="5447995" cy="112646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da-DK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compare (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p1, Person p2) 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b="1" spc="-150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p1.getAge() - p2.getAge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 rot="16200000">
            <a:off x="-356601" y="1732866"/>
            <a:ext cx="1963943" cy="4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da-DK" kern="0" dirty="0" smtClean="0"/>
              <a:t>Comparable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436095" y="1124745"/>
            <a:ext cx="3655151" cy="148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Simpel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179388" lvl="1" indent="-179388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8000"/>
                </a:solidFill>
              </a:rPr>
              <a:t>compareTo</a:t>
            </a:r>
            <a:r>
              <a:rPr lang="da-DK" altLang="da-DK" sz="1600" kern="0" dirty="0" smtClean="0"/>
              <a:t> metoden defineres i Person klassen, som implementerer interfacet Comparable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Man kan kun have en ordning ad gangen (naturlige ordning)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 rot="16200000">
            <a:off x="-382741" y="3847238"/>
            <a:ext cx="2016224" cy="4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da-DK" kern="0" dirty="0" smtClean="0"/>
              <a:t>Comparator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458404" y="3175806"/>
            <a:ext cx="2685596" cy="284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Mere kompleks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179388" lvl="1" indent="-179388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compare metoden </a:t>
            </a:r>
            <a:r>
              <a:rPr lang="da-DK" altLang="da-DK" sz="1600" kern="0" spc="-50" dirty="0" smtClean="0"/>
              <a:t>defineres i en </a:t>
            </a:r>
            <a:r>
              <a:rPr lang="da-DK" altLang="da-DK" sz="1600" b="1" kern="0" spc="-50" dirty="0" smtClean="0">
                <a:solidFill>
                  <a:srgbClr val="008000"/>
                </a:solidFill>
              </a:rPr>
              <a:t>ny </a:t>
            </a:r>
            <a:r>
              <a:rPr lang="da-DK" altLang="da-DK" sz="1600" b="1" kern="0" spc="-50" dirty="0">
                <a:solidFill>
                  <a:srgbClr val="008000"/>
                </a:solidFill>
              </a:rPr>
              <a:t>klasse</a:t>
            </a:r>
            <a:r>
              <a:rPr lang="da-DK" altLang="da-DK" sz="1600" kern="0" spc="-50" dirty="0" smtClean="0"/>
              <a:t>, </a:t>
            </a:r>
            <a:r>
              <a:rPr lang="da-DK" altLang="da-DK" sz="1600" kern="0" dirty="0" smtClean="0"/>
              <a:t>som implementerer interfacet Comparator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8000"/>
                </a:solidFill>
              </a:rPr>
              <a:t>min</a:t>
            </a:r>
            <a:r>
              <a:rPr lang="da-DK" altLang="da-DK" sz="1600" kern="0" dirty="0" smtClean="0"/>
              <a:t>, </a:t>
            </a:r>
            <a:r>
              <a:rPr lang="da-DK" altLang="da-DK" sz="1600" b="1" kern="0" dirty="0">
                <a:solidFill>
                  <a:srgbClr val="008000"/>
                </a:solidFill>
              </a:rPr>
              <a:t>max</a:t>
            </a:r>
            <a:r>
              <a:rPr lang="da-DK" altLang="da-DK" sz="1600" kern="0" dirty="0" smtClean="0"/>
              <a:t> og </a:t>
            </a:r>
            <a:r>
              <a:rPr lang="da-DK" altLang="da-DK" sz="1600" b="1" kern="0" dirty="0">
                <a:solidFill>
                  <a:srgbClr val="008000"/>
                </a:solidFill>
              </a:rPr>
              <a:t>sort</a:t>
            </a:r>
            <a:r>
              <a:rPr lang="da-DK" altLang="da-DK" sz="1600" kern="0" dirty="0" smtClean="0"/>
              <a:t> metoderne har en</a:t>
            </a:r>
            <a:br>
              <a:rPr lang="da-DK" altLang="da-DK" sz="1600" kern="0" dirty="0" smtClean="0"/>
            </a:br>
            <a:r>
              <a:rPr lang="da-DK" altLang="da-DK" sz="1600" b="1" kern="0" dirty="0" smtClean="0">
                <a:solidFill>
                  <a:srgbClr val="008000"/>
                </a:solidFill>
              </a:rPr>
              <a:t>ekstra parameter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Dermed er det muligt</a:t>
            </a:r>
            <a:br>
              <a:rPr lang="da-DK" altLang="da-DK" sz="1600" kern="0" dirty="0" smtClean="0"/>
            </a:br>
            <a:r>
              <a:rPr lang="da-DK" altLang="da-DK" sz="1600" kern="0" dirty="0" smtClean="0"/>
              <a:t>at </a:t>
            </a:r>
            <a:r>
              <a:rPr lang="da-DK" altLang="da-DK" sz="1600" kern="0" dirty="0"/>
              <a:t>have </a:t>
            </a:r>
            <a:r>
              <a:rPr lang="da-DK" altLang="da-DK" sz="1600" b="1" kern="0" dirty="0">
                <a:solidFill>
                  <a:srgbClr val="008000"/>
                </a:solidFill>
              </a:rPr>
              <a:t>flere</a:t>
            </a:r>
            <a:r>
              <a:rPr lang="da-DK" altLang="da-DK" sz="1600" kern="0" dirty="0">
                <a:solidFill>
                  <a:srgbClr val="FF0000"/>
                </a:solidFill>
              </a:rPr>
              <a:t> </a:t>
            </a:r>
            <a:r>
              <a:rPr lang="da-DK" altLang="da-DK" sz="1600" kern="0" dirty="0"/>
              <a:t>ordninger </a:t>
            </a:r>
            <a:r>
              <a:rPr lang="da-DK" altLang="da-DK" sz="1600" kern="0" dirty="0" smtClean="0"/>
              <a:t>samtidigt</a:t>
            </a:r>
            <a:endParaRPr lang="da-DK" altLang="da-DK" sz="1600" kern="0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187624" y="6093296"/>
            <a:ext cx="3012585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køreprøven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det tilstrækkeligt at bruge Comparable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21165640">
            <a:off x="6982155" y="5999881"/>
            <a:ext cx="171436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32673" y="4743251"/>
            <a:ext cx="1396180" cy="241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517924" y="5652735"/>
            <a:ext cx="1519082" cy="241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436959" y="4972379"/>
            <a:ext cx="109860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422210" y="5901528"/>
            <a:ext cx="109860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 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2" grpId="0" animBg="1"/>
      <p:bldP spid="18" grpId="0"/>
      <p:bldP spid="19" grpId="0"/>
      <p:bldP spid="20" grpId="0" animBg="1"/>
      <p:bldP spid="21" grpId="0"/>
      <p:bldP spid="22" grpId="0" animBg="1"/>
      <p:bldP spid="24" grpId="0" animBg="1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dirty="0">
                <a:cs typeface="Arial"/>
              </a:rPr>
              <a:t> 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Sortering via Collections og Comparable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529"/>
            <a:ext cx="8676457" cy="144038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noProof="0" dirty="0" smtClean="0">
                <a:solidFill>
                  <a:srgbClr val="A50021"/>
                </a:solidFill>
                <a:ea typeface="ＭＳ Ｐゴシック" pitchFamily="34" charset="-128"/>
              </a:rPr>
              <a:t>Klassen </a:t>
            </a:r>
            <a:r>
              <a:rPr lang="da-DK" altLang="da-DK" sz="2000" noProof="0" dirty="0" smtClean="0">
                <a:solidFill>
                  <a:srgbClr val="008000"/>
                </a:solidFill>
                <a:ea typeface="ＭＳ Ｐゴシック" pitchFamily="34" charset="-128"/>
              </a:rPr>
              <a:t>Collections</a:t>
            </a:r>
            <a:r>
              <a:rPr lang="da-DK" altLang="da-DK" sz="2000" noProof="0" dirty="0" smtClean="0">
                <a:solidFill>
                  <a:srgbClr val="A50021"/>
                </a:solidFill>
                <a:ea typeface="ＭＳ Ｐゴシック" pitchFamily="34" charset="-128"/>
              </a:rPr>
              <a:t> indeholder en række nyttige metoder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Metoderne </a:t>
            </a:r>
            <a:r>
              <a:rPr lang="da-DK" altLang="da-DK" sz="1800" dirty="0">
                <a:ea typeface="ＭＳ Ｐゴシック" pitchFamily="34" charset="-128"/>
              </a:rPr>
              <a:t>kan bruges på forskellige </a:t>
            </a:r>
            <a:r>
              <a:rPr lang="da-DK" altLang="da-DK" sz="1800" dirty="0" smtClean="0">
                <a:ea typeface="ＭＳ Ｐゴシック" pitchFamily="34" charset="-128"/>
              </a:rPr>
              <a:t>typer af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objektsamlinger</a:t>
            </a:r>
            <a:endParaRPr lang="da-DK" altLang="da-DK" sz="1800" b="1" dirty="0" smtClean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Typen af objektsamlingen skal implementere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Collection</a:t>
            </a:r>
            <a:r>
              <a:rPr lang="da-DK" altLang="da-DK" sz="1800" dirty="0" smtClean="0">
                <a:ea typeface="ＭＳ Ｐゴシック" pitchFamily="34" charset="-128"/>
              </a:rPr>
              <a:t> interfacet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f.eks. tilfældet for ArrayList</a:t>
            </a:r>
            <a:endParaRPr lang="da-DK" altLang="da-DK" sz="1800" noProof="0" dirty="0" smtClean="0">
              <a:solidFill>
                <a:srgbClr val="A50021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200" noProof="0" dirty="0" smtClean="0">
              <a:ea typeface="ＭＳ Ｐゴシック" pitchFamily="34" charset="-128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539552" y="2708920"/>
            <a:ext cx="8424936" cy="31008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min(Collection&lt;T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Returnerer mindste element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Returnerer største element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sort(List&lt;T&gt; l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Sorterer listen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shuffle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(List&lt;T&gt; l)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Blander </a:t>
            </a:r>
            <a:r>
              <a:rPr lang="da-DK" altLang="da-DK" b="1" dirty="0">
                <a:solidFill>
                  <a:srgbClr val="0000FF"/>
                </a:solidFill>
                <a:latin typeface="Courier New" pitchFamily="49" charset="0"/>
              </a:rPr>
              <a:t>listen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reverse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(List&lt;T&gt; l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Vender listen om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da-DK" altLang="da-DK" b="1" dirty="0" err="1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disjoint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(Collection&lt;T&gt; c1, Collection&lt;T&gt; c2)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frequency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(Collection&lt;T&gt; c, Object o)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</a:t>
            </a:fld>
            <a:endParaRPr lang="da-DK" altLang="da-DK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142144" y="5661248"/>
            <a:ext cx="258198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Alle metoderne er klassemetoder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Collections.metode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26095"/>
            <a:ext cx="8640960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Algoritmeskabelonen </a:t>
            </a:r>
            <a:r>
              <a:rPr lang="da-DK" altLang="da-DK" sz="3200" noProof="0" dirty="0" smtClean="0">
                <a:ea typeface="ＭＳ Ｐゴシック" pitchFamily="34" charset="-128"/>
              </a:rPr>
              <a:t>findBest</a:t>
            </a:r>
            <a:endParaRPr lang="da-DK" altLang="da-DK" sz="32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43325" y="1786136"/>
            <a:ext cx="7805139" cy="308302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elem,result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8813" y="4941168"/>
            <a:ext cx="6427854" cy="12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flere elementer er lige gode, returneres det først fundne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ingen elementer opfylder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600" kern="0" dirty="0" smtClean="0"/>
              <a:t>, returneres </a:t>
            </a:r>
            <a:r>
              <a:rPr lang="da-DK" altLang="da-DK" sz="1600" b="1" kern="0" dirty="0" err="1">
                <a:solidFill>
                  <a:srgbClr val="0070C0"/>
                </a:solidFill>
              </a:rPr>
              <a:t>null</a:t>
            </a:r>
            <a:endParaRPr lang="da-DK" altLang="da-DK" sz="1600" b="1" kern="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/>
              <a:t>Hvis man undlader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600" kern="0" dirty="0">
                <a:solidFill>
                  <a:srgbClr val="008000"/>
                </a:solidFill>
              </a:rPr>
              <a:t> </a:t>
            </a:r>
            <a:r>
              <a:rPr lang="da-DK" altLang="da-DK" sz="1600" kern="0" dirty="0"/>
              <a:t>(og fjerner </a:t>
            </a:r>
            <a:r>
              <a:rPr lang="da-DK" altLang="da-DK" sz="1600" kern="0" dirty="0" smtClean="0"/>
              <a:t>den yderste if sætning), finder man det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BEDSTE</a:t>
            </a:r>
            <a:r>
              <a:rPr lang="da-DK" altLang="da-DK" sz="1600" kern="0" dirty="0" smtClean="0">
                <a:solidFill>
                  <a:srgbClr val="008000"/>
                </a:solidFill>
              </a:rPr>
              <a:t> </a:t>
            </a:r>
            <a:r>
              <a:rPr lang="da-DK" altLang="da-DK" sz="1600" kern="0" dirty="0" smtClean="0"/>
              <a:t>af alle elementer i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LIST</a:t>
            </a:r>
            <a:endParaRPr lang="da-DK" altLang="da-DK" sz="1600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600" kern="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86617" y="1058981"/>
            <a:ext cx="8161848" cy="68185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returnerer det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bedste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644008" y="3789040"/>
            <a:ext cx="3456384" cy="1028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rgbClr val="0000FF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for om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er bedre end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  <a:p>
            <a:pPr eaLnBrk="0" hangingPunct="0">
              <a:spcBef>
                <a:spcPts val="600"/>
              </a:spcBef>
              <a:buClr>
                <a:srgbClr val="0000FF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Husk at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== null skal stå til venstre for ||, idet vi ellers vil få en NullPointerException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554583" y="2170638"/>
            <a:ext cx="422494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Lokal variabel som indeholder den hidtil bedste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997234" y="2311707"/>
            <a:ext cx="51758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Rectangle 12"/>
          <p:cNvSpPr/>
          <p:nvPr/>
        </p:nvSpPr>
        <p:spPr bwMode="auto">
          <a:xfrm>
            <a:off x="1277570" y="2157362"/>
            <a:ext cx="2728373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004048" y="3501008"/>
            <a:ext cx="0" cy="28803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r>
              <a:rPr lang="da-DK" altLang="da-DK" sz="3200" noProof="0" dirty="0" err="1" smtClean="0">
                <a:ea typeface="ＭＳ Ｐゴシック" pitchFamily="34" charset="-128"/>
              </a:rPr>
              <a:t>findBest</a:t>
            </a:r>
            <a:r>
              <a:rPr lang="da-DK" altLang="da-DK" sz="3200" noProof="0" dirty="0" smtClean="0">
                <a:ea typeface="ＭＳ Ｐゴシック" pitchFamily="34" charset="-128"/>
              </a:rPr>
              <a:t> er ofte et sorteringsproblem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1798" y="6399127"/>
            <a:ext cx="647304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21</a:t>
            </a:fld>
            <a:endParaRPr lang="da-DK" altLang="da-DK" sz="18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14556" y="980728"/>
            <a:ext cx="854993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50" dirty="0" smtClean="0"/>
              <a:t>Den </a:t>
            </a:r>
            <a:r>
              <a:rPr lang="da-DK" altLang="da-DK" sz="2000" kern="0" spc="-50" dirty="0" smtClean="0">
                <a:solidFill>
                  <a:srgbClr val="008000"/>
                </a:solidFill>
              </a:rPr>
              <a:t>ældste kvinde</a:t>
            </a:r>
            <a:r>
              <a:rPr lang="da-DK" altLang="da-DK" sz="2000" kern="0" spc="-50" dirty="0" smtClean="0"/>
              <a:t> i en liste af personer kan findes på følgende måde</a:t>
            </a:r>
            <a:endParaRPr lang="da-DK" altLang="da-DK" sz="2000" kern="0" spc="-5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Person objekter ordnes efter alder (ved hjælp </a:t>
            </a:r>
            <a:r>
              <a:rPr lang="da-DK" altLang="da-DK" sz="1800" kern="0" dirty="0"/>
              <a:t>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compareTo</a:t>
            </a:r>
            <a:r>
              <a:rPr lang="da-DK" altLang="da-DK" sz="1800" kern="0" dirty="0"/>
              <a:t> i Comparable eller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compare</a:t>
            </a:r>
            <a:r>
              <a:rPr lang="da-DK" altLang="da-DK" sz="1800" kern="0" dirty="0"/>
              <a:t> i </a:t>
            </a:r>
            <a:r>
              <a:rPr lang="da-DK" altLang="da-DK" sz="1800" kern="0" dirty="0" smtClean="0"/>
              <a:t>Comparator)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findAll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til </a:t>
            </a:r>
            <a:r>
              <a:rPr lang="da-DK" altLang="da-DK" sz="1800" kern="0" dirty="0"/>
              <a:t>at finde </a:t>
            </a:r>
            <a:r>
              <a:rPr lang="da-DK" altLang="da-DK" sz="1800" kern="0" dirty="0" smtClean="0"/>
              <a:t>en delliste med alle kvinder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max</a:t>
            </a:r>
            <a:r>
              <a:rPr lang="da-DK" altLang="da-DK" sz="1800" kern="0" dirty="0" smtClean="0"/>
              <a:t> metoden til </a:t>
            </a:r>
            <a:r>
              <a:rPr lang="da-DK" altLang="da-DK" sz="1800" kern="0" dirty="0"/>
              <a:t>at finde den ældste kvinde i </a:t>
            </a:r>
            <a:r>
              <a:rPr lang="da-DK" altLang="da-DK" sz="1800" kern="0" dirty="0" smtClean="0"/>
              <a:t>dellisten (hvis dellisten er tom returnere</a:t>
            </a:r>
            <a:r>
              <a:rPr lang="da-DK" altLang="da-DK" sz="1800" kern="0" dirty="0"/>
              <a:t>s null)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4556" y="2852936"/>
            <a:ext cx="8189892" cy="100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Alternativt kan man erstatte de sidste to skridt med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sort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metoden til </a:t>
            </a:r>
            <a:r>
              <a:rPr lang="da-DK" altLang="da-DK" sz="1800" kern="0" dirty="0"/>
              <a:t>at s</a:t>
            </a:r>
            <a:r>
              <a:rPr lang="da-DK" altLang="da-DK" sz="1800" kern="0" dirty="0" smtClean="0"/>
              <a:t>ortere Person listen efter alder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(ældste først)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findOne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til </a:t>
            </a:r>
            <a:r>
              <a:rPr lang="da-DK" altLang="da-DK" sz="1800" kern="0" dirty="0"/>
              <a:t>at finde </a:t>
            </a:r>
            <a:r>
              <a:rPr lang="da-DK" altLang="da-DK" sz="1800" kern="0" dirty="0" smtClean="0"/>
              <a:t>den første kvinde</a:t>
            </a:r>
            <a:endParaRPr lang="da-DK" altLang="da-DK" sz="18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87676" y="5191954"/>
            <a:ext cx="7969301" cy="169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Hvilken af de tre fremgangsmåder er bedst og hvorfor?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Nr. 1 og 3 er mest effektive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Nr. 2 sorterer listen</a:t>
            </a:r>
            <a:r>
              <a:rPr lang="da-DK" altLang="da-DK" sz="1800" kern="0" dirty="0"/>
              <a:t>, hvilket </a:t>
            </a:r>
            <a:r>
              <a:rPr lang="da-DK" altLang="da-DK" sz="1800" kern="0" dirty="0" smtClean="0"/>
              <a:t>er langt dyrere end blot at finde det maksimale element (som kan gøres i ét gennemløb)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findBest klarer også opgaven i </a:t>
            </a:r>
            <a:r>
              <a:rPr lang="da-DK" altLang="da-DK" sz="1800" kern="0" dirty="0"/>
              <a:t>ét </a:t>
            </a:r>
            <a:r>
              <a:rPr lang="da-DK" altLang="da-DK" sz="1800" kern="0" dirty="0" smtClean="0"/>
              <a:t>gennemløb</a:t>
            </a:r>
            <a:endParaRPr lang="da-DK" altLang="da-DK" sz="1800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0039" y="3933056"/>
            <a:ext cx="8400650" cy="125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Man kan også lave en ordning som først sorterer efter køn  (mænd før kvinder) og dernæst efter alder (yngste først)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max</a:t>
            </a:r>
            <a:r>
              <a:rPr lang="da-DK" altLang="da-DK" sz="1800" kern="0" dirty="0"/>
              <a:t> metoden til at finde den ældste kvinde i dellisten (hvis </a:t>
            </a:r>
            <a:r>
              <a:rPr lang="da-DK" altLang="da-DK" sz="1800" kern="0" dirty="0" smtClean="0"/>
              <a:t>det maksimale element er en mand </a:t>
            </a:r>
            <a:r>
              <a:rPr lang="da-DK" altLang="da-DK" sz="1800" kern="0" dirty="0"/>
              <a:t>returneres null)</a:t>
            </a:r>
          </a:p>
        </p:txBody>
      </p:sp>
    </p:spTree>
    <p:extLst>
      <p:ext uri="{BB962C8B-B14F-4D97-AF65-F5344CB8AC3E}">
        <p14:creationId xmlns:p14="http://schemas.microsoft.com/office/powerpoint/2010/main" val="416705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86285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Information om køreprøven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424936" cy="561662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Køreprøven afvikles </a:t>
            </a:r>
            <a:r>
              <a:rPr lang="da-DK" sz="1800" dirty="0">
                <a:solidFill>
                  <a:srgbClr val="002060"/>
                </a:solidFill>
              </a:rPr>
              <a:t>torsdag den </a:t>
            </a:r>
            <a:r>
              <a:rPr lang="da-DK" sz="1800" dirty="0" smtClean="0">
                <a:solidFill>
                  <a:srgbClr val="002060"/>
                </a:solidFill>
              </a:rPr>
              <a:t>14. </a:t>
            </a:r>
            <a:r>
              <a:rPr lang="da-DK" sz="1800" dirty="0">
                <a:solidFill>
                  <a:srgbClr val="002060"/>
                </a:solidFill>
              </a:rPr>
              <a:t>oktober</a:t>
            </a:r>
            <a:r>
              <a:rPr lang="da-DK" sz="1800" b="0" dirty="0" smtClean="0">
                <a:solidFill>
                  <a:srgbClr val="002060"/>
                </a:solidFill>
              </a:rPr>
              <a:t> og </a:t>
            </a:r>
            <a:r>
              <a:rPr lang="da-DK" sz="1800" dirty="0" smtClean="0">
                <a:solidFill>
                  <a:srgbClr val="002060"/>
                </a:solidFill>
              </a:rPr>
              <a:t>fredag den 15. oktober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Finder sted i </a:t>
            </a:r>
            <a:r>
              <a:rPr lang="da-DK" sz="1800" dirty="0" smtClean="0">
                <a:solidFill>
                  <a:srgbClr val="002060"/>
                </a:solidFill>
              </a:rPr>
              <a:t>Institut </a:t>
            </a:r>
            <a:r>
              <a:rPr lang="da-DK" sz="1800" dirty="0">
                <a:solidFill>
                  <a:srgbClr val="002060"/>
                </a:solidFill>
              </a:rPr>
              <a:t>for Datalogis studiecafé</a:t>
            </a:r>
            <a:r>
              <a:rPr lang="da-DK" sz="1800" b="0" dirty="0">
                <a:solidFill>
                  <a:srgbClr val="002060"/>
                </a:solidFill>
              </a:rPr>
              <a:t>, der </a:t>
            </a:r>
            <a:r>
              <a:rPr lang="da-DK" sz="1800" b="0" dirty="0" smtClean="0">
                <a:solidFill>
                  <a:srgbClr val="002060"/>
                </a:solidFill>
              </a:rPr>
              <a:t>ligger </a:t>
            </a:r>
            <a:r>
              <a:rPr lang="da-DK" sz="1800" b="0" dirty="0">
                <a:solidFill>
                  <a:srgbClr val="002060"/>
                </a:solidFill>
              </a:rPr>
              <a:t>i Stueetagen af </a:t>
            </a:r>
            <a:r>
              <a:rPr lang="da-DK" sz="1800" b="0" dirty="0" err="1">
                <a:solidFill>
                  <a:srgbClr val="002060"/>
                </a:solidFill>
              </a:rPr>
              <a:t>Vannevar</a:t>
            </a:r>
            <a:r>
              <a:rPr lang="da-DK" sz="1800" b="0" dirty="0">
                <a:solidFill>
                  <a:srgbClr val="002060"/>
                </a:solidFill>
              </a:rPr>
              <a:t> Bush bygningen (bygning 5343 i IT-Parken, Åbogade 34)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Det præcise tidspunkt for hvert øvelseshold er publiceret i en "Vigtig meddelelse" </a:t>
            </a:r>
            <a:r>
              <a:rPr lang="da-DK" sz="1800" b="0" smtClean="0">
                <a:solidFill>
                  <a:srgbClr val="002060"/>
                </a:solidFill>
              </a:rPr>
              <a:t>på Brightspace</a:t>
            </a:r>
            <a:endParaRPr lang="da-DK" sz="1800" b="0" dirty="0" smtClean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Hvis det er strengt nødvendigt, kan du flytte til et andet prøvetidspunkt, hvis du via mail</a:t>
            </a:r>
            <a:r>
              <a:rPr lang="da-DK" sz="1800" b="0" dirty="0">
                <a:solidFill>
                  <a:srgbClr val="002060"/>
                </a:solidFill>
                <a:hlinkClick r:id="rId3"/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beder Kurt Jensen herom senest tre dage før prøven</a:t>
            </a:r>
          </a:p>
          <a:p>
            <a:pPr>
              <a:spcBef>
                <a:spcPts val="1800"/>
              </a:spcBef>
            </a:pPr>
            <a:r>
              <a:rPr lang="da-DK" sz="1800" b="0" spc="-60" dirty="0" smtClean="0"/>
              <a:t>Køreprøven er obligatorisk og skal gennemføres for at komme til mundtlig eksamen</a:t>
            </a:r>
          </a:p>
          <a:p>
            <a:pPr>
              <a:spcBef>
                <a:spcPts val="600"/>
              </a:spcBef>
            </a:pPr>
            <a:r>
              <a:rPr lang="da-DK" sz="1800" b="0" dirty="0" smtClean="0"/>
              <a:t>Du kan kun gå til køreprøven, hvis du </a:t>
            </a:r>
            <a:r>
              <a:rPr lang="da-DK" sz="1800" dirty="0" smtClean="0"/>
              <a:t>forinden</a:t>
            </a:r>
            <a:r>
              <a:rPr lang="da-DK" sz="1800" b="0" dirty="0" smtClean="0"/>
              <a:t> har fået godkendt </a:t>
            </a:r>
            <a:r>
              <a:rPr lang="da-DK" sz="1800" dirty="0" smtClean="0"/>
              <a:t>alle</a:t>
            </a:r>
            <a:r>
              <a:rPr lang="da-DK" sz="1800" b="0" dirty="0" smtClean="0"/>
              <a:t> </a:t>
            </a:r>
            <a:r>
              <a:rPr lang="da-DK" sz="1800" dirty="0" smtClean="0"/>
              <a:t>afleveringsopgaver fra Uge 1-6</a:t>
            </a: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0066"/>
                </a:solidFill>
              </a:rPr>
              <a:t>Køreprøven er </a:t>
            </a:r>
            <a:r>
              <a:rPr lang="da-DK" sz="1800" b="0" dirty="0">
                <a:solidFill>
                  <a:srgbClr val="000066"/>
                </a:solidFill>
              </a:rPr>
              <a:t>en </a:t>
            </a:r>
            <a:r>
              <a:rPr lang="da-DK" sz="1800" dirty="0">
                <a:solidFill>
                  <a:srgbClr val="000066"/>
                </a:solidFill>
              </a:rPr>
              <a:t>30 minutters praktisk prøve</a:t>
            </a:r>
            <a:r>
              <a:rPr lang="da-DK" sz="1800" b="0" dirty="0">
                <a:solidFill>
                  <a:srgbClr val="000066"/>
                </a:solidFill>
              </a:rPr>
              <a:t> </a:t>
            </a:r>
            <a:r>
              <a:rPr lang="da-DK" sz="1800" b="0" dirty="0" smtClean="0">
                <a:solidFill>
                  <a:srgbClr val="000066"/>
                </a:solidFill>
              </a:rPr>
              <a:t>(uden forberedelsestid)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Den afvikles 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i 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hold på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15-20 personer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 (svarende til et øvelseshold)</a:t>
            </a:r>
            <a:endParaRPr lang="da-DK" sz="1800" b="1" dirty="0" smtClean="0">
              <a:solidFill>
                <a:srgbClr val="002060"/>
              </a:solidFill>
              <a:cs typeface="ＭＳ Ｐゴシック" pitchFamily="-106" charset="-128"/>
            </a:endParaRP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Du skal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medbringe en bærbar computer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 og har selv ansvar for, at den fungerer tilfredsstillende og har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netadgang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, således at du kan tilgå Javas 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klassebibliotek og aflevere på Brightspace</a:t>
            </a: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 marL="0" lvl="1" indent="0">
              <a:spcBef>
                <a:spcPts val="432"/>
              </a:spcBef>
              <a:buNone/>
            </a:pP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00542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Tjekpunkter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47260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Køreprøven har 12 spørgsmål, som </a:t>
            </a:r>
            <a:r>
              <a:rPr lang="da-DK" sz="1800" b="1" dirty="0" smtClean="0">
                <a:solidFill>
                  <a:srgbClr val="008000"/>
                </a:solidFill>
              </a:rPr>
              <a:t>skal</a:t>
            </a:r>
            <a:r>
              <a:rPr lang="da-DK" sz="1800" dirty="0" smtClean="0"/>
              <a:t> </a:t>
            </a:r>
            <a:r>
              <a:rPr lang="da-DK" sz="1800" dirty="0"/>
              <a:t>løses i </a:t>
            </a:r>
            <a:r>
              <a:rPr lang="da-DK" sz="1800" dirty="0" smtClean="0"/>
              <a:t>rækkefølge (hvis man f.eks. springer spørgsmål 7 over, får man intet for de efterfølgende)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Undervejs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er der seks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tjekpunkter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. Ved disse </a:t>
            </a:r>
            <a:r>
              <a:rPr lang="da-DK" sz="1800" b="1" dirty="0">
                <a:solidFill>
                  <a:srgbClr val="008000"/>
                </a:solidFill>
              </a:rPr>
              <a:t>skal</a:t>
            </a: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du tilkalde en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instruktor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/>
            </a:r>
            <a:br>
              <a:rPr lang="da-DK" sz="1800" dirty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(og være klar til at demonstrere din kode)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Det </a:t>
            </a:r>
            <a:r>
              <a:rPr lang="da-DK" sz="1800" dirty="0">
                <a:solidFill>
                  <a:srgbClr val="A50021"/>
                </a:solidFill>
              </a:rPr>
              <a:t>er vigtigt, at 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husker at få </a:t>
            </a:r>
            <a:r>
              <a:rPr lang="da-DK" sz="1800" dirty="0" smtClean="0">
                <a:solidFill>
                  <a:srgbClr val="A50021"/>
                </a:solidFill>
              </a:rPr>
              <a:t>din </a:t>
            </a:r>
            <a:r>
              <a:rPr lang="da-DK" sz="1800" dirty="0">
                <a:solidFill>
                  <a:srgbClr val="A50021"/>
                </a:solidFill>
              </a:rPr>
              <a:t>kode </a:t>
            </a:r>
            <a:r>
              <a:rPr lang="da-DK" sz="1800" b="1" dirty="0">
                <a:solidFill>
                  <a:srgbClr val="A50021"/>
                </a:solidFill>
              </a:rPr>
              <a:t>godkendt af en instruktor</a:t>
            </a:r>
            <a:r>
              <a:rPr lang="da-DK" sz="1800" dirty="0">
                <a:solidFill>
                  <a:srgbClr val="A50021"/>
                </a:solidFill>
              </a:rPr>
              <a:t> – hver gang 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passerer et </a:t>
            </a:r>
            <a:r>
              <a:rPr lang="da-DK" sz="1800" b="1" dirty="0" smtClean="0">
                <a:solidFill>
                  <a:srgbClr val="A50021"/>
                </a:solidFill>
              </a:rPr>
              <a:t>tjekpunkt</a:t>
            </a:r>
            <a:endParaRPr lang="da-DK" sz="1800" b="1" dirty="0">
              <a:solidFill>
                <a:srgbClr val="A50021"/>
              </a:solidFill>
            </a:endParaRP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På den måde undgår </a:t>
            </a:r>
            <a:r>
              <a:rPr lang="da-DK" sz="1800" dirty="0" smtClean="0">
                <a:solidFill>
                  <a:srgbClr val="A50021"/>
                </a:solidFill>
              </a:rPr>
              <a:t>du at </a:t>
            </a:r>
            <a:r>
              <a:rPr lang="da-DK" sz="1800" dirty="0">
                <a:solidFill>
                  <a:srgbClr val="A50021"/>
                </a:solidFill>
              </a:rPr>
              <a:t>forsætte uden at det, som 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har </a:t>
            </a:r>
            <a:r>
              <a:rPr lang="da-DK" sz="1800" dirty="0" smtClean="0">
                <a:solidFill>
                  <a:srgbClr val="A50021"/>
                </a:solidFill>
              </a:rPr>
              <a:t>lavet, </a:t>
            </a:r>
            <a:r>
              <a:rPr lang="da-DK" sz="1800" dirty="0">
                <a:solidFill>
                  <a:srgbClr val="A50021"/>
                </a:solidFill>
              </a:rPr>
              <a:t>er </a:t>
            </a:r>
            <a:r>
              <a:rPr lang="da-DK" sz="1800" dirty="0" smtClean="0">
                <a:solidFill>
                  <a:srgbClr val="A50021"/>
                </a:solidFill>
              </a:rPr>
              <a:t>korrekt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Derudover skal vi have </a:t>
            </a:r>
            <a:r>
              <a:rPr lang="da-DK" sz="1800" b="1" dirty="0" smtClean="0">
                <a:solidFill>
                  <a:srgbClr val="A50021"/>
                </a:solidFill>
                <a:cs typeface="ＭＳ Ｐゴシック" pitchFamily="-106" charset="-128"/>
              </a:rPr>
              <a:t>registreret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, at du har klaret tjekpunktet.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Efter køreprøven ser vi kun på din kode, hvis der opstår tvivlsspørgsmål</a:t>
            </a: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Lav dit </a:t>
            </a:r>
            <a:r>
              <a:rPr lang="da-DK" sz="1800" b="0" dirty="0">
                <a:solidFill>
                  <a:srgbClr val="002060"/>
                </a:solidFill>
              </a:rPr>
              <a:t>program så </a:t>
            </a:r>
            <a:r>
              <a:rPr lang="da-DK" sz="1800" dirty="0">
                <a:solidFill>
                  <a:srgbClr val="002060"/>
                </a:solidFill>
              </a:rPr>
              <a:t>letlæseligt</a:t>
            </a:r>
            <a:r>
              <a:rPr lang="da-DK" sz="1800" b="0" dirty="0">
                <a:solidFill>
                  <a:srgbClr val="002060"/>
                </a:solidFill>
              </a:rPr>
              <a:t> og </a:t>
            </a:r>
            <a:r>
              <a:rPr lang="da-DK" sz="1800" dirty="0">
                <a:solidFill>
                  <a:srgbClr val="002060"/>
                </a:solidFill>
              </a:rPr>
              <a:t>velstruktureret</a:t>
            </a:r>
            <a:r>
              <a:rPr lang="da-DK" sz="1800" b="0" dirty="0">
                <a:solidFill>
                  <a:srgbClr val="002060"/>
                </a:solidFill>
              </a:rPr>
              <a:t> som </a:t>
            </a:r>
            <a:r>
              <a:rPr lang="da-DK" sz="1800" b="0" dirty="0" smtClean="0">
                <a:solidFill>
                  <a:srgbClr val="002060"/>
                </a:solidFill>
              </a:rPr>
              <a:t>muligt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overhold Java </a:t>
            </a:r>
            <a:r>
              <a:rPr lang="da-DK" sz="1800" b="0" dirty="0" err="1">
                <a:solidFill>
                  <a:srgbClr val="002060"/>
                </a:solidFill>
              </a:rPr>
              <a:t>style</a:t>
            </a:r>
            <a:r>
              <a:rPr lang="da-DK" sz="1800" b="0" dirty="0">
                <a:solidFill>
                  <a:srgbClr val="002060"/>
                </a:solidFill>
              </a:rPr>
              <a:t> guiden)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Ved </a:t>
            </a:r>
            <a:r>
              <a:rPr lang="da-DK" sz="1800" b="0" dirty="0" smtClean="0">
                <a:solidFill>
                  <a:srgbClr val="002060"/>
                </a:solidFill>
              </a:rPr>
              <a:t>køreprøven behøver du </a:t>
            </a:r>
            <a:r>
              <a:rPr lang="da-DK" sz="1800" u="sng" dirty="0" smtClean="0">
                <a:solidFill>
                  <a:srgbClr val="002060"/>
                </a:solidFill>
              </a:rPr>
              <a:t>ikke</a:t>
            </a:r>
            <a:r>
              <a:rPr lang="da-DK" sz="1800" b="0" dirty="0" smtClean="0">
                <a:solidFill>
                  <a:srgbClr val="002060"/>
                </a:solidFill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at bruge tid på at skrive </a:t>
            </a:r>
            <a:r>
              <a:rPr lang="da-DK" sz="1800" dirty="0" smtClean="0">
                <a:solidFill>
                  <a:srgbClr val="002060"/>
                </a:solidFill>
              </a:rPr>
              <a:t>kommentarer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Vi anbefaler dog, at du indsætter </a:t>
            </a:r>
            <a:r>
              <a:rPr lang="da-DK" sz="1800" dirty="0" smtClean="0">
                <a:solidFill>
                  <a:srgbClr val="002060"/>
                </a:solidFill>
              </a:rPr>
              <a:t>forklarende tekst</a:t>
            </a:r>
            <a:r>
              <a:rPr lang="da-DK" sz="1800" b="0" dirty="0" smtClean="0">
                <a:solidFill>
                  <a:srgbClr val="002060"/>
                </a:solidFill>
              </a:rPr>
              <a:t> i dine udskrifter, så du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instruktorerne) kan se, hvad det er, du forsøger at skrive ud</a:t>
            </a:r>
            <a:endParaRPr lang="da-DK" sz="1800" b="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776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Tilladt / forbudt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568183" cy="5184576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Spørgsmål 1-10 </a:t>
            </a:r>
            <a:r>
              <a:rPr lang="da-DK" sz="1700" b="1" u="sng" dirty="0">
                <a:solidFill>
                  <a:srgbClr val="008000"/>
                </a:solidFill>
              </a:rPr>
              <a:t>skal</a:t>
            </a:r>
            <a:r>
              <a:rPr lang="da-DK" sz="1700" dirty="0">
                <a:solidFill>
                  <a:srgbClr val="A50021"/>
                </a:solidFill>
              </a:rPr>
              <a:t> løses ved hjælp af</a:t>
            </a:r>
            <a:r>
              <a:rPr lang="da-DK" sz="1700" dirty="0" smtClean="0">
                <a:solidFill>
                  <a:srgbClr val="C00000"/>
                </a:solidFill>
              </a:rPr>
              <a:t> </a:t>
            </a:r>
            <a:r>
              <a:rPr lang="da-DK" sz="1700" b="1" dirty="0" smtClean="0">
                <a:solidFill>
                  <a:srgbClr val="008000"/>
                </a:solidFill>
              </a:rPr>
              <a:t>imperativ programmering</a:t>
            </a:r>
            <a:r>
              <a:rPr lang="da-DK" sz="1700" dirty="0" smtClean="0">
                <a:solidFill>
                  <a:srgbClr val="A50021"/>
                </a:solidFill>
              </a:rPr>
              <a:t>. Man </a:t>
            </a:r>
            <a:r>
              <a:rPr lang="da-DK" sz="1700" dirty="0">
                <a:solidFill>
                  <a:srgbClr val="A50021"/>
                </a:solidFill>
              </a:rPr>
              <a:t>må altså </a:t>
            </a:r>
            <a:r>
              <a:rPr lang="da-DK" sz="1700" b="1" u="sng" dirty="0">
                <a:solidFill>
                  <a:srgbClr val="008000"/>
                </a:solidFill>
              </a:rPr>
              <a:t>ikke</a:t>
            </a:r>
            <a:r>
              <a:rPr lang="da-DK" sz="1700" dirty="0">
                <a:solidFill>
                  <a:srgbClr val="A50021"/>
                </a:solidFill>
              </a:rPr>
              <a:t> bruge streams og lambda'er (som introduceres i næste forelæsning</a:t>
            </a:r>
            <a:r>
              <a:rPr lang="da-DK" sz="1700" dirty="0" smtClean="0">
                <a:solidFill>
                  <a:srgbClr val="A50021"/>
                </a:solidFill>
              </a:rPr>
              <a:t>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Spørgsmål 11-12 </a:t>
            </a:r>
            <a:r>
              <a:rPr lang="da-DK" sz="1700" b="1" u="sng" dirty="0">
                <a:solidFill>
                  <a:srgbClr val="008000"/>
                </a:solidFill>
              </a:rPr>
              <a:t>skal</a:t>
            </a:r>
            <a:r>
              <a:rPr lang="da-DK" sz="1700" dirty="0">
                <a:solidFill>
                  <a:srgbClr val="A50021"/>
                </a:solidFill>
              </a:rPr>
              <a:t> løses ved hjælp af</a:t>
            </a:r>
            <a:r>
              <a:rPr lang="da-DK" sz="1700" dirty="0">
                <a:solidFill>
                  <a:srgbClr val="C00000"/>
                </a:solidFill>
              </a:rPr>
              <a:t> </a:t>
            </a:r>
            <a:r>
              <a:rPr lang="da-DK" sz="1700" b="1" dirty="0" smtClean="0">
                <a:solidFill>
                  <a:srgbClr val="008000"/>
                </a:solidFill>
              </a:rPr>
              <a:t>funktionel programmering. </a:t>
            </a:r>
            <a:r>
              <a:rPr lang="da-DK" sz="1700" dirty="0" smtClean="0">
                <a:solidFill>
                  <a:srgbClr val="A50021"/>
                </a:solidFill>
              </a:rPr>
              <a:t>De to </a:t>
            </a:r>
            <a:r>
              <a:rPr lang="da-DK" sz="1700" dirty="0">
                <a:solidFill>
                  <a:srgbClr val="A50021"/>
                </a:solidFill>
              </a:rPr>
              <a:t>metoder man skal skrive og afteste kan implementeres ved hjælp af de </a:t>
            </a:r>
            <a:r>
              <a:rPr lang="da-DK" sz="1700" b="1" dirty="0">
                <a:solidFill>
                  <a:srgbClr val="008000"/>
                </a:solidFill>
              </a:rPr>
              <a:t>funktionelle</a:t>
            </a:r>
            <a:r>
              <a:rPr lang="da-DK" sz="1700" dirty="0" smtClean="0">
                <a:solidFill>
                  <a:srgbClr val="A50021"/>
                </a:solidFill>
              </a:rPr>
              <a:t> algoritmeskabeloner (som introduceres i næste forelæsning)</a:t>
            </a:r>
            <a:endParaRPr lang="da-DK" sz="17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Eneste </a:t>
            </a:r>
            <a:r>
              <a:rPr lang="da-DK" sz="1700" dirty="0"/>
              <a:t>tilladte hjælpemidler er </a:t>
            </a:r>
            <a:r>
              <a:rPr lang="da-DK" sz="1700" dirty="0" err="1"/>
              <a:t>JavaDoc</a:t>
            </a:r>
            <a:r>
              <a:rPr lang="da-DK" sz="1700" dirty="0"/>
              <a:t> for </a:t>
            </a:r>
            <a:r>
              <a:rPr lang="da-DK" sz="1700" b="1" dirty="0"/>
              <a:t>Javas klassebibliotek</a:t>
            </a:r>
            <a:r>
              <a:rPr lang="da-DK" sz="1700" dirty="0"/>
              <a:t> (API) samt </a:t>
            </a:r>
            <a:r>
              <a:rPr lang="da-DK" sz="1700" b="1" dirty="0"/>
              <a:t>BlueJ editoren</a:t>
            </a:r>
            <a:r>
              <a:rPr lang="da-DK" sz="1700" dirty="0"/>
              <a:t> (eller en anden Java editor</a:t>
            </a:r>
            <a:r>
              <a:rPr lang="da-DK" sz="1700" dirty="0" smtClean="0"/>
              <a:t>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Man må </a:t>
            </a:r>
            <a:r>
              <a:rPr lang="da-DK" sz="1700" b="1" u="sng" dirty="0"/>
              <a:t>ikke</a:t>
            </a:r>
            <a:r>
              <a:rPr lang="da-DK" sz="1700" b="1" dirty="0"/>
              <a:t> auto-generere</a:t>
            </a:r>
            <a:r>
              <a:rPr lang="da-DK" sz="1700" dirty="0"/>
              <a:t> kode </a:t>
            </a:r>
            <a:r>
              <a:rPr lang="da-DK" sz="1700" dirty="0" smtClean="0"/>
              <a:t>for konstruktører</a:t>
            </a:r>
            <a:r>
              <a:rPr lang="da-DK" sz="1700" dirty="0"/>
              <a:t>, </a:t>
            </a:r>
            <a:r>
              <a:rPr lang="da-DK" sz="1700" dirty="0" smtClean="0"/>
              <a:t>accessor metoder</a:t>
            </a:r>
            <a:r>
              <a:rPr lang="da-DK" sz="1700" dirty="0"/>
              <a:t>, import sætninger og </a:t>
            </a:r>
            <a:r>
              <a:rPr lang="da-DK" sz="1700" dirty="0" smtClean="0"/>
              <a:t>lignende (men man må godt auto-</a:t>
            </a:r>
            <a:r>
              <a:rPr lang="da-DK" sz="1700" dirty="0" err="1" smtClean="0"/>
              <a:t>extende</a:t>
            </a:r>
            <a:r>
              <a:rPr lang="da-DK" sz="1700" dirty="0" smtClean="0"/>
              <a:t> variabel- og metodenavne)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Det </a:t>
            </a:r>
            <a:r>
              <a:rPr lang="da-DK" sz="1700" dirty="0"/>
              <a:t>er </a:t>
            </a:r>
            <a:r>
              <a:rPr lang="da-DK" sz="1700" b="1" u="sng" dirty="0"/>
              <a:t>ikke</a:t>
            </a:r>
            <a:r>
              <a:rPr lang="da-DK" sz="1700" dirty="0"/>
              <a:t> tilladt at benytte bogen eller at tilgå andet </a:t>
            </a:r>
            <a:r>
              <a:rPr lang="da-DK" sz="1700" dirty="0" smtClean="0"/>
              <a:t>materiale, </a:t>
            </a:r>
            <a:r>
              <a:rPr lang="da-DK" sz="1700" dirty="0"/>
              <a:t>herunder slides, noter og gamle BlueJ </a:t>
            </a:r>
            <a:r>
              <a:rPr lang="da-DK" sz="1700" dirty="0" smtClean="0"/>
              <a:t>projekter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Bliver </a:t>
            </a:r>
            <a:r>
              <a:rPr lang="da-DK" sz="1700" dirty="0"/>
              <a:t>man taget i dette, </a:t>
            </a:r>
            <a:r>
              <a:rPr lang="da-DK" sz="1700" b="1" dirty="0"/>
              <a:t>bortvises</a:t>
            </a:r>
            <a:r>
              <a:rPr lang="da-DK" sz="1700" dirty="0"/>
              <a:t> man fra </a:t>
            </a:r>
            <a:r>
              <a:rPr lang="da-DK" sz="1700" dirty="0" smtClean="0"/>
              <a:t>prøven (og får 0 point)</a:t>
            </a: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700" dirty="0">
                <a:solidFill>
                  <a:srgbClr val="A50021"/>
                </a:solidFill>
              </a:rPr>
              <a:t>Det er normalt </a:t>
            </a:r>
            <a:r>
              <a:rPr lang="da-DK" sz="1700" b="1" u="sng" dirty="0">
                <a:solidFill>
                  <a:srgbClr val="A50021"/>
                </a:solidFill>
              </a:rPr>
              <a:t>ikke</a:t>
            </a:r>
            <a:r>
              <a:rPr lang="da-DK" sz="1700" dirty="0">
                <a:solidFill>
                  <a:srgbClr val="A50021"/>
                </a:solidFill>
              </a:rPr>
              <a:t> tilladt at benytte </a:t>
            </a:r>
            <a:r>
              <a:rPr lang="da-DK" sz="1700" b="1" dirty="0" smtClean="0">
                <a:solidFill>
                  <a:srgbClr val="A50021"/>
                </a:solidFill>
              </a:rPr>
              <a:t>høretelefoner</a:t>
            </a:r>
            <a:endParaRPr lang="da-DK" sz="1700" dirty="0" smtClean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Man </a:t>
            </a:r>
            <a:r>
              <a:rPr lang="da-DK" sz="1700" dirty="0">
                <a:solidFill>
                  <a:srgbClr val="A50021"/>
                </a:solidFill>
              </a:rPr>
              <a:t>må gerne bruge  </a:t>
            </a:r>
            <a:r>
              <a:rPr lang="da-DK" sz="1700" dirty="0" smtClean="0">
                <a:solidFill>
                  <a:srgbClr val="A50021"/>
                </a:solidFill>
              </a:rPr>
              <a:t>ørepropper, </a:t>
            </a:r>
            <a:r>
              <a:rPr lang="da-DK" sz="1700" dirty="0">
                <a:solidFill>
                  <a:srgbClr val="A50021"/>
                </a:solidFill>
              </a:rPr>
              <a:t>og </a:t>
            </a:r>
            <a:r>
              <a:rPr lang="da-DK" sz="1700" dirty="0" smtClean="0">
                <a:solidFill>
                  <a:srgbClr val="A50021"/>
                </a:solidFill>
              </a:rPr>
              <a:t>ved </a:t>
            </a:r>
            <a:r>
              <a:rPr lang="da-DK" sz="1700" dirty="0">
                <a:solidFill>
                  <a:srgbClr val="A50021"/>
                </a:solidFill>
              </a:rPr>
              <a:t>prøvens start </a:t>
            </a:r>
            <a:r>
              <a:rPr lang="da-DK" sz="1700" dirty="0" smtClean="0">
                <a:solidFill>
                  <a:srgbClr val="A50021"/>
                </a:solidFill>
              </a:rPr>
              <a:t>kan man bede </a:t>
            </a:r>
            <a:r>
              <a:rPr lang="da-DK" sz="1700" dirty="0">
                <a:solidFill>
                  <a:srgbClr val="A50021"/>
                </a:solidFill>
              </a:rPr>
              <a:t>om at blive placeret i et roligt hjørne af </a:t>
            </a:r>
            <a:r>
              <a:rPr lang="da-DK" sz="1700" dirty="0" smtClean="0">
                <a:solidFill>
                  <a:srgbClr val="A50021"/>
                </a:solidFill>
              </a:rPr>
              <a:t>lokalet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Personer </a:t>
            </a:r>
            <a:r>
              <a:rPr lang="da-DK" sz="1700" dirty="0">
                <a:solidFill>
                  <a:srgbClr val="A50021"/>
                </a:solidFill>
              </a:rPr>
              <a:t>med specielle handicaps kan søge om tilladelse til at bruge høretelefoner ved at sende en mail til </a:t>
            </a:r>
            <a:r>
              <a:rPr lang="da-DK" sz="1600" dirty="0" smtClean="0">
                <a:solidFill>
                  <a:srgbClr val="A50021"/>
                </a:solidFill>
              </a:rPr>
              <a:t>Kurt Jensen </a:t>
            </a:r>
            <a:r>
              <a:rPr lang="da-DK" sz="1600" dirty="0">
                <a:solidFill>
                  <a:srgbClr val="A50021"/>
                </a:solidFill>
              </a:rPr>
              <a:t>senest 1 uge inden </a:t>
            </a:r>
            <a:r>
              <a:rPr lang="da-DK" sz="1600" dirty="0" smtClean="0">
                <a:solidFill>
                  <a:srgbClr val="A50021"/>
                </a:solidFill>
              </a:rPr>
              <a:t>køreprøven</a:t>
            </a:r>
            <a:endParaRPr lang="da-DK" sz="17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11138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Andre ting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2160463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Til stede ved prøven vil være </a:t>
            </a:r>
            <a:r>
              <a:rPr lang="da-DK" sz="1800" b="1" dirty="0">
                <a:solidFill>
                  <a:srgbClr val="A50021"/>
                </a:solidFill>
              </a:rPr>
              <a:t>forelæseren</a:t>
            </a:r>
            <a:r>
              <a:rPr lang="da-DK" sz="1800" dirty="0">
                <a:solidFill>
                  <a:srgbClr val="A50021"/>
                </a:solidFill>
              </a:rPr>
              <a:t> og et </a:t>
            </a:r>
            <a:r>
              <a:rPr lang="da-DK" sz="1800" b="1" dirty="0">
                <a:solidFill>
                  <a:srgbClr val="A50021"/>
                </a:solidFill>
              </a:rPr>
              <a:t>antal instruktorer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dirty="0">
                <a:solidFill>
                  <a:srgbClr val="A50021"/>
                </a:solidFill>
              </a:rPr>
              <a:t>tilladt at kommunikere med disse personer</a:t>
            </a:r>
            <a:r>
              <a:rPr lang="da-DK" sz="1800" dirty="0">
                <a:solidFill>
                  <a:srgbClr val="A50021"/>
                </a:solidFill>
              </a:rPr>
              <a:t> (opklarende spørgsmål, hjælp til at komme videre, etc.)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tilladt at kommunikere med de </a:t>
            </a:r>
            <a:r>
              <a:rPr lang="da-DK" sz="1800" b="1" dirty="0">
                <a:solidFill>
                  <a:srgbClr val="A50021"/>
                </a:solidFill>
              </a:rPr>
              <a:t>øvrige eksaminander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Ved prøvens afslutning afleveres din besvarelse på samme måde som ved de obligatoriske afleveringer i løbet af kurset, dvs. via </a:t>
            </a:r>
            <a:r>
              <a:rPr lang="da-DK" sz="1800" dirty="0" smtClean="0"/>
              <a:t>Brightspace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25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6181" y="4057836"/>
            <a:ext cx="8424167" cy="187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I tilfælde af ordblindhed, autisme, ADHD, og lignende har man mulighed for at få </a:t>
            </a:r>
            <a:r>
              <a:rPr lang="da-DK" sz="1800" b="1" kern="0" dirty="0" smtClean="0">
                <a:solidFill>
                  <a:srgbClr val="A50021"/>
                </a:solidFill>
              </a:rPr>
              <a:t>forlænget eksamenstid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Det gælder også ved køreprøven, hvor man så typisk får 35 minutter i stedet for 30 min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Ansøgning om forlænget tid (inklusiv fornøden dokumentation) sendes til</a:t>
            </a:r>
            <a:br>
              <a:rPr lang="da-DK" sz="1800" kern="0" dirty="0" smtClean="0">
                <a:solidFill>
                  <a:srgbClr val="A50021"/>
                </a:solidFill>
              </a:rPr>
            </a:br>
            <a:r>
              <a:rPr lang="da-DK" sz="1800" kern="0" dirty="0" smtClean="0">
                <a:solidFill>
                  <a:srgbClr val="A50021"/>
                </a:solidFill>
              </a:rPr>
              <a:t>Kurt Jensen med mail senest 1 uge inden køreprøven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6584" y="3356992"/>
            <a:ext cx="341935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Forlænget tid</a:t>
            </a:r>
          </a:p>
        </p:txBody>
      </p:sp>
    </p:spTree>
    <p:extLst>
      <p:ext uri="{BB962C8B-B14F-4D97-AF65-F5344CB8AC3E}">
        <p14:creationId xmlns:p14="http://schemas.microsoft.com/office/powerpoint/2010/main" val="4102773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Resultat + praktiske 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736"/>
            <a:ext cx="8489420" cy="5256584"/>
          </a:xfrm>
        </p:spPr>
        <p:txBody>
          <a:bodyPr/>
          <a:lstStyle/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får </a:t>
            </a:r>
            <a:r>
              <a:rPr lang="da-DK" sz="1800" b="1" dirty="0" smtClean="0">
                <a:solidFill>
                  <a:srgbClr val="A50021"/>
                </a:solidFill>
              </a:rPr>
              <a:t>2 </a:t>
            </a:r>
            <a:r>
              <a:rPr lang="da-DK" sz="1800" b="1" dirty="0">
                <a:solidFill>
                  <a:srgbClr val="A50021"/>
                </a:solidFill>
              </a:rPr>
              <a:t>poin</a:t>
            </a:r>
            <a:r>
              <a:rPr lang="da-DK" sz="1800" dirty="0">
                <a:solidFill>
                  <a:srgbClr val="A50021"/>
                </a:solidFill>
              </a:rPr>
              <a:t>t for </a:t>
            </a:r>
            <a:r>
              <a:rPr lang="da-DK" sz="1800" b="1" dirty="0">
                <a:solidFill>
                  <a:srgbClr val="A50021"/>
                </a:solidFill>
              </a:rPr>
              <a:t>hvert </a:t>
            </a:r>
            <a:r>
              <a:rPr lang="da-DK" sz="1800" b="1" dirty="0" smtClean="0">
                <a:solidFill>
                  <a:srgbClr val="A50021"/>
                </a:solidFill>
              </a:rPr>
              <a:t>tjekpunkt</a:t>
            </a:r>
            <a:r>
              <a:rPr lang="da-DK" sz="1800" dirty="0" smtClean="0">
                <a:solidFill>
                  <a:srgbClr val="A50021"/>
                </a:solidFill>
              </a:rPr>
              <a:t>, dvs. at fuld besvarelse giver 12 point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kan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dumpe køreprøven, men da det er en obligatorisk opgave </a:t>
            </a:r>
            <a:r>
              <a:rPr lang="da-DK" sz="1800" b="1" dirty="0">
                <a:solidFill>
                  <a:srgbClr val="A50021"/>
                </a:solidFill>
              </a:rPr>
              <a:t>skal</a:t>
            </a:r>
            <a:r>
              <a:rPr lang="da-DK" sz="1800" dirty="0">
                <a:solidFill>
                  <a:srgbClr val="A50021"/>
                </a:solidFill>
              </a:rPr>
              <a:t> man møde op og deltage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Pointene tæller med ved fastlæggelsen af den endelige karakter for kurset</a:t>
            </a:r>
            <a:endParaRPr lang="da-DK" sz="1800" dirty="0">
              <a:solidFill>
                <a:srgbClr val="A50021"/>
              </a:solidFill>
            </a:endParaRPr>
          </a:p>
          <a:p>
            <a:pPr>
              <a:spcBef>
                <a:spcPts val="1800"/>
              </a:spcBef>
            </a:pPr>
            <a:r>
              <a:rPr lang="da-DK" sz="1800" b="0" dirty="0">
                <a:solidFill>
                  <a:srgbClr val="002060"/>
                </a:solidFill>
              </a:rPr>
              <a:t>Hvis du på grund af sygdom (eller andet) ikke kan deltage den </a:t>
            </a:r>
            <a:r>
              <a:rPr lang="da-DK" sz="1800" b="0" dirty="0" smtClean="0">
                <a:solidFill>
                  <a:srgbClr val="002060"/>
                </a:solidFill>
              </a:rPr>
              <a:t>13.-14. </a:t>
            </a:r>
            <a:r>
              <a:rPr lang="da-DK" sz="1800" b="0" dirty="0" smtClean="0">
                <a:solidFill>
                  <a:srgbClr val="002060"/>
                </a:solidFill>
              </a:rPr>
              <a:t>oktober, </a:t>
            </a:r>
            <a:r>
              <a:rPr lang="da-DK" sz="1800" b="0" dirty="0">
                <a:solidFill>
                  <a:srgbClr val="002060"/>
                </a:solidFill>
              </a:rPr>
              <a:t>kan du </a:t>
            </a:r>
            <a:r>
              <a:rPr lang="da-DK" sz="1800" b="0" dirty="0" smtClean="0">
                <a:solidFill>
                  <a:srgbClr val="002060"/>
                </a:solidFill>
              </a:rPr>
              <a:t>ved at sende en mail til Kurt Jensen komme </a:t>
            </a:r>
            <a:r>
              <a:rPr lang="da-DK" sz="1800" b="0" dirty="0">
                <a:solidFill>
                  <a:srgbClr val="002060"/>
                </a:solidFill>
              </a:rPr>
              <a:t>til en </a:t>
            </a:r>
            <a:r>
              <a:rPr lang="da-DK" sz="1800" dirty="0">
                <a:solidFill>
                  <a:srgbClr val="002060"/>
                </a:solidFill>
              </a:rPr>
              <a:t>ny køreprøve</a:t>
            </a:r>
            <a:r>
              <a:rPr lang="da-DK" sz="1800" b="0" dirty="0">
                <a:solidFill>
                  <a:srgbClr val="002060"/>
                </a:solidFill>
              </a:rPr>
              <a:t> </a:t>
            </a:r>
            <a:r>
              <a:rPr lang="da-DK" sz="1800" b="0" dirty="0" smtClean="0">
                <a:solidFill>
                  <a:srgbClr val="002060"/>
                </a:solidFill>
              </a:rPr>
              <a:t>inden for de nærmeste uger</a:t>
            </a:r>
            <a:endParaRPr lang="da-DK" sz="1800" b="0" dirty="0">
              <a:solidFill>
                <a:srgbClr val="002060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Kom i </a:t>
            </a:r>
            <a:r>
              <a:rPr lang="da-DK" sz="1800" b="1" dirty="0">
                <a:solidFill>
                  <a:srgbClr val="A50021"/>
                </a:solidFill>
              </a:rPr>
              <a:t>god tid</a:t>
            </a:r>
            <a:r>
              <a:rPr lang="da-DK" sz="1800" dirty="0">
                <a:solidFill>
                  <a:srgbClr val="A50021"/>
                </a:solidFill>
              </a:rPr>
              <a:t> – senest 15 minutter før </a:t>
            </a:r>
            <a:r>
              <a:rPr lang="da-DK" sz="1800" dirty="0" smtClean="0">
                <a:solidFill>
                  <a:srgbClr val="A50021"/>
                </a:solidFill>
              </a:rPr>
              <a:t>start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I </a:t>
            </a:r>
            <a:r>
              <a:rPr lang="da-DK" sz="1800" dirty="0">
                <a:solidFill>
                  <a:srgbClr val="A50021"/>
                </a:solidFill>
              </a:rPr>
              <a:t>bliver lukket ind i lokalet ca. 10 minutter før start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Husk at medbringe dit </a:t>
            </a:r>
            <a:r>
              <a:rPr lang="da-DK" sz="1800" b="1" dirty="0">
                <a:solidFill>
                  <a:srgbClr val="A50021"/>
                </a:solidFill>
              </a:rPr>
              <a:t>studiekort</a:t>
            </a:r>
            <a:r>
              <a:rPr lang="da-DK" sz="1800" dirty="0">
                <a:solidFill>
                  <a:srgbClr val="A50021"/>
                </a:solidFill>
              </a:rPr>
              <a:t> (eller billedlegitimation + en seddel med dit fulde navn og studienummer</a:t>
            </a:r>
            <a:r>
              <a:rPr lang="da-DK" sz="1800" dirty="0" smtClean="0">
                <a:solidFill>
                  <a:srgbClr val="A50021"/>
                </a:solidFill>
              </a:rPr>
              <a:t>)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da-DK" sz="18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57837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Forberedelse til køreprøven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237" y="1052736"/>
            <a:ext cx="8435280" cy="4450432"/>
          </a:xfrm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Se videoer (meget vigtigt)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Imperativ</a:t>
            </a:r>
            <a:r>
              <a:rPr lang="da-DK" altLang="da-DK" sz="1800" dirty="0">
                <a:ea typeface="ＭＳ Ｐゴシック" pitchFamily="34" charset="-128"/>
              </a:rPr>
              <a:t> løsning af fire køreprøvesæt findes under uge 4-5 på ugeoversigten (Phone, </a:t>
            </a:r>
            <a:r>
              <a:rPr lang="da-DK" altLang="da-DK" sz="1800" dirty="0" err="1">
                <a:ea typeface="ＭＳ Ｐゴシック" pitchFamily="34" charset="-128"/>
              </a:rPr>
              <a:t>Pirate</a:t>
            </a:r>
            <a:r>
              <a:rPr lang="da-DK" altLang="da-DK" sz="1800" dirty="0">
                <a:ea typeface="ＭＳ Ｐゴシック" pitchFamily="34" charset="-128"/>
              </a:rPr>
              <a:t>, Car og Turtle)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Funktionel</a:t>
            </a:r>
            <a:r>
              <a:rPr lang="da-DK" altLang="da-DK" sz="1800" dirty="0">
                <a:ea typeface="ＭＳ Ｐゴシック" pitchFamily="34" charset="-128"/>
              </a:rPr>
              <a:t> løsning af et </a:t>
            </a:r>
            <a:r>
              <a:rPr lang="da-DK" altLang="da-DK" sz="1800" dirty="0" smtClean="0">
                <a:ea typeface="ＭＳ Ｐゴシック" pitchFamily="34" charset="-128"/>
              </a:rPr>
              <a:t>køreprøvesæt </a:t>
            </a:r>
            <a:r>
              <a:rPr lang="da-DK" altLang="da-DK" sz="1800" dirty="0">
                <a:ea typeface="ＭＳ Ｐゴシック" pitchFamily="34" charset="-128"/>
              </a:rPr>
              <a:t>findes under uge 6 på </a:t>
            </a:r>
            <a:r>
              <a:rPr lang="da-DK" altLang="da-DK" sz="1800" dirty="0" smtClean="0">
                <a:ea typeface="ＭＳ Ｐゴシック" pitchFamily="34" charset="-128"/>
              </a:rPr>
              <a:t>ugeoversigten </a:t>
            </a:r>
            <a:r>
              <a:rPr lang="da-DK" altLang="da-DK" sz="1800" dirty="0">
                <a:ea typeface="ＭＳ Ｐゴシック" pitchFamily="34" charset="-128"/>
              </a:rPr>
              <a:t>(</a:t>
            </a:r>
            <a:r>
              <a:rPr lang="da-DK" altLang="da-DK" sz="1800" dirty="0" err="1">
                <a:ea typeface="ＭＳ Ｐゴシック" pitchFamily="34" charset="-128"/>
              </a:rPr>
              <a:t>Penguin</a:t>
            </a:r>
            <a:r>
              <a:rPr lang="da-DK" altLang="da-DK" sz="1800" dirty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Husk at det ikke er nok at se videoerne. Du skal </a:t>
            </a:r>
            <a:r>
              <a:rPr lang="da-DK" altLang="da-DK" sz="1800" dirty="0" smtClean="0">
                <a:ea typeface="ＭＳ Ｐゴシック" pitchFamily="34" charset="-128"/>
              </a:rPr>
              <a:t>bagefter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selv</a:t>
            </a:r>
            <a:r>
              <a:rPr lang="da-DK" altLang="da-DK" sz="1800" dirty="0">
                <a:ea typeface="ＭＳ Ｐゴシック" pitchFamily="34" charset="-128"/>
              </a:rPr>
              <a:t> prøve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løse opgaverne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Løs tidligere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stort udvalg (ca. 40 stk.) findes på Brightspace siden ”Køreprøvesæt fra tidligere år” under ”Øvelser (inklusiv afleveringsopgaver)”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Husk at du kan bruge testserveren til at kontrollere din besvarelse (hvilket du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1800" dirty="0" smtClean="0">
                <a:ea typeface="ＭＳ Ｐゴシック" pitchFamily="34" charset="-128"/>
              </a:rPr>
              <a:t> gøre for de sæt, der afleveres i uge 5-6)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Tag tid, så du kan se, hvor lang tid du er om at løse et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ikke unormalt, at det i begyndelsen tager halvanden time at løse et køreprøvesæt – men øvelse gør mester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prøveeksamen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ved den første øvelsesgang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uge 7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47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95536" y="333375"/>
            <a:ext cx="8568952" cy="609600"/>
          </a:xfrm>
        </p:spPr>
        <p:txBody>
          <a:bodyPr/>
          <a:lstStyle/>
          <a:p>
            <a:pPr eaLnBrk="1" hangingPunct="1"/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 smtClean="0">
                <a:solidFill>
                  <a:srgbClr val="000066"/>
                </a:solidFill>
              </a:rPr>
              <a:t>Afleveringsopgaver: </a:t>
            </a:r>
            <a:r>
              <a:rPr lang="da-DK" altLang="da-DK" sz="3000" noProof="0" dirty="0" smtClean="0">
                <a:solidFill>
                  <a:srgbClr val="000066"/>
                </a:solidFill>
              </a:rPr>
              <a:t>4 køreprøvesæt</a:t>
            </a:r>
            <a:endParaRPr lang="da-DK" altLang="da-DK" sz="30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3024336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Alle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køreprøvesæt løses og afleveres individuelt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Undervejs </a:t>
            </a:r>
            <a:r>
              <a:rPr lang="da-DK" altLang="da-DK" sz="1800" dirty="0">
                <a:ea typeface="ＭＳ Ｐゴシック" pitchFamily="34" charset="-128"/>
              </a:rPr>
              <a:t>må I gerne snakke med jeres makker og hjælpe hinanden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I begge har løst en opgave, </a:t>
            </a:r>
            <a:r>
              <a:rPr lang="da-DK" altLang="da-DK" sz="1800" dirty="0" smtClean="0">
                <a:ea typeface="ＭＳ Ｐゴシック" pitchFamily="34" charset="-128"/>
              </a:rPr>
              <a:t>kan I gennemgå </a:t>
            </a:r>
            <a:r>
              <a:rPr lang="da-DK" altLang="da-DK" sz="1800" dirty="0">
                <a:ea typeface="ＭＳ Ｐゴシック" pitchFamily="34" charset="-128"/>
              </a:rPr>
              <a:t>hinandens løsninger og </a:t>
            </a:r>
            <a:r>
              <a:rPr lang="da-DK" altLang="da-DK" sz="1800" dirty="0" smtClean="0">
                <a:ea typeface="ＭＳ Ｐゴシック" pitchFamily="34" charset="-128"/>
              </a:rPr>
              <a:t>diskutere, </a:t>
            </a:r>
            <a:r>
              <a:rPr lang="da-DK" altLang="da-DK" sz="1800" dirty="0">
                <a:ea typeface="ＭＳ Ｐゴシック" pitchFamily="34" charset="-128"/>
              </a:rPr>
              <a:t>hvordan de kan forbedres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Derefter forbedrer I jeres egen </a:t>
            </a:r>
            <a:r>
              <a:rPr lang="da-DK" altLang="da-DK" sz="1800" dirty="0" smtClean="0">
                <a:ea typeface="ＭＳ Ｐゴシック" pitchFamily="34" charset="-128"/>
              </a:rPr>
              <a:t>løsning og afleverer den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Husk </a:t>
            </a: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at kurset har nul-tolerance overfor plagiering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Man må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kopiere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hinandens kode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Hvis I bliver taget I plagiering, kommer I først til eksamen næste år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300"/>
              </a:spcBef>
            </a:pP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035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7992120" cy="273630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Sortering ved hjælp af klassen Collections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</a:t>
            </a:r>
            <a:r>
              <a:rPr lang="da-DK" altLang="da-DK" sz="1800" dirty="0" smtClean="0">
                <a:ea typeface="ＭＳ Ｐゴシック" pitchFamily="34" charset="-128"/>
              </a:rPr>
              <a:t>Comparable (Naturlige ordning)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</a:t>
            </a:r>
            <a:r>
              <a:rPr lang="da-DK" altLang="da-DK" sz="1800" dirty="0" smtClean="0">
                <a:ea typeface="ＭＳ Ｐゴシック" pitchFamily="34" charset="-128"/>
              </a:rPr>
              <a:t>Comparator (mulighed for flere ordninger)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findBest som sorteringsproblem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Information om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køreprøven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Form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Forberedelse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8114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636905" y="2276872"/>
            <a:ext cx="2880319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Køreprøven indeholder en sorteringsopgave,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som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ved hjælp af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Collections og Comparable</a:t>
            </a:r>
            <a:endParaRPr lang="da-DK" sz="16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0" y="1052739"/>
            <a:ext cx="7444955" cy="56876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static 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ArrayList&lt;String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list;  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liste: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print(Object o) {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(o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22702" y="1172217"/>
            <a:ext cx="1800200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klasse med klassemetode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5292079" y="4310832"/>
            <a:ext cx="2519505" cy="8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7271657" y="4572001"/>
            <a:ext cx="539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7297297" y="4809894"/>
            <a:ext cx="53122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/>
          <p:nvPr/>
        </p:nvSpPr>
        <p:spPr bwMode="auto">
          <a:xfrm>
            <a:off x="635001" y="1193799"/>
            <a:ext cx="4131732" cy="58420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6479983" y="4919133"/>
            <a:ext cx="1292417" cy="526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76056" y="2694775"/>
            <a:ext cx="1810957" cy="7360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 fem</a:t>
            </a:r>
            <a:b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String objekter til arraylisten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4492520" y="3140968"/>
            <a:ext cx="58353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520" y="2443963"/>
            <a:ext cx="449600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581711" y="1824562"/>
            <a:ext cx="2147626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Lokal variabel, der initialiseres til at være en t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om arrayliste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4806156" y="1392796"/>
            <a:ext cx="477123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5190067" y="2115596"/>
            <a:ext cx="431800" cy="10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614598" y="4180473"/>
            <a:ext cx="1419335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p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rint metoden kalder implicit toString metoden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610483" y="6110230"/>
            <a:ext cx="1931138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Hjælpemetode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5060989" y="6093297"/>
            <a:ext cx="549493" cy="17593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Rectangle 26"/>
          <p:cNvSpPr/>
          <p:nvPr/>
        </p:nvSpPr>
        <p:spPr bwMode="auto">
          <a:xfrm>
            <a:off x="4003934" y="5746993"/>
            <a:ext cx="830534" cy="25587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002974" y="4181841"/>
            <a:ext cx="687559" cy="254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13974" y="5029199"/>
            <a:ext cx="670626" cy="211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37200" y="4487333"/>
            <a:ext cx="524934" cy="237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554133" y="4766733"/>
            <a:ext cx="516468" cy="211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366107" y="5290974"/>
            <a:ext cx="687559" cy="254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236134" y="1845734"/>
            <a:ext cx="3928533" cy="55880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219200" y="2472267"/>
            <a:ext cx="3166533" cy="145626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1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1" y="1052736"/>
            <a:ext cx="7098747" cy="56233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tIns="126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ArrayList&lt;String&gt; list;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...  </a:t>
            </a:r>
          </a:p>
          <a:p>
            <a:pPr marL="92075"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liste: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Collections.reverse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"liste bagfra: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}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4291" y="1165137"/>
            <a:ext cx="4626136" cy="11651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8015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10949" y="4284547"/>
            <a:ext cx="5115940" cy="16561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0948" y="2566219"/>
            <a:ext cx="6153413" cy="1653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792" y="1421858"/>
            <a:ext cx="498949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009" y="1452364"/>
            <a:ext cx="498949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4184102" y="3061971"/>
            <a:ext cx="4433697" cy="61548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84101" y="2203758"/>
            <a:ext cx="4433698" cy="825624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20803" y="2440006"/>
            <a:ext cx="582543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Som før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20804" y="4771423"/>
            <a:ext cx="582543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Nyt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1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2" y="1052736"/>
            <a:ext cx="6913845" cy="52513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&lt;Person&gt; list;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ArrayList&lt;&gt;();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18));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39));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47));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Collections.reverse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"liste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bagfra: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96091" y="4034739"/>
            <a:ext cx="5089607" cy="144015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63"/>
          <a:stretch/>
        </p:blipFill>
        <p:spPr bwMode="auto">
          <a:xfrm>
            <a:off x="2051248" y="5522842"/>
            <a:ext cx="6553200" cy="136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602850" y="1573120"/>
            <a:ext cx="1865854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 og initialiser lokal variabel, der er en arrayliste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5124031" y="1866032"/>
            <a:ext cx="477123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Rectangle 9"/>
          <p:cNvSpPr/>
          <p:nvPr/>
        </p:nvSpPr>
        <p:spPr bwMode="auto">
          <a:xfrm>
            <a:off x="1221492" y="1689474"/>
            <a:ext cx="3892376" cy="58806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3025" y="2332941"/>
            <a:ext cx="5577241" cy="13839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609293" y="2512716"/>
            <a:ext cx="887404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 5</a:t>
            </a:r>
            <a:b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Person objekter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804957" y="2638909"/>
            <a:ext cx="815042" cy="26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103028" y="1070711"/>
            <a:ext cx="1821261" cy="4344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klasse med klassemetode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4699228" y="1268760"/>
            <a:ext cx="42480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16"/>
          <p:cNvSpPr/>
          <p:nvPr/>
        </p:nvSpPr>
        <p:spPr bwMode="auto">
          <a:xfrm>
            <a:off x="628825" y="1113741"/>
            <a:ext cx="4053242" cy="51185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1" y="1052737"/>
            <a:ext cx="6999722" cy="51847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ArrayList&lt;Person&gt; list;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47));    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87625" y="4073980"/>
            <a:ext cx="6192889" cy="13960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32" y="1552785"/>
            <a:ext cx="6934200" cy="22669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886978" y="4348776"/>
            <a:ext cx="244155" cy="864096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913531" y="5414187"/>
            <a:ext cx="6540513" cy="1400383"/>
          </a:xfrm>
          <a:prstGeom prst="rect">
            <a:avLst/>
          </a:prstGeom>
          <a:solidFill>
            <a:srgbClr val="CCECFF"/>
          </a:solidFill>
          <a:ln>
            <a:solidFill>
              <a:srgbClr val="0000FF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kan ikke finde en passende sort metode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Collections klassen har godt nok to sort metoder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med én parameter kan ikke bruges, fordi Comparable ikke er implementeret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med to parametre kan ikke bruges, fordi kaldet kun har én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Hvad gik galt?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536" y="1016621"/>
            <a:ext cx="8208912" cy="32764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Metoderne min, max og sort i </a:t>
            </a:r>
            <a:r>
              <a:rPr lang="da-DK" altLang="da-DK" sz="2000" dirty="0" smtClean="0">
                <a:solidFill>
                  <a:srgbClr val="A50021"/>
                </a:solidFill>
                <a:ea typeface="ＭＳ Ｐゴシック" pitchFamily="34" charset="-128"/>
              </a:rPr>
              <a:t>Collections</a:t>
            </a: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 kan kun anvendes, hvis elementerne i arraylisten har en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ordning (sortering)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String klassen har en indbygget ordning (alfabetisk sortering)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Derfor kunne vi bruge min, max og sort på ArrayList&lt;String&gt;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Person klassen (som vi selv har lavet) har (endnu ikke) en 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>
                <a:ea typeface="ＭＳ Ｐゴシック" pitchFamily="34" charset="-128"/>
              </a:rPr>
              <a:t>Derfor kan vi </a:t>
            </a:r>
            <a:r>
              <a:rPr lang="da-DK" altLang="da-DK" u="sng" kern="0" dirty="0">
                <a:ea typeface="ＭＳ Ｐゴシック" pitchFamily="34" charset="-128"/>
              </a:rPr>
              <a:t>ikke</a:t>
            </a:r>
            <a:r>
              <a:rPr lang="da-DK" altLang="da-DK" kern="0" dirty="0">
                <a:ea typeface="ＭＳ Ｐゴシック" pitchFamily="34" charset="-128"/>
              </a:rPr>
              <a:t> bruge min, max og sort på ArrayList&lt;Person&gt;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>
                <a:ea typeface="ＭＳ Ｐゴシック" pitchFamily="34" charset="-128"/>
              </a:rPr>
              <a:t>Men vi kan godt bruge </a:t>
            </a:r>
            <a:r>
              <a:rPr lang="da-DK" altLang="da-DK" kern="0" dirty="0" err="1">
                <a:ea typeface="ＭＳ Ｐゴシック" pitchFamily="34" charset="-128"/>
              </a:rPr>
              <a:t>shuffle</a:t>
            </a:r>
            <a:r>
              <a:rPr lang="da-DK" altLang="da-DK" kern="0" dirty="0">
                <a:ea typeface="ＭＳ Ｐゴシック" pitchFamily="34" charset="-128"/>
              </a:rPr>
              <a:t> og </a:t>
            </a:r>
            <a:r>
              <a:rPr lang="da-DK" altLang="da-DK" kern="0" dirty="0" err="1">
                <a:ea typeface="ＭＳ Ｐゴシック" pitchFamily="34" charset="-128"/>
              </a:rPr>
              <a:t>reverse</a:t>
            </a:r>
            <a:r>
              <a:rPr lang="da-DK" altLang="da-DK" kern="0" dirty="0">
                <a:ea typeface="ＭＳ Ｐゴシック" pitchFamily="34" charset="-128"/>
              </a:rPr>
              <a:t>, idet disse metoder ikke kræver en 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endParaRPr lang="da-DK" altLang="da-DK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3310044" y="4473803"/>
            <a:ext cx="163975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47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820472" cy="609600"/>
          </a:xfrm>
        </p:spPr>
        <p:txBody>
          <a:bodyPr/>
          <a:lstStyle/>
          <a:p>
            <a:pPr eaLnBrk="1" hangingPunct="1"/>
            <a:r>
              <a:rPr lang="da-DK" altLang="da-DK" sz="3000" spc="-100" noProof="0" dirty="0" smtClean="0">
                <a:solidFill>
                  <a:srgbClr val="000066"/>
                </a:solidFill>
                <a:ea typeface="ＭＳ Ｐゴシック" pitchFamily="34" charset="-128"/>
              </a:rPr>
              <a:t>Ordning kan defineres</a:t>
            </a:r>
            <a:r>
              <a:rPr lang="da-DK" altLang="da-DK" sz="3000" noProof="0" dirty="0" smtClean="0">
                <a:solidFill>
                  <a:srgbClr val="000066"/>
                </a:solidFill>
                <a:ea typeface="ＭＳ Ｐゴシック" pitchFamily="34" charset="-128"/>
              </a:rPr>
              <a:t> via interfacet Comparable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623" y="2733308"/>
            <a:ext cx="7280745" cy="1759559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Person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4355976" y="1055082"/>
            <a:ext cx="4580709" cy="1149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5600" indent="0" eaLnBrk="1" hangingPunct="1">
              <a:spcBef>
                <a:spcPts val="0"/>
              </a:spcBef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Tænk på et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interface</a:t>
            </a:r>
            <a:r>
              <a:rPr lang="da-DK" altLang="da-DK" sz="2000" kern="0" dirty="0" smtClean="0">
                <a:ea typeface="ＭＳ Ｐゴシック" pitchFamily="34" charset="-128"/>
              </a:rPr>
              <a:t> som en rolle</a:t>
            </a:r>
          </a:p>
          <a:p>
            <a:pPr marL="666750" lvl="1" indent="-266700" eaLnBrk="1" hangingPunct="1"/>
            <a:r>
              <a:rPr lang="da-DK" altLang="da-DK" sz="1800" kern="0" dirty="0" smtClean="0">
                <a:ea typeface="ＭＳ Ｐゴシック" pitchFamily="34" charset="-128"/>
              </a:rPr>
              <a:t>Person objekter </a:t>
            </a:r>
            <a:r>
              <a:rPr lang="da-DK" altLang="da-DK" sz="1800" kern="0" dirty="0">
                <a:ea typeface="ＭＳ Ｐゴシック" pitchFamily="34" charset="-128"/>
              </a:rPr>
              <a:t>kan spille rollen </a:t>
            </a:r>
            <a:r>
              <a:rPr lang="da-DK" altLang="da-DK" sz="1800" kern="0" dirty="0" smtClean="0">
                <a:ea typeface="ＭＳ Ｐゴシック" pitchFamily="34" charset="-128"/>
              </a:rPr>
              <a:t>Comparable, hvis to ting er opfyldt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74676" y="4597275"/>
            <a:ext cx="5897524" cy="97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 klassen skal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implementere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compareTo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med de</a:t>
            </a:r>
            <a:r>
              <a:rPr lang="da-DK" altLang="da-DK" sz="1400" b="1" dirty="0">
                <a:solidFill>
                  <a:srgbClr val="FF0000"/>
                </a:solidFill>
              </a:rPr>
              <a:t>n returtype og de  parametertyper, der er specificeret i interfacet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 skal sammenligne to objekter af type Person,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nemlig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og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 </a:t>
            </a:r>
            <a:r>
              <a:rPr lang="da-DK" altLang="da-DK" sz="1400" b="1" dirty="0">
                <a:solidFill>
                  <a:srgbClr val="FF0000"/>
                </a:solidFill>
              </a:rPr>
              <a:t>og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angive deres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ordning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i returværdien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2915816" y="4267023"/>
            <a:ext cx="0" cy="38152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01817" y="2278672"/>
            <a:ext cx="60584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 klassen hoved skal angive, at den vil implementere interfacet</a:t>
            </a: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3779912" y="2531790"/>
            <a:ext cx="0" cy="2706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58663" y="3506240"/>
            <a:ext cx="4572508" cy="76078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FF0000"/>
            </a:solidFill>
            <a:miter lim="800000"/>
            <a:headEnd/>
            <a:tailEnd/>
          </a:ln>
          <a:extLst/>
        </p:spPr>
        <p:txBody>
          <a:bodyPr lIns="108000" tIns="36000" rIns="36000" bIns="36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(Person p)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339928" y="2837973"/>
            <a:ext cx="4392488" cy="32657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FF0000"/>
            </a:solidFill>
            <a:miter lim="800000"/>
            <a:headEnd/>
            <a:tailEnd/>
          </a:ln>
          <a:extLst/>
        </p:spPr>
        <p:txBody>
          <a:bodyPr lIns="108000" tIns="36000" rIns="36000" bIns="36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400577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00842" y="1106283"/>
            <a:ext cx="4162449" cy="762240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interface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&lt;T&gt;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(T o);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111087" y="6108189"/>
            <a:ext cx="3768443" cy="584775"/>
          </a:xfrm>
          <a:prstGeom prst="rect">
            <a:avLst/>
          </a:prstGeom>
          <a:solidFill>
            <a:srgbClr val="CCECFF"/>
          </a:solidFill>
          <a:ln>
            <a:solidFill>
              <a:srgbClr val="0000FF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spc="-50" dirty="0" smtClean="0">
                <a:solidFill>
                  <a:srgbClr val="0000FF"/>
                </a:solidFill>
              </a:rPr>
              <a:t>Ordningen, som compareTo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definerer, kaldes den NATURLIGE ORDNING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477810" y="3336963"/>
            <a:ext cx="13266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 = Person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6820306" y="3164543"/>
            <a:ext cx="7031" cy="24279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024000" y="3964011"/>
            <a:ext cx="13266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T = Person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355986" y="3747987"/>
            <a:ext cx="9303" cy="23830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01817" y="1916832"/>
            <a:ext cx="43302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Hoved for metode (implementationen mangler)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1474839" y="1655681"/>
            <a:ext cx="817" cy="31077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Rectangle 26"/>
          <p:cNvSpPr/>
          <p:nvPr/>
        </p:nvSpPr>
        <p:spPr bwMode="auto">
          <a:xfrm>
            <a:off x="666993" y="1385169"/>
            <a:ext cx="3292935" cy="27051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600642" y="5096522"/>
            <a:ext cx="2283726" cy="83099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&lt;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p 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= p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&gt; p 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positiv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030136" y="5540249"/>
            <a:ext cx="281716" cy="2556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67545" y="5774445"/>
            <a:ext cx="115212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et objekt metoden kaldes på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1932192" y="5517232"/>
            <a:ext cx="263543" cy="2786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813140" y="5774445"/>
            <a:ext cx="146271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et objekt parameteren angiver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827337" y="2097784"/>
            <a:ext cx="2017100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kigger nærmere på interfaces i Kap. 12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20" grpId="0" animBg="1"/>
      <p:bldP spid="21" grpId="0"/>
      <p:bldP spid="22" grpId="0" animBg="1"/>
      <p:bldP spid="25" grpId="0" animBg="1"/>
      <p:bldP spid="26" grpId="0" animBg="1"/>
      <p:bldP spid="28" grpId="0"/>
      <p:bldP spid="30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748463" cy="609600"/>
          </a:xfrm>
        </p:spPr>
        <p:txBody>
          <a:bodyPr/>
          <a:lstStyle/>
          <a:p>
            <a:pPr eaLnBrk="1" hangingPunct="1"/>
            <a:r>
              <a:rPr lang="da-DK" altLang="da-DK" sz="2800" noProof="0" dirty="0" smtClean="0">
                <a:solidFill>
                  <a:srgbClr val="000066"/>
                </a:solidFill>
                <a:ea typeface="ＭＳ Ｐゴシック" pitchFamily="34" charset="-128"/>
              </a:rPr>
              <a:t>compareTo kan </a:t>
            </a:r>
            <a:r>
              <a:rPr lang="da-DK" altLang="da-DK" sz="3000" noProof="0" dirty="0" smtClean="0">
                <a:solidFill>
                  <a:srgbClr val="000066"/>
                </a:solidFill>
                <a:ea typeface="ＭＳ Ｐゴシック" pitchFamily="34" charset="-128"/>
              </a:rPr>
              <a:t>implementeres</a:t>
            </a:r>
            <a:r>
              <a:rPr lang="da-DK" altLang="da-DK" sz="2800" noProof="0" dirty="0" smtClean="0">
                <a:solidFill>
                  <a:srgbClr val="000066"/>
                </a:solidFill>
                <a:ea typeface="ＭＳ Ｐゴシック" pitchFamily="34" charset="-128"/>
              </a:rPr>
              <a:t> på mange måder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5" y="1052736"/>
            <a:ext cx="8424936" cy="72030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Vi kan sortere (alfabetisk) efter personens navn</a:t>
            </a:r>
          </a:p>
          <a:p>
            <a:pPr marL="666750" lvl="1" indent="-266700" eaLnBrk="1" hangingPunct="1">
              <a:lnSpc>
                <a:spcPct val="90000"/>
              </a:lnSpc>
            </a:pPr>
            <a:r>
              <a:rPr lang="da-DK" altLang="da-DK" sz="1800" kern="0" dirty="0">
                <a:ea typeface="ＭＳ Ｐゴシック" pitchFamily="34" charset="-128"/>
              </a:rPr>
              <a:t>Til dette formål </a:t>
            </a:r>
            <a:r>
              <a:rPr lang="da-DK" altLang="da-DK" sz="1800" kern="0" dirty="0" smtClean="0">
                <a:ea typeface="ＭＳ Ｐゴシック" pitchFamily="34" charset="-128"/>
              </a:rPr>
              <a:t>kan vi bruge </a:t>
            </a:r>
            <a:r>
              <a:rPr lang="da-DK" altLang="da-DK" sz="1800" kern="0" dirty="0">
                <a:ea typeface="ＭＳ Ｐゴシック" pitchFamily="34" charset="-128"/>
              </a:rPr>
              <a:t>compareTo metoden fra String klassen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86102" y="1917055"/>
            <a:ext cx="5054050" cy="92948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.name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p.name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02" y="4193852"/>
            <a:ext cx="65151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95536" y="2981985"/>
            <a:ext cx="252028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Personens eget navn</a:t>
            </a:r>
            <a:r>
              <a:rPr lang="da-DK" altLang="da-DK" sz="1400" b="1" dirty="0">
                <a:solidFill>
                  <a:srgbClr val="FF0000"/>
                </a:solidFill>
              </a:rPr>
              <a:t/>
            </a:r>
            <a:br>
              <a:rPr lang="da-DK" altLang="da-DK" sz="1400" b="1" dirty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kan udelades)</a:t>
            </a: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2524589" y="2507098"/>
            <a:ext cx="0" cy="4683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8"/>
          <p:cNvSpPr/>
          <p:nvPr/>
        </p:nvSpPr>
        <p:spPr bwMode="auto">
          <a:xfrm>
            <a:off x="2020534" y="2255323"/>
            <a:ext cx="1175512" cy="251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5395275" y="2516623"/>
            <a:ext cx="0" cy="4683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148064" y="2976218"/>
            <a:ext cx="151216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Navnet på personen p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721240" y="2253961"/>
            <a:ext cx="832756" cy="251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3993215" y="2528869"/>
            <a:ext cx="0" cy="46830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095211" y="2988464"/>
            <a:ext cx="21346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fra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(sorterer alfabetisk)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46918" y="2258043"/>
            <a:ext cx="1216479" cy="25177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440941" y="1902020"/>
            <a:ext cx="2559126" cy="174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 at vi kan referere direkte til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name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(uden brug af accessor metode)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Feltvariablen er privat for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klassen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(ikke privat for objektet)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5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11349</TotalTime>
  <Words>3686</Words>
  <Application>Microsoft Office PowerPoint</Application>
  <PresentationFormat>On-screen Show (4:3)</PresentationFormat>
  <Paragraphs>605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Courier New</vt:lpstr>
      <vt:lpstr>Monotype Sorts</vt:lpstr>
      <vt:lpstr>Symbol</vt:lpstr>
      <vt:lpstr>Times New Roman</vt:lpstr>
      <vt:lpstr>Standarddesign</vt:lpstr>
      <vt:lpstr>PowerPoint Presentation</vt:lpstr>
      <vt:lpstr>● Sortering via Collections og Comparable</vt:lpstr>
      <vt:lpstr>Brug af Collections på ArrayList&lt;String&gt;</vt:lpstr>
      <vt:lpstr>Brug af Collections på ArrayList&lt;String&gt;</vt:lpstr>
      <vt:lpstr>Brug af Collections på ArrayList&lt;Person&gt;</vt:lpstr>
      <vt:lpstr>Brug af Collections på ArrayList&lt;Person&gt;</vt:lpstr>
      <vt:lpstr>Hvad gik galt?</vt:lpstr>
      <vt:lpstr>Ordning kan defineres via interfacet Comparable</vt:lpstr>
      <vt:lpstr>compareTo kan implementeres på mange måder</vt:lpstr>
      <vt:lpstr>Vi kan sortere efter personens alder</vt:lpstr>
      <vt:lpstr>Vi kan kombinere de to sorteringskriterier</vt:lpstr>
      <vt:lpstr>Klassediagram</vt:lpstr>
      <vt:lpstr>Hvad gør vi, når vi har brug for flere ordninger?</vt:lpstr>
      <vt:lpstr>Brug af Comparator på ArrayList&lt;Person&gt;</vt:lpstr>
      <vt:lpstr>Sortering efter navn</vt:lpstr>
      <vt:lpstr>Sortering efter alder (med yngste først)</vt:lpstr>
      <vt:lpstr>Sortering efter alder og navn</vt:lpstr>
      <vt:lpstr>Klassediagram for brug af Comparator</vt:lpstr>
      <vt:lpstr>Comparable eller Comparator?</vt:lpstr>
      <vt:lpstr>● Algoritmeskabelonen findBest</vt:lpstr>
      <vt:lpstr>findBest er ofte et sorteringsproblem</vt:lpstr>
      <vt:lpstr>● Information om køreprøven</vt:lpstr>
      <vt:lpstr>Tjekpunkter</vt:lpstr>
      <vt:lpstr>Tilladt / forbudt</vt:lpstr>
      <vt:lpstr>Andre ting</vt:lpstr>
      <vt:lpstr>Resultat + praktiske ting</vt:lpstr>
      <vt:lpstr>Forberedelse til køreprøven</vt:lpstr>
      <vt:lpstr>● Afleveringsopgaver: 4 køreprøvesæt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640</cp:revision>
  <cp:lastPrinted>2019-07-30T07:41:20Z</cp:lastPrinted>
  <dcterms:created xsi:type="dcterms:W3CDTF">2011-09-16T07:00:02Z</dcterms:created>
  <dcterms:modified xsi:type="dcterms:W3CDTF">2022-08-09T06:34:32Z</dcterms:modified>
</cp:coreProperties>
</file>