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3" r:id="rId2"/>
    <p:sldId id="648" r:id="rId3"/>
    <p:sldId id="650" r:id="rId4"/>
    <p:sldId id="651" r:id="rId5"/>
    <p:sldId id="683" r:id="rId6"/>
    <p:sldId id="680" r:id="rId7"/>
    <p:sldId id="681" r:id="rId8"/>
    <p:sldId id="636" r:id="rId9"/>
    <p:sldId id="637" r:id="rId10"/>
    <p:sldId id="638" r:id="rId11"/>
    <p:sldId id="640" r:id="rId12"/>
    <p:sldId id="641" r:id="rId13"/>
    <p:sldId id="642" r:id="rId14"/>
    <p:sldId id="643" r:id="rId15"/>
    <p:sldId id="644" r:id="rId16"/>
    <p:sldId id="687" r:id="rId17"/>
    <p:sldId id="688" r:id="rId18"/>
    <p:sldId id="690" r:id="rId19"/>
    <p:sldId id="645" r:id="rId20"/>
    <p:sldId id="646" r:id="rId21"/>
    <p:sldId id="647" r:id="rId22"/>
    <p:sldId id="655" r:id="rId23"/>
    <p:sldId id="656" r:id="rId24"/>
    <p:sldId id="657" r:id="rId25"/>
    <p:sldId id="689" r:id="rId26"/>
    <p:sldId id="669" r:id="rId27"/>
    <p:sldId id="684" r:id="rId28"/>
    <p:sldId id="668" r:id="rId29"/>
    <p:sldId id="667" r:id="rId30"/>
    <p:sldId id="671" r:id="rId31"/>
    <p:sldId id="670" r:id="rId32"/>
    <p:sldId id="682" r:id="rId33"/>
    <p:sldId id="673" r:id="rId34"/>
    <p:sldId id="653" r:id="rId35"/>
    <p:sldId id="654" r:id="rId36"/>
    <p:sldId id="686" r:id="rId37"/>
    <p:sldId id="679" r:id="rId38"/>
    <p:sldId id="627" r:id="rId39"/>
    <p:sldId id="438" r:id="rId40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50021"/>
    <a:srgbClr val="FFFFCC"/>
    <a:srgbClr val="6699FF"/>
    <a:srgbClr val="CCFFCC"/>
    <a:srgbClr val="99CCFF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105" d="100"/>
          <a:sy n="105" d="100"/>
        </p:scale>
        <p:origin x="162" y="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63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8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8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064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924" y="4560086"/>
            <a:ext cx="5365353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064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3138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7286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32062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44371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50513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10487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25892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69819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0247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4499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979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1394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56111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9431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37297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89773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838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26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976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104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61327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bugg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dirty="0" smtClean="0">
                <a:ea typeface="ＭＳ Ｐゴシック" pitchFamily="34" charset="-128"/>
              </a:rPr>
              <a:t>10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5"/>
            <a:ext cx="8568183" cy="580526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Opremsningstyper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Enumerated types</a:t>
            </a:r>
          </a:p>
          <a:p>
            <a:pPr>
              <a:spcBef>
                <a:spcPts val="1800"/>
              </a:spcBef>
            </a:pPr>
            <a:r>
              <a:rPr lang="da-DK" altLang="da-DK" sz="2000" spc="-40" dirty="0" smtClean="0">
                <a:ea typeface="ＭＳ Ｐゴシック" pitchFamily="34" charset="-128"/>
              </a:rPr>
              <a:t>Forskellige teknikker til test og debugging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Når man tester undersøger man,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om</a:t>
            </a:r>
            <a:r>
              <a:rPr lang="da-DK" altLang="da-DK" sz="1800" spc="-40" dirty="0">
                <a:ea typeface="ＭＳ Ｐゴシック" pitchFamily="34" charset="-128"/>
              </a:rPr>
              <a:t> </a:t>
            </a:r>
            <a:r>
              <a:rPr lang="da-DK" altLang="da-DK" sz="1800" spc="-40" dirty="0" smtClean="0">
                <a:ea typeface="ＭＳ Ｐゴシック" pitchFamily="34" charset="-128"/>
              </a:rPr>
              <a:t>opførslen (semantikken) er den ønskede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man debugger (afluser), forsøger man at finde ud af,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hvorfor</a:t>
            </a:r>
            <a:r>
              <a:rPr lang="da-DK" altLang="da-DK" sz="1800" dirty="0" smtClean="0">
                <a:ea typeface="ＭＳ Ｐゴシック" pitchFamily="34" charset="-128"/>
              </a:rPr>
              <a:t> opførslen ikke er, som man forventede, og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 smtClean="0">
                <a:ea typeface="ＭＳ Ｐゴシック" pitchFamily="34" charset="-128"/>
              </a:rPr>
              <a:t> dette kan rettes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: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Raflebæger 4</a:t>
            </a:r>
            <a:endParaRPr lang="da-DK" alt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778" y="3860925"/>
            <a:ext cx="3125718" cy="2880443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94984" y="5301208"/>
            <a:ext cx="4491936" cy="1300356"/>
          </a:xfrm>
          <a:prstGeom prst="rect">
            <a:avLst/>
          </a:prstGeom>
          <a:solidFill>
            <a:srgbClr val="CCECFF"/>
          </a:solidFill>
          <a:ln w="28575">
            <a:solidFill>
              <a:srgbClr val="0D1EF2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marL="171450" indent="-1714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spc="-50" dirty="0" smtClean="0"/>
              <a:t>Frem til og med mandag </a:t>
            </a:r>
            <a:r>
              <a:rPr lang="da-DK" spc="-50" dirty="0"/>
              <a:t>den </a:t>
            </a:r>
            <a:r>
              <a:rPr lang="da-DK" spc="-50" dirty="0" smtClean="0"/>
              <a:t>11. december vil </a:t>
            </a:r>
            <a:r>
              <a:rPr lang="da-DK" spc="-50" dirty="0"/>
              <a:t>studiecaféen være bemandet med </a:t>
            </a:r>
            <a:r>
              <a:rPr lang="da-DK" spc="-50" dirty="0" smtClean="0"/>
              <a:t>en instruktor </a:t>
            </a:r>
            <a:r>
              <a:rPr lang="da-DK" spc="-50" dirty="0"/>
              <a:t>fra </a:t>
            </a:r>
            <a:r>
              <a:rPr lang="da-DK" spc="-50" dirty="0" smtClean="0"/>
              <a:t>kurset </a:t>
            </a:r>
            <a:r>
              <a:rPr lang="da-DK" spc="-50" dirty="0"/>
              <a:t>på følgende tidspunkter:</a:t>
            </a:r>
          </a:p>
          <a:p>
            <a:pPr>
              <a:spcBef>
                <a:spcPts val="200"/>
              </a:spcBef>
            </a:pPr>
            <a:r>
              <a:rPr lang="da-DK" dirty="0"/>
              <a:t>Mandag kl. </a:t>
            </a:r>
            <a:r>
              <a:rPr lang="da-DK" dirty="0" smtClean="0"/>
              <a:t>11-13</a:t>
            </a:r>
            <a:endParaRPr lang="da-DK" dirty="0"/>
          </a:p>
          <a:p>
            <a:pPr>
              <a:spcBef>
                <a:spcPts val="200"/>
              </a:spcBef>
            </a:pPr>
            <a:r>
              <a:rPr lang="da-DK" dirty="0"/>
              <a:t>Tirsdag kl. </a:t>
            </a:r>
            <a:r>
              <a:rPr lang="da-DK" dirty="0" smtClean="0"/>
              <a:t>8-10</a:t>
            </a:r>
            <a:endParaRPr lang="da-DK" dirty="0"/>
          </a:p>
          <a:p>
            <a:pPr>
              <a:spcBef>
                <a:spcPts val="200"/>
              </a:spcBef>
            </a:pPr>
            <a:r>
              <a:rPr lang="da-DK" dirty="0" smtClean="0"/>
              <a:t>Onsdag og Torsdag kl. 10-12</a:t>
            </a:r>
          </a:p>
          <a:p>
            <a:pPr>
              <a:spcBef>
                <a:spcPts val="200"/>
              </a:spcBef>
            </a:pPr>
            <a:r>
              <a:rPr lang="da-DK" dirty="0"/>
              <a:t>Fredag kl</a:t>
            </a:r>
            <a:r>
              <a:rPr lang="da-DK" dirty="0" smtClean="0"/>
              <a:t>. 13-15</a:t>
            </a:r>
            <a:endParaRPr 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83568" y="4221088"/>
            <a:ext cx="4482792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Langt de fleste af jer har nu lavet dronningeopgaven, som er en af de sværeste opgaver på kurset</a:t>
            </a:r>
          </a:p>
          <a:p>
            <a:pPr marL="171450" indent="-17145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Når I kan klare den, er der ingen grund til at tro, at I ikke kan klare de resterende opgaver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640960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Regression tests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man ændrer i en klasse, bør man efterfølgende tjekke, at alting stadig fungerer korrekt (dvs. opfylder passende positive og negative tests)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Har man ved et uheld fået ødelagt noget, som tidligere fungerede</a:t>
            </a:r>
            <a:r>
              <a:rPr lang="da-DK" altLang="da-DK" sz="1800" kern="0" dirty="0">
                <a:ea typeface="ＭＳ Ｐゴシック" pitchFamily="34" charset="-128"/>
              </a:rPr>
              <a:t>? (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</a:t>
            </a:r>
            <a:r>
              <a:rPr lang="da-DK" altLang="da-DK" sz="1800" kern="0" dirty="0">
                <a:ea typeface="ＭＳ Ｐゴシック" pitchFamily="34" charset="-128"/>
              </a:rPr>
              <a:t> ≈ tilbageslag / forværring)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tidskrævende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kedeligt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at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regression tests manuelt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Regression tests bliver derfor ofte udeladt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kan koste enorme mængder af tid, når man senere finder en mærkelig fejl og ikke aner, hvordan og hvornår den er opstået</a:t>
            </a: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Løsningen er at lave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automatiske</a:t>
            </a:r>
            <a:r>
              <a:rPr lang="da-DK" altLang="da-DK" sz="2000" kern="0" dirty="0" smtClean="0">
                <a:ea typeface="ＭＳ Ｐゴシック" pitchFamily="34" charset="-128"/>
              </a:rPr>
              <a:t> tests, der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let kan gentages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definerer en mængde af positive og negative tests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Hvilke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operationer skal udføres?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Hvad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skal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resultatet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være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?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Derefter er det op til test systemet (i vores tilfælde BlueJ) at gennemføre testene og tjekke, om de giver de forventede resultater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kan gøres på få sekunder – uden programmørens aktive medvirken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Med automatiske tests er det langt mere overkommeligt at lave systematiske regression tests, hver gang programmet ændres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1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Automatiske tests i BlueJ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49694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 indeholder et test system ved navn JUnit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Nemt at bruge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Anvendes i mange andre programmeringsomgivelser for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3" y="2164080"/>
            <a:ext cx="4757953" cy="4465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022" y="2170853"/>
            <a:ext cx="4751263" cy="4480560"/>
          </a:xfrm>
          <a:prstGeom prst="rect">
            <a:avLst/>
          </a:prstGeom>
        </p:spPr>
      </p:pic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4572000" y="3319274"/>
            <a:ext cx="214951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572748" y="3055839"/>
            <a:ext cx="2389764" cy="143116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Ny klasse</a:t>
            </a:r>
          </a:p>
          <a:p>
            <a:pPr marL="177800" indent="-1778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Skal indeholde vores tests </a:t>
            </a:r>
            <a:r>
              <a:rPr lang="da-DK" altLang="da-DK" dirty="0"/>
              <a:t>for </a:t>
            </a:r>
            <a:r>
              <a:rPr lang="da-DK" altLang="da-DK" dirty="0" smtClean="0"/>
              <a:t>Date </a:t>
            </a:r>
            <a:r>
              <a:rPr lang="da-DK" altLang="da-DK" dirty="0"/>
              <a:t>klassen</a:t>
            </a:r>
          </a:p>
          <a:p>
            <a:pPr marL="177800" indent="-1778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Er "bundet fast" til </a:t>
            </a:r>
            <a:r>
              <a:rPr lang="da-DK" altLang="da-DK" dirty="0" smtClean="0"/>
              <a:t>Date klassen </a:t>
            </a:r>
            <a:r>
              <a:rPr lang="da-DK" altLang="da-DK" dirty="0"/>
              <a:t>og flytter sig sammen med denne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386019"/>
            <a:ext cx="2606842" cy="1549349"/>
          </a:xfrm>
          <a:prstGeom prst="rect">
            <a:avLst/>
          </a:prstGeom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92972" y="5779770"/>
            <a:ext cx="1319233" cy="7694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sz="1100" dirty="0"/>
              <a:t>Gøres synlige </a:t>
            </a:r>
            <a:r>
              <a:rPr lang="da-DK" altLang="da-DK" sz="1100" dirty="0" smtClean="0"/>
              <a:t>ved at trykke på den lille trekantede knap</a:t>
            </a:r>
            <a:endParaRPr lang="da-DK" altLang="da-DK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401" y="3687375"/>
            <a:ext cx="1389337" cy="1614425"/>
          </a:xfrm>
          <a:prstGeom prst="rect">
            <a:avLst/>
          </a:prstGeom>
        </p:spPr>
      </p:pic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804861" y="4480463"/>
            <a:ext cx="709740" cy="121760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649710" y="5051318"/>
            <a:ext cx="5069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1280811" y="4937986"/>
            <a:ext cx="49921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1186" y="4693879"/>
            <a:ext cx="131923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Knapper til optagelse og afspilning af tests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922610" y="2016448"/>
            <a:ext cx="163075" cy="125619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5837447" y="1943875"/>
            <a:ext cx="1405188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err="1" smtClean="0">
                <a:solidFill>
                  <a:srgbClr val="0000FF"/>
                </a:solidFill>
                <a:ea typeface="ＭＳ Ｐゴシック" pitchFamily="34" charset="-128"/>
              </a:rPr>
              <a:t>testAddDays</a:t>
            </a:r>
            <a:endParaRPr lang="da-DK" altLang="da-DK" sz="1100" kern="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4307" y="5031317"/>
            <a:ext cx="606425" cy="61124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411205" y="3464624"/>
            <a:ext cx="1631228" cy="2077764"/>
            <a:chOff x="7263705" y="4932656"/>
            <a:chExt cx="1631228" cy="20777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/>
            <a:srcRect b="86523"/>
            <a:stretch/>
          </p:blipFill>
          <p:spPr>
            <a:xfrm>
              <a:off x="7263705" y="4932656"/>
              <a:ext cx="1628775" cy="31321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8"/>
            <a:srcRect t="21986"/>
            <a:stretch/>
          </p:blipFill>
          <p:spPr>
            <a:xfrm>
              <a:off x="7266158" y="5197287"/>
              <a:ext cx="1628775" cy="1813133"/>
            </a:xfrm>
            <a:prstGeom prst="rect">
              <a:avLst/>
            </a:prstGeom>
          </p:spPr>
        </p:pic>
      </p:grp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156645" y="4544499"/>
            <a:ext cx="2664296" cy="992579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da-DK" altLang="da-DK" dirty="0" smtClean="0">
                <a:solidFill>
                  <a:srgbClr val="FF0000"/>
                </a:solidFill>
              </a:rPr>
              <a:t>Den røde plet viser, at vi er i gang med en optagelse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>
                <a:solidFill>
                  <a:srgbClr val="FF0000"/>
                </a:solidFill>
              </a:rPr>
              <a:t>Test systemet husker de metodekald, som vi laver</a:t>
            </a:r>
            <a:endParaRPr lang="da-DK" altLang="da-D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07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8" grpId="0" animBg="1"/>
      <p:bldP spid="20" grpId="0" animBg="1"/>
      <p:bldP spid="21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37" y="1196752"/>
            <a:ext cx="4751263" cy="4480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02" y="4046401"/>
            <a:ext cx="657225" cy="671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045" y="1302077"/>
            <a:ext cx="3302964" cy="2824648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Optagelse af test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7657541" y="3385904"/>
            <a:ext cx="912958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"4-5-2017"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595531" y="6523061"/>
            <a:ext cx="2079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1. Lav et Date objekt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4776708" y="6550897"/>
            <a:ext cx="3971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2. Kald addDays </a:t>
            </a:r>
            <a:r>
              <a:rPr lang="da-DK" altLang="da-DK" sz="1400" b="1" dirty="0">
                <a:solidFill>
                  <a:srgbClr val="FF0000"/>
                </a:solidFill>
              </a:rPr>
              <a:t>metoden  på date1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objektet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280418" y="979721"/>
            <a:ext cx="3828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3. Kald toString metoden på date1 objektet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909253" y="4023411"/>
            <a:ext cx="2880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4. Når vi ikke ønsker at udføre mere, afsluttes optagelsen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1473199" y="4165600"/>
            <a:ext cx="423334" cy="13546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V="1">
            <a:off x="4860032" y="3356710"/>
            <a:ext cx="101676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5876801" y="3163635"/>
            <a:ext cx="2793065" cy="51936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137729" y="3064685"/>
            <a:ext cx="280831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 del, hvor vi kan definere en assertion, dvs. en betingelse, som vi vil have systemet til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at tjekke for os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7504" y="5830870"/>
            <a:ext cx="143073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Værdierne af feltvariablerne opdateres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14" y="4878027"/>
            <a:ext cx="741252" cy="506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112" y="4202460"/>
            <a:ext cx="3038475" cy="23812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 bwMode="auto">
          <a:xfrm>
            <a:off x="6655532" y="5479316"/>
            <a:ext cx="232656" cy="184884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6572648" y="5439154"/>
            <a:ext cx="370751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5531" y="4869160"/>
            <a:ext cx="2982515" cy="1636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6182" y="4889169"/>
            <a:ext cx="2945341" cy="15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43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/>
      <p:bldP spid="20" grpId="0"/>
      <p:bldP spid="26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33" y="1772816"/>
            <a:ext cx="6195723" cy="3549309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Den optagne testmetode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48828" y="1052736"/>
            <a:ext cx="8443652" cy="81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I DateTest klassen er der tilføjet en ny metode </a:t>
            </a:r>
            <a:r>
              <a:rPr lang="da-DK" altLang="da-DK" sz="2000" kern="0" dirty="0" err="1" smtClean="0">
                <a:ea typeface="ＭＳ Ｐゴシック" pitchFamily="34" charset="-128"/>
              </a:rPr>
              <a:t>testAddDays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Indeholder Java kode, der udfører de tre ting, vi gjorde under optagelsen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14864" y="3412912"/>
            <a:ext cx="187220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et Date objekt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(24-4-2017)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-64968" y="4141018"/>
            <a:ext cx="242056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addDays metoden med parameteren 10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09638" y="4686318"/>
            <a:ext cx="23710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og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test, </a:t>
            </a:r>
            <a:r>
              <a:rPr lang="da-DK" altLang="da-DK" sz="1400" b="1" dirty="0">
                <a:solidFill>
                  <a:srgbClr val="0000FF"/>
                </a:solidFill>
              </a:rPr>
              <a:t>at 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returnerer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tekststrengen </a:t>
            </a:r>
            <a:r>
              <a:rPr lang="da-DK" altLang="da-DK" sz="1400" b="1" dirty="0">
                <a:solidFill>
                  <a:srgbClr val="0000FF"/>
                </a:solidFill>
              </a:rPr>
              <a:t>"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4-5-2017”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313869" y="3718776"/>
            <a:ext cx="1149301" cy="260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2408725" y="4171560"/>
            <a:ext cx="1054445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427600" y="4334421"/>
            <a:ext cx="1018446" cy="4307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53585" y="3295745"/>
            <a:ext cx="504733" cy="18793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67794" y="4248690"/>
            <a:ext cx="1370887" cy="17493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598721" y="4248690"/>
            <a:ext cx="833891" cy="17493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313869" y="3166259"/>
            <a:ext cx="821019" cy="2324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56626" y="2820341"/>
            <a:ext cx="187220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 at det er en testmetode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157323" y="3495442"/>
            <a:ext cx="1116397" cy="19625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5294152" y="3581339"/>
            <a:ext cx="350058" cy="63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637090" y="3248835"/>
            <a:ext cx="2751334" cy="61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da-DK" altLang="da-DK" sz="1200" b="1" dirty="0" smtClean="0">
                <a:solidFill>
                  <a:srgbClr val="FF0000"/>
                </a:solidFill>
              </a:rPr>
              <a:t>Metoden har det angivne navn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da-DK" altLang="da-DK" sz="1200" b="1" dirty="0" smtClean="0">
                <a:solidFill>
                  <a:srgbClr val="FF0000"/>
                </a:solidFill>
              </a:rPr>
              <a:t>Testmetoder har altid returtypen void og ingen parametre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6292817" y="4433598"/>
            <a:ext cx="7375" cy="506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49310" y="4929483"/>
            <a:ext cx="24205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478133" y="4209870"/>
            <a:ext cx="3652509" cy="2629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4973915" y="4433598"/>
            <a:ext cx="7375" cy="506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3065411" y="4920089"/>
            <a:ext cx="24205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Forventet returværdi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979712" y="5389687"/>
            <a:ext cx="6605884" cy="13839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sz="1400" dirty="0" err="1">
                <a:solidFill>
                  <a:srgbClr val="008000"/>
                </a:solidFill>
              </a:rPr>
              <a:t>assertEquals</a:t>
            </a:r>
            <a:r>
              <a:rPr lang="da-DK" altLang="da-DK" sz="1400" dirty="0"/>
              <a:t> metoden bruger </a:t>
            </a:r>
            <a:r>
              <a:rPr lang="da-DK" altLang="da-DK" sz="1400" dirty="0">
                <a:solidFill>
                  <a:srgbClr val="008000"/>
                </a:solidFill>
              </a:rPr>
              <a:t>equals</a:t>
            </a:r>
            <a:r>
              <a:rPr lang="da-DK" altLang="da-DK" sz="1400" dirty="0"/>
              <a:t> </a:t>
            </a:r>
            <a:r>
              <a:rPr lang="da-DK" altLang="da-DK" sz="1400" dirty="0" smtClean="0"/>
              <a:t>metoden (i String klassen) </a:t>
            </a:r>
            <a:r>
              <a:rPr lang="da-DK" altLang="da-DK" sz="1400" dirty="0"/>
              <a:t>til at tjekke, at de to parametre evaluerer til samme værdi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sz="1400" dirty="0"/>
              <a:t>Anden </a:t>
            </a:r>
            <a:r>
              <a:rPr lang="da-DK" altLang="da-DK" sz="1400" dirty="0" smtClean="0"/>
              <a:t>parameteren er </a:t>
            </a:r>
            <a:r>
              <a:rPr lang="da-DK" altLang="da-DK" sz="1400" dirty="0"/>
              <a:t>det metodekald, som vi vil teste, mens første parameteren er den </a:t>
            </a:r>
            <a:r>
              <a:rPr lang="da-DK" altLang="da-DK" sz="1400" dirty="0" smtClean="0"/>
              <a:t>returværdi, som </a:t>
            </a:r>
            <a:r>
              <a:rPr lang="da-DK" altLang="da-DK" sz="1400" dirty="0"/>
              <a:t>vi forventer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Hvis de to parametre </a:t>
            </a:r>
            <a:r>
              <a:rPr lang="da-DK" altLang="da-DK" sz="1400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dirty="0" smtClean="0"/>
              <a:t> evaluerer til samme værdi, </a:t>
            </a:r>
            <a:r>
              <a:rPr lang="da-DK" altLang="da-DK" sz="1400" dirty="0"/>
              <a:t>rejses en assertion </a:t>
            </a:r>
            <a:r>
              <a:rPr lang="da-DK" altLang="da-DK" sz="1400" dirty="0" err="1" smtClean="0"/>
              <a:t>error</a:t>
            </a:r>
            <a:r>
              <a:rPr lang="da-DK" altLang="da-DK" sz="1400" dirty="0" smtClean="0"/>
              <a:t>, </a:t>
            </a:r>
            <a:r>
              <a:rPr lang="da-DK" altLang="da-DK" sz="1400" dirty="0"/>
              <a:t>og testmetoden stopper med angivelse af, at testen </a:t>
            </a:r>
            <a:r>
              <a:rPr lang="da-DK" altLang="da-DK" sz="1400" dirty="0" smtClean="0"/>
              <a:t>fejlede</a:t>
            </a: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4021469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Kørsel af testmetode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556155" y="2507754"/>
            <a:ext cx="52200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Hvis vi vil ændre i den optagne metode kan vi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Lave en helt ny optagelse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Modificere Java koden i klassen DateTest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2852481" cy="266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876256" y="4396720"/>
            <a:ext cx="138920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10 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20</a:t>
            </a:r>
          </a:p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"14-5-2017"</a:t>
            </a: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895442" y="5563470"/>
            <a:ext cx="138920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10 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/>
                <a:sym typeface="Wingdings" panose="05000000000000000000" pitchFamily="2" charset="2"/>
              </a:rPr>
              <a:t>–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10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"14-4-2017"</a:t>
            </a: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876256" y="5041077"/>
            <a:ext cx="1872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  <a:sym typeface="Wingdings" panose="05000000000000000000" pitchFamily="2" charset="2"/>
              </a:rPr>
              <a:t>Stadig OK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899144" y="6143727"/>
            <a:ext cx="1872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ERROR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8424936" cy="73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Vi kan nu køre testmetoden, ved at trykke på Run tests knappen eller ved at kalde TestAll operationen for klassen DateTest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940743" y="2987600"/>
            <a:ext cx="2420560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Alt var som forventet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Assertion statementet evaluerede til den forventede værdi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Testen tog 5 ms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825647" y="2414389"/>
            <a:ext cx="207286" cy="61667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11893"/>
          <a:stretch/>
        </p:blipFill>
        <p:spPr>
          <a:xfrm>
            <a:off x="825649" y="3987874"/>
            <a:ext cx="5686425" cy="2870126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41859" y="6076102"/>
            <a:ext cx="180741" cy="1810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52212" y="6248923"/>
            <a:ext cx="795321" cy="15214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379679" y="5563123"/>
            <a:ext cx="1066254" cy="17727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58" y="1844824"/>
            <a:ext cx="2819400" cy="268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949761" y="2996952"/>
            <a:ext cx="2420560" cy="79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FF0000"/>
                </a:solidFill>
              </a:rPr>
              <a:t>Noget gik galt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FF0000"/>
                </a:solidFill>
              </a:rPr>
              <a:t>Assertion statementet evaluerede ikke til den forventede værdi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794191" y="2354727"/>
            <a:ext cx="338667" cy="67733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81985" y="2724867"/>
            <a:ext cx="711833" cy="20121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939154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 animBg="1"/>
      <p:bldP spid="27" grpId="0" animBg="1"/>
      <p:bldP spid="28" grpId="0"/>
      <p:bldP spid="29" grpId="0"/>
      <p:bldP spid="13" grpId="0" animBg="1"/>
      <p:bldP spid="14" grpId="0" animBg="1"/>
      <p:bldP spid="19" grpId="0" animBg="1"/>
      <p:bldP spid="17" grpId="0"/>
      <p:bldP spid="18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12" y="1259967"/>
            <a:ext cx="4791075" cy="3295650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Beskrivelse af hvad der gik galt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01116" y="1862861"/>
            <a:ext cx="4069286" cy="120611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addDays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i&lt;d; i++)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setToNextDate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50000"/>
              </a:lnSpc>
            </a:pP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305816" y="3206406"/>
            <a:ext cx="3547764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parameteren er negativ udføres kroppen af for løkken slet ikke</a:t>
            </a:r>
          </a:p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Kan evt. ændres, så man for negative værdier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setToPreviousDate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antal gange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78756" y="5654053"/>
            <a:ext cx="5649427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man har lavet nogle få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optagelser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 testmetoder og set, hvordan den genererede Java kode ser ud, er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langt hurtigere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at skrive testmetoderne selv – i stedet for at optage dem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68050" y="4608462"/>
            <a:ext cx="373679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Viser hvilken assertion, der fejlede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(i vores tilfælde har vi kun én assertion, så der ved  vi godt, hvilken det var)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1123239" y="4327625"/>
            <a:ext cx="2827" cy="3121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2483768" y="3845042"/>
            <a:ext cx="590090" cy="7528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118464" y="4649083"/>
            <a:ext cx="3751938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en testmetode fejler, kan det enten være fordi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testede metode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forkert, eller fordi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testmetoden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forkert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7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Assertions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91678" y="1018868"/>
            <a:ext cx="8190652" cy="111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altid den forventede værdi som første parameter og metodekaldet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(den beregnede værdi) som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anden parameter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Nedenstående </a:t>
            </a:r>
            <a:r>
              <a:rPr lang="da-DK" altLang="da-DK" sz="1800" dirty="0"/>
              <a:t>fire sætninger er </a:t>
            </a:r>
            <a:r>
              <a:rPr lang="da-DK" altLang="da-DK" sz="1800" dirty="0" smtClean="0"/>
              <a:t>ækvivalente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Men den første giver den bedste fejlmeddelelse</a:t>
            </a:r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69129" y="2414091"/>
            <a:ext cx="3490904" cy="9562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assertEquals(4,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(), 4);</a:t>
            </a: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(4 ==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assertFalse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(4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076057" y="2429502"/>
            <a:ext cx="2105794" cy="9494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expected:&lt;4&gt; </a:t>
            </a:r>
            <a:r>
              <a:rPr lang="en-US" altLang="da-DK" dirty="0"/>
              <a:t>but was</a:t>
            </a:r>
            <a:r>
              <a:rPr lang="en-US" altLang="da-DK" dirty="0" smtClean="0"/>
              <a:t>:&lt;2&gt;</a:t>
            </a:r>
            <a:endParaRPr lang="en-US" altLang="da-DK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/>
              <a:t>expected</a:t>
            </a:r>
            <a:r>
              <a:rPr lang="en-US" altLang="da-DK" dirty="0" smtClean="0"/>
              <a:t>:&lt;2&gt; </a:t>
            </a:r>
            <a:r>
              <a:rPr lang="en-US" altLang="da-DK" dirty="0"/>
              <a:t>but was</a:t>
            </a:r>
            <a:r>
              <a:rPr lang="en-US" altLang="da-DK" dirty="0" smtClean="0"/>
              <a:t>:&lt;4&gt;</a:t>
            </a:r>
            <a:endParaRPr lang="en-US" altLang="da-DK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no </a:t>
            </a:r>
            <a:r>
              <a:rPr lang="en-US" altLang="da-DK" dirty="0"/>
              <a:t>exception </a:t>
            </a:r>
            <a:r>
              <a:rPr lang="en-US" altLang="da-DK" dirty="0" smtClean="0"/>
              <a:t>message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no exception message</a:t>
            </a:r>
            <a:endParaRPr lang="en-US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22229" y="3496441"/>
            <a:ext cx="801843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b="1" dirty="0" err="1" smtClean="0">
                <a:solidFill>
                  <a:srgbClr val="008000"/>
                </a:solidFill>
              </a:rPr>
              <a:t>assertEquals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bruger (som navnet antyder) </a:t>
            </a:r>
            <a:r>
              <a:rPr lang="da-DK" altLang="da-DK" sz="1800" b="1" dirty="0">
                <a:solidFill>
                  <a:srgbClr val="008000"/>
                </a:solidFill>
              </a:rPr>
              <a:t>equals</a:t>
            </a:r>
            <a:r>
              <a:rPr lang="da-DK" altLang="da-DK" sz="1800" dirty="0"/>
              <a:t> metoden til at sammenligne de to værdier </a:t>
            </a:r>
            <a:r>
              <a:rPr lang="da-DK" altLang="da-DK" sz="1800" dirty="0" smtClean="0"/>
              <a:t>af </a:t>
            </a:r>
            <a:r>
              <a:rPr lang="da-DK" altLang="da-DK" sz="1800" dirty="0"/>
              <a:t>en Objekt </a:t>
            </a:r>
            <a:r>
              <a:rPr lang="da-DK" altLang="da-DK" sz="1800" dirty="0" smtClean="0"/>
              <a:t>type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For primitive typer bruges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==</a:t>
            </a:r>
            <a:r>
              <a:rPr lang="da-DK" altLang="da-DK" sz="1800" dirty="0" smtClean="0"/>
              <a:t> operatoren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Undlad </a:t>
            </a:r>
            <a:r>
              <a:rPr lang="da-DK" altLang="da-DK" sz="1800" dirty="0"/>
              <a:t>at bruge </a:t>
            </a:r>
            <a:r>
              <a:rPr lang="da-DK" altLang="da-DK" sz="1800" b="1" dirty="0">
                <a:solidFill>
                  <a:srgbClr val="008000"/>
                </a:solidFill>
              </a:rPr>
              <a:t>assert</a:t>
            </a:r>
            <a:r>
              <a:rPr lang="da-DK" altLang="da-DK" sz="1800" dirty="0"/>
              <a:t> </a:t>
            </a:r>
            <a:r>
              <a:rPr lang="da-DK" altLang="da-DK" sz="1800" b="1" dirty="0">
                <a:solidFill>
                  <a:srgbClr val="008000"/>
                </a:solidFill>
              </a:rPr>
              <a:t>sætninger</a:t>
            </a:r>
            <a:r>
              <a:rPr lang="da-DK" altLang="da-DK" sz="1800" dirty="0"/>
              <a:t> (med det reserverede ord assert</a:t>
            </a:r>
            <a:r>
              <a:rPr lang="da-DK" altLang="da-DK" sz="1800" dirty="0" smtClean="0"/>
              <a:t>) i forbindelse med tests, idet </a:t>
            </a:r>
            <a:r>
              <a:rPr lang="da-DK" altLang="da-DK" sz="1800" dirty="0"/>
              <a:t>disse kan give lidt tekniske komplikationer</a:t>
            </a:r>
          </a:p>
          <a:p>
            <a:pPr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Bemærk 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at knappen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Run Tests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kun tester metoderne i de test klasser, der allerede er succesfuldt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oversat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(</a:t>
            </a:r>
            <a:r>
              <a:rPr lang="da-DK" altLang="da-DK" sz="2000" dirty="0" err="1">
                <a:ea typeface="ＭＳ Ｐゴシック" pitchFamily="-106" charset="-128"/>
                <a:cs typeface="ＭＳ Ｐゴシック" pitchFamily="-106" charset="-128"/>
              </a:rPr>
              <a:t>compileret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Når man skriver eller ændrer en </a:t>
            </a:r>
            <a:r>
              <a:rPr lang="da-DK" altLang="da-DK" sz="1800" dirty="0" smtClean="0"/>
              <a:t>testmetode</a:t>
            </a:r>
            <a:r>
              <a:rPr lang="da-DK" altLang="da-DK" sz="1800" dirty="0"/>
              <a:t>, skal man derfor huske at oversætte / genoversætte  den pågældende test </a:t>
            </a:r>
            <a:r>
              <a:rPr lang="da-DK" altLang="da-DK" sz="1800" dirty="0" smtClean="0"/>
              <a:t>klasse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621781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err="1" smtClean="0">
                <a:ea typeface="ＭＳ Ｐゴシック" pitchFamily="34" charset="-128"/>
              </a:rPr>
              <a:t>org.junit</a:t>
            </a:r>
            <a:r>
              <a:rPr lang="da-DK" altLang="da-DK" sz="3200" kern="0" dirty="0" smtClean="0">
                <a:ea typeface="ＭＳ Ｐゴシック" pitchFamily="34" charset="-128"/>
              </a:rPr>
              <a:t> + import static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91678" y="1018868"/>
            <a:ext cx="8300802" cy="140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assert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metoderne 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klassemetoder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i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Assertions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klassen, som tilhører pakken </a:t>
            </a:r>
            <a:r>
              <a:rPr lang="da-DK" altLang="da-DK" sz="200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org.junit.jupiter.api</a:t>
            </a:r>
            <a:endParaRPr lang="da-DK" altLang="da-DK" sz="2000" dirty="0" smtClean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Pakken er </a:t>
            </a:r>
            <a:r>
              <a:rPr lang="da-DK" altLang="da-DK" sz="1800" dirty="0"/>
              <a:t>ikke en del af Javas standard klassebibliotek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Men I kan let google </a:t>
            </a:r>
            <a:r>
              <a:rPr lang="da-DK" altLang="da-DK" sz="1800" dirty="0" smtClean="0"/>
              <a:t>den </a:t>
            </a:r>
            <a:r>
              <a:rPr lang="da-DK" altLang="da-DK" sz="1800" dirty="0"/>
              <a:t>og på den </a:t>
            </a:r>
            <a:r>
              <a:rPr lang="da-DK" altLang="da-DK" sz="1800" dirty="0" smtClean="0"/>
              <a:t>måde få adgang til at læse dens API</a:t>
            </a:r>
            <a:endParaRPr lang="da-DK" altLang="da-DK" sz="2000" dirty="0" smtClean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man importerer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klassen,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man tilføje nøgleordet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static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samt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.*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efter klassens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navn</a:t>
            </a:r>
            <a:endParaRPr lang="da-DK" alt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4007" y="3705268"/>
            <a:ext cx="8018433" cy="58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dirty="0" smtClean="0"/>
              <a:t>Det bevirker, at man kan kalde klassemetoderne og bruge klassevariablerne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uden</a:t>
            </a:r>
            <a:r>
              <a:rPr lang="da-DK" altLang="da-DK" sz="1800" dirty="0" smtClean="0"/>
              <a:t> at sk</a:t>
            </a:r>
            <a:r>
              <a:rPr lang="da-DK" altLang="da-DK" sz="1800" dirty="0"/>
              <a:t>rive </a:t>
            </a:r>
            <a:r>
              <a:rPr lang="da-DK" altLang="da-DK" sz="1800" dirty="0" smtClean="0"/>
              <a:t>"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Assertions."</a:t>
            </a:r>
            <a:r>
              <a:rPr lang="da-DK" altLang="da-DK" sz="1800" dirty="0" smtClean="0"/>
              <a:t> foran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Vi kan skrive</a:t>
            </a:r>
            <a:endParaRPr lang="da-DK" altLang="da-DK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40893" y="3251580"/>
            <a:ext cx="631587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org.junit.jupiter.api.Assertions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26396" y="5137275"/>
            <a:ext cx="5446004" cy="5254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Assertions.assertEquals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(4,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Assertions.assertTrue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(1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&lt;= sides &amp;&amp; sides &lt;= 6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315907" y="5013176"/>
            <a:ext cx="1319500" cy="37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400"/>
              </a:spcBef>
              <a:buNone/>
            </a:pPr>
            <a:r>
              <a:rPr lang="da-DK" altLang="da-DK" sz="1800" dirty="0" smtClean="0"/>
              <a:t>i stedet for</a:t>
            </a:r>
            <a:endParaRPr lang="da-DK" altLang="da-DK" sz="1800" dirty="0"/>
          </a:p>
          <a:p>
            <a:pPr marL="457200" lvl="1" indent="0">
              <a:spcBef>
                <a:spcPts val="400"/>
              </a:spcBef>
              <a:buNone/>
            </a:pPr>
            <a:endParaRPr lang="da-DK" altLang="da-DK" sz="1800" dirty="0"/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843808" y="4421628"/>
            <a:ext cx="4248471" cy="5254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assertEquals(4,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(1 &lt;= sides &amp;&amp; sides &lt;= 6);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2353" y="5816514"/>
            <a:ext cx="8212565" cy="9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dirty="0" smtClean="0"/>
              <a:t>Ovenstående import sætning indsættes automatisk i BlueJ’s testklasser (sammen med import sætninger for tre </a:t>
            </a:r>
            <a:r>
              <a:rPr lang="da-DK" altLang="da-DK" sz="1800" smtClean="0"/>
              <a:t>andre klasser, </a:t>
            </a:r>
            <a:r>
              <a:rPr lang="da-DK" altLang="da-DK" sz="1800" dirty="0" smtClean="0"/>
              <a:t>som bruges i forbindelse med BlueJ’s testmetoder)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1519073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Dokumentation af testklasser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196753"/>
            <a:ext cx="846094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Dokumentationen </a:t>
            </a:r>
            <a:r>
              <a:rPr lang="da-DK" sz="2000" dirty="0"/>
              <a:t>for jeres </a:t>
            </a:r>
            <a:r>
              <a:rPr lang="da-DK" sz="2000" dirty="0" smtClean="0"/>
              <a:t>testklasser </a:t>
            </a:r>
            <a:r>
              <a:rPr lang="da-DK" sz="2000" dirty="0"/>
              <a:t>kan holdes på et </a:t>
            </a:r>
            <a:r>
              <a:rPr lang="da-DK" sz="2000" dirty="0" smtClean="0"/>
              <a:t>minimum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Testklassens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klasse,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metode,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Testmetoder </a:t>
            </a:r>
            <a:r>
              <a:rPr lang="da-DK" sz="1800" dirty="0"/>
              <a:t>har ingen parametre og returnerer </a:t>
            </a:r>
            <a:r>
              <a:rPr lang="da-DK" sz="1800" dirty="0" smtClean="0"/>
              <a:t>intet, så </a:t>
            </a:r>
            <a:r>
              <a:rPr lang="da-DK" sz="1800" dirty="0"/>
              <a:t>@</a:t>
            </a:r>
            <a:r>
              <a:rPr lang="da-DK" sz="1800" dirty="0" err="1"/>
              <a:t>param</a:t>
            </a:r>
            <a:r>
              <a:rPr lang="da-DK" sz="1800" dirty="0"/>
              <a:t> og @return tags giver ikke </a:t>
            </a:r>
            <a:r>
              <a:rPr lang="da-DK" sz="1800" dirty="0" smtClean="0"/>
              <a:t>mening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derfor nøjes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at indsætte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@</a:t>
            </a:r>
            <a:r>
              <a:rPr lang="da-DK" sz="1800" dirty="0" err="1"/>
              <a:t>author</a:t>
            </a:r>
            <a:r>
              <a:rPr lang="da-DK" sz="1800" dirty="0"/>
              <a:t> og @version </a:t>
            </a:r>
            <a:r>
              <a:rPr lang="da-DK" sz="1800" dirty="0" smtClean="0"/>
              <a:t>tags</a:t>
            </a:r>
            <a:endParaRPr lang="da-DK" sz="18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Forklarende // kommentarer i kompleks testkode</a:t>
            </a:r>
          </a:p>
        </p:txBody>
      </p:sp>
    </p:spTree>
    <p:extLst>
      <p:ext uri="{BB962C8B-B14F-4D97-AF65-F5344CB8AC3E}">
        <p14:creationId xmlns:p14="http://schemas.microsoft.com/office/powerpoint/2010/main" val="2596743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424936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Forberedelser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For hver af </a:t>
            </a:r>
            <a:r>
              <a:rPr lang="da-DK" altLang="da-DK" sz="1800" kern="0" dirty="0" smtClean="0">
                <a:ea typeface="ＭＳ Ｐゴシック" pitchFamily="34" charset="-128"/>
              </a:rPr>
              <a:t>klassens </a:t>
            </a:r>
            <a:r>
              <a:rPr lang="da-DK" altLang="da-DK" sz="1800" kern="0" dirty="0">
                <a:ea typeface="ＭＳ Ｐゴシック" pitchFamily="34" charset="-128"/>
              </a:rPr>
              <a:t>metoder laves </a:t>
            </a:r>
            <a:r>
              <a:rPr lang="da-DK" altLang="da-DK" sz="1800" kern="0" dirty="0" smtClean="0">
                <a:ea typeface="ＭＳ Ｐゴシック" pitchFamily="34" charset="-128"/>
              </a:rPr>
              <a:t>en testmetode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Disse kan enten optages, </a:t>
            </a:r>
            <a:r>
              <a:rPr lang="da-DK" altLang="da-DK" sz="1800" kern="0" dirty="0" smtClean="0">
                <a:ea typeface="ＭＳ Ｐゴシック" pitchFamily="34" charset="-128"/>
              </a:rPr>
              <a:t>eller </a:t>
            </a:r>
            <a:r>
              <a:rPr lang="da-DK" altLang="da-DK" sz="1800" kern="0" dirty="0">
                <a:ea typeface="ＭＳ Ｐゴシック" pitchFamily="34" charset="-128"/>
              </a:rPr>
              <a:t>man kan </a:t>
            </a:r>
            <a:r>
              <a:rPr lang="da-DK" altLang="da-DK" sz="1800" kern="0" dirty="0" smtClean="0">
                <a:ea typeface="ＭＳ Ｐゴシック" pitchFamily="34" charset="-128"/>
              </a:rPr>
              <a:t>kode dem </a:t>
            </a:r>
            <a:r>
              <a:rPr lang="da-DK" altLang="da-DK" sz="1800" kern="0" dirty="0">
                <a:ea typeface="ＭＳ Ｐゴシック" pitchFamily="34" charset="-128"/>
              </a:rPr>
              <a:t>direkte i </a:t>
            </a:r>
            <a:r>
              <a:rPr lang="da-DK" altLang="da-DK" sz="1800" kern="0" dirty="0" smtClean="0">
                <a:ea typeface="ＭＳ Ｐゴシック" pitchFamily="34" charset="-128"/>
              </a:rPr>
              <a:t>Java, hvilket er meget lettere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enkelte testmetode kan indeholde mange assertions og dermed teste flere forskellige ting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bruger ofte de samme objekter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mange testmetoder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kan så (en gang for alle) definere en såkaldt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test fixture</a:t>
            </a:r>
            <a:r>
              <a:rPr lang="da-DK" altLang="da-DK" sz="1800" kern="0" dirty="0" smtClean="0">
                <a:ea typeface="ＭＳ Ｐゴシック" pitchFamily="34" charset="-128"/>
              </a:rPr>
              <a:t>, der indeholder de pågældende objekter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</a:t>
            </a:r>
            <a:r>
              <a:rPr lang="da-DK" altLang="da-DK" sz="1800" kern="0" dirty="0" smtClean="0">
                <a:ea typeface="ＭＳ Ｐゴシック" pitchFamily="34" charset="-128"/>
              </a:rPr>
              <a:t>ixture betyder "fast inventar" – detaljer er forklaret i afsnit 9.4.4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Test fixturen genetableres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inden</a:t>
            </a:r>
            <a:r>
              <a:rPr lang="da-DK" altLang="da-DK" sz="1800" kern="0" dirty="0" smtClean="0">
                <a:ea typeface="ＭＳ Ｐゴシック" pitchFamily="34" charset="-128"/>
              </a:rPr>
              <a:t> hver testmetode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gang man ændrer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eller flere af klassens metoder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Kører man alle testmetoderne – ved ét enkelt tryk på </a:t>
            </a:r>
            <a:r>
              <a:rPr lang="da-DK" altLang="da-DK" sz="1800" kern="0" dirty="0">
                <a:ea typeface="ＭＳ Ｐゴシック" pitchFamily="34" charset="-128"/>
              </a:rPr>
              <a:t>Run Tests / </a:t>
            </a:r>
            <a:r>
              <a:rPr lang="da-DK" altLang="da-DK" sz="1800" kern="0" dirty="0" smtClean="0">
                <a:ea typeface="ＭＳ Ｐゴシック" pitchFamily="34" charset="-128"/>
              </a:rPr>
              <a:t>TestAll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kan så på få sekunder se, om alt stadig fungerer som forventet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Hvis der er fejl, skal man nøje overveje, om det er den testede metode eller testmetoden, der er forkert og skal rettes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sidste vil f.eks. være tilfældet, hvis man har ændret addDays til at kunne håndtere negative værdier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7073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Opremsningstyper (</a:t>
            </a:r>
            <a:r>
              <a:rPr lang="en-GB" altLang="da-DK" sz="3200" dirty="0" smtClean="0">
                <a:ea typeface="ＭＳ Ｐゴシック" pitchFamily="34" charset="-128"/>
              </a:rPr>
              <a:t>enumerated types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7544" y="1052736"/>
            <a:ext cx="835292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Type, hvor programmøren eksplicit angiver de mulige værdier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Nedenstående type har 8 mulige værdier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30" dirty="0">
                <a:solidFill>
                  <a:srgbClr val="000066"/>
                </a:solidFill>
                <a:ea typeface="ＭＳ Ｐゴシック" pitchFamily="34" charset="-128"/>
              </a:rPr>
              <a:t>Bemærk at værdierne ikke er </a:t>
            </a:r>
            <a:r>
              <a:rPr lang="da-DK" altLang="da-DK" sz="1800" spc="-30" dirty="0" smtClean="0">
                <a:solidFill>
                  <a:srgbClr val="000066"/>
                </a:solidFill>
                <a:ea typeface="ＭＳ Ｐゴシック" pitchFamily="34" charset="-128"/>
              </a:rPr>
              <a:t>tekststrenge, men objekter af typen </a:t>
            </a:r>
            <a:r>
              <a:rPr lang="da-DK" altLang="da-DK" sz="1800" b="1" spc="-30" dirty="0" smtClean="0">
                <a:solidFill>
                  <a:srgbClr val="008000"/>
                </a:solidFill>
                <a:ea typeface="ＭＳ Ｐゴシック" pitchFamily="34" charset="-128"/>
              </a:rPr>
              <a:t>Weekday</a:t>
            </a:r>
            <a:endParaRPr lang="da-DK" altLang="da-DK" sz="1800" b="1" spc="-3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Værdierne angives ved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f.eks. at skrive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Weekday.TUESDAY</a:t>
            </a:r>
            <a:endParaRPr lang="da-DK" altLang="da-DK" sz="1800" b="1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2564905"/>
            <a:ext cx="6134472" cy="17281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b="1" kern="0" spc="-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value for each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weekday,</a:t>
            </a:r>
          </a:p>
          <a:p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plus one for </a:t>
            </a:r>
            <a:r>
              <a:rPr lang="en-US" sz="1800" b="1" kern="0" spc="-1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unrecognised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days.</a:t>
            </a: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MONDAY, TUESDAY, WEDNESDAY, THURSDAY, FRIDAY,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SATURDAY, SUNDAY, UNKNOWN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9552" y="4437112"/>
            <a:ext cx="853244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Alternativt kunne man repræsentere ugedagene ved hjælp af heltal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[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1,7] eller ved hjælp af tekststrenge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Heltal ville være sværere at forstå, og hvad betyder det, hvis man har en illegal værdi som 17 eller -3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Tekststrenge kan let indeholde stavefejl (f.eks. "</a:t>
            </a:r>
            <a:r>
              <a:rPr lang="da-DK" altLang="da-DK" sz="1800" dirty="0" err="1" smtClean="0">
                <a:solidFill>
                  <a:srgbClr val="000066"/>
                </a:solidFill>
                <a:ea typeface="ＭＳ Ｐゴシック" pitchFamily="34" charset="-128"/>
              </a:rPr>
              <a:t>TUSDAY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") 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spc="-20" dirty="0" smtClean="0">
                <a:solidFill>
                  <a:srgbClr val="000066"/>
                </a:solidFill>
                <a:ea typeface="ＭＳ Ｐゴシック" pitchFamily="34" charset="-128"/>
              </a:rPr>
              <a:t>Man kan selvfølgelig også stave forkert, </a:t>
            </a:r>
            <a:r>
              <a:rPr lang="da-DK" altLang="da-DK" sz="1800" spc="-20" dirty="0">
                <a:solidFill>
                  <a:srgbClr val="000066"/>
                </a:solidFill>
                <a:ea typeface="ＭＳ Ｐゴシック" pitchFamily="34" charset="-128"/>
              </a:rPr>
              <a:t>når </a:t>
            </a:r>
            <a:r>
              <a:rPr lang="da-DK" altLang="da-DK" sz="1800" spc="-20" dirty="0" smtClean="0">
                <a:solidFill>
                  <a:srgbClr val="000066"/>
                </a:solidFill>
                <a:ea typeface="ＭＳ Ｐゴシック" pitchFamily="34" charset="-128"/>
              </a:rPr>
              <a:t>man </a:t>
            </a:r>
            <a:r>
              <a:rPr lang="da-DK" altLang="da-DK" sz="1800" spc="-20" dirty="0">
                <a:solidFill>
                  <a:srgbClr val="000066"/>
                </a:solidFill>
                <a:ea typeface="ＭＳ Ｐゴシック" pitchFamily="34" charset="-128"/>
              </a:rPr>
              <a:t>bruger en enumereret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Men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sådanne stavefejl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vil compileren fange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1506223" y="3487665"/>
            <a:ext cx="5730073" cy="5669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7236296" y="3788600"/>
            <a:ext cx="409905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3645025"/>
            <a:ext cx="1152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8 værdier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161309" y="2642537"/>
            <a:ext cx="628074" cy="22055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828332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smtClean="0">
                <a:ea typeface="ＭＳ Ｐゴシック" pitchFamily="34" charset="-128"/>
              </a:rPr>
              <a:t>Kan regression </a:t>
            </a:r>
            <a:r>
              <a:rPr lang="da-DK" altLang="da-DK" sz="3200" dirty="0" smtClean="0">
                <a:ea typeface="ＭＳ Ｐゴシック" pitchFamily="34" charset="-128"/>
              </a:rPr>
              <a:t>tests betale sig?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42493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Ulemper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tager en del tid at lave de mange testmetoder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Fordele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Fejl introduceret på grund af koderettelser findes langt hurtigere og med langt større sandsynlighed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Senere kan sådanne fejl være virkelig svære at finde, idet fejlen måske er opstået da man rettede "noget helt andet"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slipper for kedelige manuelle tests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Konklusion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tid på (helt fra start) at udvikle testmetoder, der kan bruges til automatiske regression tests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betaler sig i det lange løb – også for metoder, der tilsyneladende er </a:t>
            </a:r>
            <a:r>
              <a:rPr lang="da-DK" altLang="da-DK" sz="1800" kern="0" dirty="0">
                <a:ea typeface="ＭＳ Ｐゴシック" pitchFamily="34" charset="-128"/>
              </a:rPr>
              <a:t>forholdsvis </a:t>
            </a:r>
            <a:r>
              <a:rPr lang="da-DK" altLang="da-DK" sz="1800" kern="0" dirty="0" smtClean="0">
                <a:ea typeface="ＭＳ Ｐゴシック" pitchFamily="34" charset="-128"/>
              </a:rPr>
              <a:t>simple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Raflebæger 4 og computerspilsopgaverne kommer I til at lave en masse regression tests 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5468867" y="3552135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0666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Debugging (aflusning, fjernelse af fejl)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980728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 bogen introducerer tre teknikker til debugging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Manual gennemgang af koden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>
                <a:ea typeface="ＭＳ Ｐゴシック" pitchFamily="34" charset="-128"/>
              </a:rPr>
              <a:t>Brug af BlueJ's debugger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Indsættelse af print sætninger</a:t>
            </a:r>
          </a:p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Ideen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</a:t>
            </a:r>
            <a:r>
              <a:rPr lang="da-DK" altLang="da-DK" b="1" kern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tre teknikker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den samme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Under udførslen af koden, inspicerer man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værdierne af udvalgte variabler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hvordan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metoderne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kalder hinanden</a:t>
            </a:r>
          </a:p>
          <a:p>
            <a:pPr marL="0" indent="-400050"/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Forskelle </a:t>
            </a:r>
            <a:r>
              <a:rPr lang="da-DK" altLang="da-DK" sz="20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mellem </a:t>
            </a:r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teknikkerne</a:t>
            </a:r>
            <a:endParaRPr lang="da-DK" altLang="da-DK" sz="20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Ved en </a:t>
            </a: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manual gennemgang</a:t>
            </a:r>
            <a:r>
              <a:rPr lang="da-DK" altLang="da-DK" sz="1700" kern="0" dirty="0" smtClean="0">
                <a:ea typeface="ＭＳ Ｐゴシック" pitchFamily="34" charset="-128"/>
              </a:rPr>
              <a:t> klarer man alle beregninger selv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tager lang tid og man kan let lave fejl</a:t>
            </a:r>
          </a:p>
          <a:p>
            <a:pPr lvl="1">
              <a:spcBef>
                <a:spcPts val="600"/>
              </a:spcBef>
            </a:pP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BlueJ's debugger</a:t>
            </a:r>
            <a:r>
              <a:rPr lang="da-DK" altLang="da-DK" sz="1700" kern="0" dirty="0" smtClean="0">
                <a:ea typeface="ＭＳ Ｐゴシック" pitchFamily="34" charset="-128"/>
              </a:rPr>
              <a:t> holder styr på variablernes værdier og hvilke metoder, der kalder hinanden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sker lynhurtigt og debuggeren laver aldrig fejl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Men det kræver lidt tid og kræfter at lære at bruge debuggeren</a:t>
            </a:r>
          </a:p>
          <a:p>
            <a:pPr lvl="1">
              <a:spcBef>
                <a:spcPts val="600"/>
              </a:spcBef>
            </a:pP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Print sætninger</a:t>
            </a:r>
            <a:r>
              <a:rPr lang="da-DK" altLang="da-DK" sz="1700" kern="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700" kern="0" dirty="0" smtClean="0">
                <a:ea typeface="ＭＳ Ｐゴシック" pitchFamily="34" charset="-128"/>
              </a:rPr>
              <a:t>er en mellemting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Tingene beregnes automatisk, men hvis man vil se værdierne af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nye variabler,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må man manuelt ind og tilføje nye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print sætninger</a:t>
            </a:r>
            <a:endParaRPr lang="da-DK" altLang="da-DK" sz="1700" kern="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Derudover er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besværligt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at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indsætte (og fjerne) print sætninger</a:t>
            </a:r>
            <a:endParaRPr lang="da-DK" altLang="da-DK" sz="1700" kern="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382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BlueJ's debugger (kort repetition)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8445" y="3936458"/>
            <a:ext cx="3544458" cy="15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Under programudførelsen vil debuggeren stoppe, når et breakpoint nås, og vise positionen med en grøn pil (samt grøn farve)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4374" y="5610572"/>
            <a:ext cx="356232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Herefter kan man ”steppe” gennem koden sætning for sætning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3689975" y="4328330"/>
            <a:ext cx="335689" cy="265745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11" y="1087369"/>
            <a:ext cx="4809173" cy="45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67" y="1091417"/>
            <a:ext cx="4833461" cy="4525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17" y="6237312"/>
            <a:ext cx="109537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63" y="1083321"/>
            <a:ext cx="4817269" cy="4541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363" y="1095465"/>
            <a:ext cx="4817269" cy="4517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459" y="1103562"/>
            <a:ext cx="4801076" cy="4501515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176363" y="5745738"/>
            <a:ext cx="428406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Mellem skridtene kan man inspicere systemets tilstand, dvs. værdierne af de forskellige slags variabler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67544" y="1124744"/>
            <a:ext cx="3558120" cy="151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smtClean="0">
                <a:ea typeface="ＭＳ Ｐゴシック" charset="-128"/>
              </a:rPr>
              <a:t>Nyttig når man skal tjekke den detaljerede opførsel af kørende Java kode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da-DK" altLang="da-DK" sz="1800" kern="0" smtClean="0">
                <a:ea typeface="ＭＳ Ｐゴシック" charset="-128"/>
              </a:rPr>
              <a:t>Bruges i nogle af opgaverne efter efterårsferien</a:t>
            </a:r>
            <a:endParaRPr lang="da-DK" altLang="da-DK" sz="1800" kern="0" dirty="0">
              <a:ea typeface="ＭＳ Ｐゴシック" charset="-128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64645" y="2852427"/>
            <a:ext cx="352956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spcBef>
                <a:spcPts val="1800"/>
              </a:spcBef>
              <a:buFontTx/>
              <a:buNone/>
            </a:pPr>
            <a:r>
              <a:rPr lang="da-DK" altLang="da-DK" sz="1800" kern="0" dirty="0" smtClean="0">
                <a:solidFill>
                  <a:srgbClr val="008000"/>
                </a:solidFill>
                <a:ea typeface="ＭＳ Ｐゴシック" charset="-128"/>
              </a:rPr>
              <a:t>Breakpoints</a:t>
            </a:r>
            <a:r>
              <a:rPr lang="da-DK" altLang="da-DK" sz="1800" kern="0" dirty="0" smtClean="0">
                <a:ea typeface="ＭＳ Ｐゴシック" charset="-128"/>
              </a:rPr>
              <a:t> indsættes (og fjernes) ved at klikke i venstre margin af editoren</a:t>
            </a:r>
          </a:p>
        </p:txBody>
      </p:sp>
    </p:spTree>
    <p:extLst>
      <p:ext uri="{BB962C8B-B14F-4D97-AF65-F5344CB8AC3E}">
        <p14:creationId xmlns:p14="http://schemas.microsoft.com/office/powerpoint/2010/main" val="420634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2880320" cy="101354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Når næste sætning er et metodekald, har man to muligheder: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4532456"/>
            <a:ext cx="35283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Starter metodekaldet, men stopper inden første sætning i </a:t>
            </a:r>
            <a:r>
              <a:rPr lang="da-DK" altLang="da-DK" sz="1800" kern="0" smtClean="0">
                <a:ea typeface="ＭＳ Ｐゴシック" charset="-128"/>
              </a:rPr>
              <a:t>kroppen af den </a:t>
            </a:r>
            <a:r>
              <a:rPr lang="da-DK" altLang="da-DK" sz="1800" kern="0" dirty="0" smtClean="0">
                <a:ea typeface="ＭＳ Ｐゴシック" charset="-128"/>
              </a:rPr>
              <a:t>kaldte metode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1560" y="3036389"/>
            <a:ext cx="3312368" cy="6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Udfører hele metodekaldet uden at man ser detaljerne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79087"/>
            <a:ext cx="1095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8" y="3972861"/>
            <a:ext cx="112395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027" y="1161997"/>
            <a:ext cx="4833461" cy="4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0736" y="1196752"/>
            <a:ext cx="3327208" cy="941536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Parat til at udføre </a:t>
            </a:r>
            <a:r>
              <a:rPr lang="da-DK" altLang="da-DK" sz="1800" noProof="0" smtClean="0">
                <a:ea typeface="ＭＳ Ｐゴシック" charset="-128"/>
              </a:rPr>
              <a:t>første sætning </a:t>
            </a:r>
            <a:r>
              <a:rPr lang="da-DK" altLang="da-DK" sz="1800" noProof="0" dirty="0" smtClean="0">
                <a:ea typeface="ＭＳ Ｐゴシック" charset="-128"/>
              </a:rPr>
              <a:t>i den kaldte metode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14545" y="4489806"/>
            <a:ext cx="2200218" cy="4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Stopper kørslen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87606" y="3188193"/>
            <a:ext cx="3330556" cy="6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Fortsætter kørslen frem til næste breakpoint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87606" y="2144189"/>
            <a:ext cx="2776282" cy="39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Andre knapper: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7270" y="5643776"/>
            <a:ext cx="3089394" cy="66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Nødstop (uendelig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while løkke eller lignende)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9" y="2686938"/>
            <a:ext cx="107632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04" y="4002885"/>
            <a:ext cx="108585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06" y="5122449"/>
            <a:ext cx="109537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280" y="1196752"/>
            <a:ext cx="4841558" cy="45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15" y="1124744"/>
            <a:ext cx="5076349" cy="3950970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Undervejs kan man inspicere tilstanden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478417" y="2995773"/>
            <a:ext cx="1579503" cy="7255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a-DK" altLang="da-DK" sz="1400" noProof="0" dirty="0" smtClean="0">
                <a:ea typeface="ＭＳ Ｐゴシック" charset="-128"/>
              </a:rPr>
              <a:t>Værdier for feltvariabler</a:t>
            </a:r>
            <a:endParaRPr lang="da-DK" altLang="da-DK" sz="1400" noProof="0" dirty="0">
              <a:ea typeface="ＭＳ Ｐゴシック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478417" y="3789848"/>
            <a:ext cx="157950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lokale variabler (herunder parametre)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1160" y="2155979"/>
            <a:ext cx="2030720" cy="171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Kaldsstak</a:t>
            </a:r>
          </a:p>
          <a:p>
            <a:pPr marL="182563" indent="-182563"/>
            <a:r>
              <a:rPr lang="da-DK" altLang="da-DK" sz="1400" kern="0" dirty="0" smtClean="0">
                <a:ea typeface="ＭＳ Ｐゴシック" charset="-128"/>
              </a:rPr>
              <a:t>Viser de igangværende metodekald</a:t>
            </a:r>
          </a:p>
          <a:p>
            <a:pPr marL="182563" indent="-182563"/>
            <a:r>
              <a:rPr lang="da-DK" altLang="da-DK" sz="1400" kern="0" dirty="0">
                <a:ea typeface="ＭＳ Ｐゴシック" charset="-128"/>
              </a:rPr>
              <a:t>Kan bruges til at </a:t>
            </a:r>
            <a:r>
              <a:rPr lang="da-DK" altLang="da-DK" sz="1400" kern="0" dirty="0" smtClean="0">
                <a:ea typeface="ＭＳ Ｐゴシック" charset="-128"/>
              </a:rPr>
              <a:t>vælge, </a:t>
            </a:r>
            <a:r>
              <a:rPr lang="da-DK" altLang="da-DK" sz="1400" kern="0" dirty="0">
                <a:ea typeface="ＭＳ Ｐゴシック" charset="-128"/>
              </a:rPr>
              <a:t>hvilke </a:t>
            </a:r>
            <a:r>
              <a:rPr lang="da-DK" altLang="da-DK" sz="1400" kern="0" spc="-40" dirty="0">
                <a:ea typeface="ＭＳ Ｐゴシック" charset="-128"/>
              </a:rPr>
              <a:t>variabler man vil </a:t>
            </a:r>
            <a:r>
              <a:rPr lang="da-DK" altLang="da-DK" sz="1400" kern="0" spc="-40" dirty="0" smtClean="0">
                <a:ea typeface="ＭＳ Ｐゴシック" charset="-128"/>
              </a:rPr>
              <a:t>se</a:t>
            </a:r>
            <a:endParaRPr lang="da-DK" altLang="da-DK" sz="1400" kern="0" spc="-40" dirty="0">
              <a:ea typeface="ＭＳ Ｐゴシック" charset="-128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83442" y="1976589"/>
            <a:ext cx="1660558" cy="7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klassevariabler</a:t>
            </a:r>
            <a:endParaRPr lang="da-DK" altLang="da-DK" sz="1400" kern="0" dirty="0">
              <a:ea typeface="ＭＳ Ｐゴシック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8" y="5138885"/>
            <a:ext cx="2952850" cy="1540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5111731"/>
            <a:ext cx="2816060" cy="1544384"/>
          </a:xfrm>
          <a:prstGeom prst="rect">
            <a:avLst/>
          </a:prstGeom>
        </p:spPr>
      </p:pic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950058" y="4431224"/>
            <a:ext cx="4867120" cy="55715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2362" y="4339145"/>
            <a:ext cx="149416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C00000"/>
                </a:solidFill>
              </a:rPr>
              <a:t>Knapper med</a:t>
            </a:r>
            <a:br>
              <a:rPr lang="da-DK" altLang="da-DK" sz="1400" b="1" dirty="0" smtClean="0">
                <a:solidFill>
                  <a:srgbClr val="C00000"/>
                </a:solidFill>
              </a:rPr>
            </a:br>
            <a:r>
              <a:rPr lang="da-DK" altLang="da-DK" sz="1400" b="1" dirty="0" smtClean="0">
                <a:solidFill>
                  <a:srgbClr val="C00000"/>
                </a:solidFill>
              </a:rPr>
              <a:t>de forskellige valgmuligheder</a:t>
            </a:r>
            <a:endParaRPr lang="da-DK" altLang="da-DK" sz="1400" b="1" dirty="0">
              <a:solidFill>
                <a:srgbClr val="C00000"/>
              </a:solidFill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939962" y="2102967"/>
            <a:ext cx="2388198" cy="22556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399280" y="1656080"/>
            <a:ext cx="2387600" cy="104648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99280" y="2753207"/>
            <a:ext cx="2397760" cy="7824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399280" y="3607781"/>
            <a:ext cx="2418079" cy="7508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563" y="1147804"/>
            <a:ext cx="5043964" cy="3934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737" y="1141772"/>
            <a:ext cx="5043964" cy="395097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 flipH="1">
            <a:off x="6955231" y="304943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955231" y="385680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6955231" y="2061628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498547" y="224523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508707" y="450075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150878" y="5161305"/>
            <a:ext cx="2821880" cy="9233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da-DK" altLang="da-DK" dirty="0" smtClean="0"/>
              <a:t>Når vi er stoppet ved et </a:t>
            </a:r>
            <a:r>
              <a:rPr lang="da-DK" altLang="da-DK" dirty="0" err="1" smtClean="0"/>
              <a:t>breakpoint</a:t>
            </a:r>
            <a:r>
              <a:rPr lang="da-DK" altLang="da-DK" dirty="0" smtClean="0"/>
              <a:t> (eller et statement nået via Step eller Step </a:t>
            </a:r>
            <a:r>
              <a:rPr lang="da-DK" altLang="da-DK" dirty="0" err="1"/>
              <a:t>I</a:t>
            </a:r>
            <a:r>
              <a:rPr lang="da-DK" altLang="da-DK" dirty="0" err="1" smtClean="0"/>
              <a:t>nto</a:t>
            </a:r>
            <a:r>
              <a:rPr lang="da-DK" altLang="da-DK" dirty="0" smtClean="0"/>
              <a:t>), kan vi inspicere alle variabler i de objekter, der er i gang med at udføre metodekald</a:t>
            </a:r>
            <a:endParaRPr lang="da-DK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56663" y="6211395"/>
            <a:ext cx="2303769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da-DK" altLang="da-DK" dirty="0" smtClean="0"/>
              <a:t>Vi vælger det objekt, som vi vil inspicere, via kaldstakken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0353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Eksempel på debugging via print sætninger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08057" y="1421309"/>
            <a:ext cx="7180227" cy="18721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list) 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1)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sort(list);     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kald på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6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Indsæt head på rette sted i list</a:t>
            </a:r>
            <a:endParaRPr lang="da-DK" sz="16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87624" y="4052849"/>
            <a:ext cx="7033550" cy="234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starter med en usorteret liste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[6, 8, 3, 5]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listen har 0 eller 1 elementer er den allerede sorteret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Udtag </a:t>
            </a:r>
            <a:r>
              <a:rPr lang="da-DK" altLang="da-DK" sz="1800" b="1" kern="0" spc="-5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head</a:t>
            </a: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(første element)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[8, 3, 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5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Sorter </a:t>
            </a:r>
            <a:r>
              <a:rPr lang="da-DK" altLang="da-DK" sz="1800" b="1" kern="0" spc="-5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(rekursivt kald)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[3, 5, 8]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Indsæt </a:t>
            </a:r>
            <a:r>
              <a:rPr lang="da-DK" altLang="da-DK" sz="1800" b="1" kern="0" spc="-6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head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på rette plads i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[3, 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, 8]</a:t>
            </a:r>
          </a:p>
          <a:p>
            <a:pPr marL="0" lvl="1" indent="0" defTabSz="962025">
              <a:buNone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  Dette gøres ved hjælp af klassemetoden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/>
            </a:r>
            <a:b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  (som vi nu vil kigge på)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0" lvl="1" indent="0">
              <a:buNone/>
            </a:pP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81636" y="3337871"/>
            <a:ext cx="2975437" cy="690133"/>
            <a:chOff x="590536" y="2459087"/>
            <a:chExt cx="1919381" cy="586814"/>
          </a:xfrm>
        </p:grpSpPr>
        <p:sp>
          <p:nvSpPr>
            <p:cNvPr id="3" name="Rectangle 2"/>
            <p:cNvSpPr/>
            <p:nvPr/>
          </p:nvSpPr>
          <p:spPr bwMode="auto">
            <a:xfrm>
              <a:off x="910614" y="2708424"/>
              <a:ext cx="1599303" cy="212226"/>
            </a:xfrm>
            <a:prstGeom prst="rect">
              <a:avLst/>
            </a:prstGeom>
            <a:solidFill>
              <a:schemeClr val="accent2"/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910614" y="2708424"/>
              <a:ext cx="219236" cy="2122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 bwMode="auto">
            <a:xfrm>
              <a:off x="590536" y="2685861"/>
              <a:ext cx="30194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smtClean="0">
                  <a:solidFill>
                    <a:srgbClr val="008000"/>
                  </a:solidFill>
                  <a:ea typeface="ＭＳ Ｐゴシック" pitchFamily="34" charset="-128"/>
                  <a:cs typeface="ＭＳ Ｐゴシック" pitchFamily="-106" charset="-128"/>
                </a:rPr>
                <a:t>list</a:t>
              </a:r>
            </a:p>
          </p:txBody>
        </p:sp>
        <p:sp>
          <p:nvSpPr>
            <p:cNvPr id="19" name="Rectangle 3"/>
            <p:cNvSpPr txBox="1">
              <a:spLocks noChangeArrowheads="1"/>
            </p:cNvSpPr>
            <p:nvPr/>
          </p:nvSpPr>
          <p:spPr bwMode="auto">
            <a:xfrm>
              <a:off x="849994" y="2460524"/>
              <a:ext cx="60675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smtClean="0">
                  <a:solidFill>
                    <a:srgbClr val="FF0000"/>
                  </a:solidFill>
                  <a:ea typeface="ＭＳ Ｐゴシック" pitchFamily="34" charset="-128"/>
                  <a:cs typeface="ＭＳ Ｐゴシック" pitchFamily="-106" charset="-128"/>
                </a:rPr>
                <a:t>head</a:t>
              </a:r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1561287" y="2459087"/>
              <a:ext cx="60675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err="1" smtClean="0">
                  <a:solidFill>
                    <a:srgbClr val="0000FF"/>
                  </a:solidFill>
                  <a:ea typeface="ＭＳ Ｐゴシック" pitchFamily="34" charset="-128"/>
                  <a:cs typeface="ＭＳ Ｐゴシック" pitchFamily="-106" charset="-128"/>
                </a:rPr>
                <a:t>tail</a:t>
              </a:r>
              <a:endParaRPr lang="da-DK" altLang="da-DK" sz="1400" b="1" kern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endParaRP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1970" y="980728"/>
            <a:ext cx="8430510" cy="42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Klassemetoden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2000" kern="0" dirty="0">
                <a:ea typeface="ＭＳ Ｐゴシック" pitchFamily="34" charset="-128"/>
              </a:rPr>
              <a:t> sorterer en </a:t>
            </a:r>
            <a:r>
              <a:rPr lang="da-DK" altLang="da-DK" sz="2000" kern="0" dirty="0" smtClean="0">
                <a:ea typeface="ＭＳ Ｐゴシック" pitchFamily="34" charset="-128"/>
              </a:rPr>
              <a:t>liste – metoden er rekursiv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25585" y="2703035"/>
            <a:ext cx="2352857" cy="2199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324391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932066" y="1656765"/>
            <a:ext cx="7416801" cy="32743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//Indsæt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forrest i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   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kald på </a:t>
            </a:r>
            <a:r>
              <a:rPr lang="da-DK" sz="16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  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Genindsæt head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err="1">
                <a:ea typeface="ＭＳ Ｐゴシック" pitchFamily="34" charset="-128"/>
              </a:rPr>
              <a:t>i</a:t>
            </a:r>
            <a:r>
              <a:rPr lang="da-DK" altLang="da-DK" sz="3200" dirty="0" err="1" smtClean="0">
                <a:ea typeface="ＭＳ Ｐゴシック" pitchFamily="34" charset="-128"/>
              </a:rPr>
              <a:t>nsert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977759"/>
            <a:ext cx="8568952" cy="65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Klassemetoden </a:t>
            </a:r>
            <a:r>
              <a:rPr lang="da-DK" altLang="da-DK" sz="2000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2000" kern="0" dirty="0" smtClean="0">
                <a:ea typeface="ＭＳ Ｐゴシック" pitchFamily="34" charset="-128"/>
              </a:rPr>
              <a:t> indsætter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elem</a:t>
            </a:r>
            <a:r>
              <a:rPr lang="da-DK" altLang="da-DK" sz="2000" kern="0" dirty="0" smtClean="0">
                <a:ea typeface="ＭＳ Ｐゴシック" pitchFamily="34" charset="-128"/>
              </a:rPr>
              <a:t> på rette sted i en allerede sorteret list – metoden er rekursiv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45028" y="4931093"/>
            <a:ext cx="7190878" cy="18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starter med et element og en sorteret liste      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[3,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8]</a:t>
            </a:r>
            <a:endParaRPr lang="da-DK" altLang="da-DK" sz="1800" b="1" kern="0" spc="-6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listen er tom indsættes </a:t>
            </a:r>
            <a:r>
              <a:rPr lang="da-DK" altLang="da-DK" sz="1800" b="1" kern="0" spc="-6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blot i listen, som så er sorteret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</a:t>
            </a:r>
            <a:r>
              <a:rPr lang="da-DK" altLang="da-DK" sz="1800" b="1" kern="0" spc="-10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</a:t>
            </a:r>
            <a:r>
              <a:rPr lang="da-DK" altLang="da-DK" sz="1800" b="1" kern="0" spc="-10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</a:t>
            </a:r>
            <a:r>
              <a:rPr lang="da-DK" altLang="da-DK" sz="1800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&lt;= hea</a:t>
            </a: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 indsættes </a:t>
            </a:r>
            <a:r>
              <a:rPr lang="da-DK" altLang="da-DK" sz="1800" b="1" kern="0" spc="-10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forrest i listen, som så er sorteret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Ellers udtages head af listen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  <a:sym typeface="Wingdings" panose="05000000000000000000" pitchFamily="2" charset="2"/>
              </a:rPr>
              <a:t>3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  <a:sym typeface="Wingdings" panose="05000000000000000000" pitchFamily="2" charset="2"/>
              </a:rPr>
              <a:t>  [5, 8]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Indsæt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på rette plads i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3     [</a:t>
            </a:r>
            <a:r>
              <a:rPr lang="da-DK" altLang="da-DK" sz="1800" b="1" kern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, 8]</a:t>
            </a: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Genindsæt head forrest i listen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[3, 5, 6, 8]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0" lvl="1" indent="0">
              <a:buNone/>
            </a:pP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78153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Testklasse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37116" y="2386766"/>
            <a:ext cx="6493934" cy="125186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testSort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 = </a:t>
            </a:r>
            <a:r>
              <a:rPr lang="da-DK" sz="1600" b="1" kern="0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createArrayList</a:t>
            </a:r>
            <a:r>
              <a:rPr lang="da-DK" sz="1600" b="1" kern="0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Sorting.sort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"sort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6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-1006" b="24447"/>
          <a:stretch/>
        </p:blipFill>
        <p:spPr>
          <a:xfrm>
            <a:off x="5268686" y="4604656"/>
            <a:ext cx="4055842" cy="2253343"/>
          </a:xfrm>
          <a:prstGeom prst="rect">
            <a:avLst/>
          </a:prstGeom>
        </p:spPr>
      </p:pic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5436094" y="3438312"/>
            <a:ext cx="429970" cy="364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860032" y="3817398"/>
            <a:ext cx="266429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Udskriv input og resultat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065864" y="1720488"/>
            <a:ext cx="2018303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da-DK" altLang="da-DK" sz="1400" dirty="0" smtClean="0"/>
              <a:t>48572 </a:t>
            </a:r>
            <a:r>
              <a:rPr lang="da-DK" altLang="da-DK" sz="1400" dirty="0" smtClean="0">
                <a:sym typeface="Wingdings" panose="05000000000000000000" pitchFamily="2" charset="2"/>
              </a:rPr>
              <a:t> [4, 8, 5, 7, 2]</a:t>
            </a:r>
            <a:endParaRPr lang="da-DK" altLang="da-DK" sz="1400" dirty="0"/>
          </a:p>
        </p:txBody>
      </p:sp>
      <p:sp>
        <p:nvSpPr>
          <p:cNvPr id="4" name="Rectangle 3"/>
          <p:cNvSpPr/>
          <p:nvPr/>
        </p:nvSpPr>
        <p:spPr>
          <a:xfrm>
            <a:off x="628737" y="980728"/>
            <a:ext cx="79037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har char="•"/>
            </a:pPr>
            <a:r>
              <a:rPr lang="da-DK" altLang="da-DK" b="1" kern="0" dirty="0">
                <a:latin typeface="+mn-lt"/>
                <a:cs typeface="ＭＳ Ｐゴシック" pitchFamily="-106" charset="-128"/>
              </a:rPr>
              <a:t>Metoden </a:t>
            </a:r>
            <a:r>
              <a:rPr lang="da-DK" altLang="da-DK" b="1" kern="0" dirty="0" err="1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testSort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tester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metoden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bruger en hjælpemetode, </a:t>
            </a:r>
            <a:r>
              <a:rPr lang="da-DK" altLang="da-DK" sz="1800" b="1" kern="0" dirty="0" err="1">
                <a:solidFill>
                  <a:srgbClr val="008000"/>
                </a:solidFill>
                <a:latin typeface="+mn-lt"/>
              </a:rPr>
              <a:t>createArrayList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konstruerer en arrayliste ud fra et heltal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Blev også brugt i en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Raflebæger 3, opgave 7    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4531" y="4232218"/>
            <a:ext cx="8029800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Kørsler af </a:t>
            </a:r>
            <a:r>
              <a:rPr lang="da-DK" altLang="da-DK" b="1" kern="0" dirty="0" err="1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testSort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viser at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metoden fejler</a:t>
            </a:r>
            <a:endParaRPr lang="da-DK" altLang="da-DK" b="1" kern="0" dirty="0">
              <a:latin typeface="+mn-lt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spc="-50" dirty="0" smtClean="0">
                <a:solidFill>
                  <a:srgbClr val="000066"/>
                </a:solidFill>
                <a:latin typeface="+mn-lt"/>
              </a:rPr>
              <a:t>Det </a:t>
            </a:r>
            <a:r>
              <a:rPr lang="da-DK" altLang="da-DK" sz="1800" kern="0" spc="-50" dirty="0">
                <a:solidFill>
                  <a:srgbClr val="000066"/>
                </a:solidFill>
                <a:latin typeface="+mn-lt"/>
              </a:rPr>
              <a:t>er de rigtige elementer vi har i </a:t>
            </a:r>
            <a:r>
              <a:rPr lang="da-DK" altLang="da-DK" sz="1800" kern="0" spc="-50" dirty="0" smtClean="0">
                <a:solidFill>
                  <a:srgbClr val="000066"/>
                </a:solidFill>
                <a:latin typeface="+mn-lt"/>
              </a:rPr>
              <a:t>listen</a:t>
            </a:r>
            <a:endParaRPr lang="da-DK" altLang="da-DK" sz="1800" kern="0" spc="-50" dirty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Men rækkefølgen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er ofte forkert</a:t>
            </a:r>
          </a:p>
          <a:p>
            <a:pPr marL="742950" lvl="1" indent="-285750" eaLnBrk="0" hangingPunct="0">
              <a:spcBef>
                <a:spcPts val="600"/>
              </a:spcBef>
              <a:buFontTx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For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at lokalisere fejlen vil vi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indsætte</a:t>
            </a:r>
            <a:b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udskrifter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i </a:t>
            </a:r>
            <a:r>
              <a:rPr lang="da-DK" altLang="da-DK" sz="1800" b="1" kern="0" dirty="0" smtClean="0">
                <a:solidFill>
                  <a:srgbClr val="008000"/>
                </a:solidFill>
                <a:latin typeface="+mn-lt"/>
              </a:rPr>
              <a:t>sort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  <a:latin typeface="+mn-lt"/>
              </a:rPr>
              <a:t>insert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metoderne 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804248" y="3450770"/>
            <a:ext cx="510951" cy="3518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1284728" y="3048320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774" y="2726468"/>
            <a:ext cx="140834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Sortering ved hjælp af den metode, som vi netop har lavet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98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744134" y="2607733"/>
            <a:ext cx="7306734" cy="415713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ArrayList(list); 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836712"/>
            <a:ext cx="2520280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09799" y="188640"/>
            <a:ext cx="6841067" cy="232009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list) 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1)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sort(list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472269" y="486876"/>
            <a:ext cx="5714997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3544" y="262192"/>
            <a:ext cx="215657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input ved at lave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ny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arrayliste med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samme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elementer som i list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642533" y="2201333"/>
            <a:ext cx="829736" cy="131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506136" y="2087076"/>
            <a:ext cx="6383864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7869" y="2065619"/>
            <a:ext cx="147319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Udskriv input og resultat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1945342" y="569908"/>
            <a:ext cx="5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06511" y="2885983"/>
            <a:ext cx="117515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input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32467" y="6229994"/>
            <a:ext cx="499534" cy="14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21845" y="6083343"/>
            <a:ext cx="147319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Udskriv input og resultat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1405467" y="3029101"/>
            <a:ext cx="596901" cy="196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015069" y="2916809"/>
            <a:ext cx="5714997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057403" y="6108743"/>
            <a:ext cx="5740397" cy="48679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1" y="3282910"/>
            <a:ext cx="3985105" cy="2656499"/>
          </a:xfrm>
          <a:prstGeom prst="rect">
            <a:avLst/>
          </a:prstGeom>
        </p:spPr>
      </p:pic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9637" y="4710799"/>
            <a:ext cx="1888457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Begge metoder fejler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prøver sommetider at indsætte i usorteret liste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ser først på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insert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metoden – hvorfor?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19637" y="1116244"/>
            <a:ext cx="2643059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Kunne man i stedet blot skrive ArrayList&lt;Integer&gt;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origList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=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list?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975411" y="5719483"/>
            <a:ext cx="2384613" cy="14343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19638" y="3234198"/>
            <a:ext cx="1825704" cy="12942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88900" indent="-889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Udskrifterne kommer i den rækkefølge, som metodekaldene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afsluttes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Man skal læse nede fra og opad for at få kaldssekvensen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21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503295" y="5030857"/>
            <a:ext cx="4558643" cy="13583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f.eks. vil ændre sproget til Tysk skal man kun ændre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erklæringen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>
                <a:solidFill>
                  <a:srgbClr val="0000FF"/>
                </a:solidFill>
              </a:rPr>
              <a:t> typen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Tekststrengene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typen ændres til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"</a:t>
            </a:r>
            <a:r>
              <a:rPr lang="de-DE" altLang="da-DK" sz="1400" b="1" dirty="0" smtClean="0">
                <a:solidFill>
                  <a:srgbClr val="0000FF"/>
                </a:solidFill>
              </a:rPr>
              <a:t>Montag", "Dienstag", "Mittwoch"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….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Værdierne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typen er uændrede: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MONDAY, TUESDAY, WEDNESDAY, ….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Mere komplekse </a:t>
            </a:r>
            <a:r>
              <a:rPr lang="da-DK" altLang="da-DK" sz="3200" dirty="0" err="1" smtClean="0">
                <a:ea typeface="ＭＳ Ｐゴシック" pitchFamily="34" charset="-128"/>
              </a:rPr>
              <a:t>enumerations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1052737"/>
            <a:ext cx="8737345" cy="44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spc="-80" dirty="0" smtClean="0">
                <a:solidFill>
                  <a:srgbClr val="A50021"/>
                </a:solidFill>
                <a:ea typeface="ＭＳ Ｐゴシック" pitchFamily="34" charset="-128"/>
              </a:rPr>
              <a:t>Opremsningstyper kan også have konstruktører, feltvariabler og metoder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56165" y="1556792"/>
            <a:ext cx="8380331" cy="337849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Weekday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MONDAY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"Monday"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TUESDAY(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"Tuesday"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itchFamily="49" charset="0"/>
              </a:rPr>
              <a:t>WEDNESDAY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30" dirty="0">
                <a:solidFill>
                  <a:srgbClr val="008000"/>
                </a:solidFill>
                <a:latin typeface="Courier New" pitchFamily="49" charset="0"/>
              </a:rPr>
              <a:t>"Wednesday"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),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itchFamily="49" charset="0"/>
              </a:rPr>
              <a:t>THURSDAY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30" dirty="0">
                <a:solidFill>
                  <a:srgbClr val="008000"/>
                </a:solidFill>
                <a:latin typeface="Courier New" pitchFamily="49" charset="0"/>
              </a:rPr>
              <a:t>"Thursday"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FRIDAY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SATURDAY(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"Saturday"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SUNDAY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"Sunday"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UNKNOWN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"?"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weekday;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Weekday(String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weekday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.weekday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weekday;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weekday;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928272" y="1901249"/>
            <a:ext cx="5418342" cy="1008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6346614" y="2276872"/>
            <a:ext cx="36804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693965" y="1643646"/>
            <a:ext cx="2246835" cy="20826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Værdierne i Weekday skabes ved at kalde konstruktøren otte gange (med de ønskede tekststrenge som parametre)</a:t>
            </a:r>
          </a:p>
          <a:p>
            <a:pPr marL="176213" indent="-1762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Bemærk at man </a:t>
            </a:r>
            <a:r>
              <a:rPr lang="da-DK" altLang="da-DK" spc="-30" dirty="0" smtClean="0"/>
              <a:t>bruger </a:t>
            </a:r>
            <a:r>
              <a:rPr lang="da-DK" altLang="da-DK" spc="-30" dirty="0"/>
              <a:t>den </a:t>
            </a:r>
            <a:r>
              <a:rPr lang="da-DK" altLang="da-DK" spc="-30" dirty="0" smtClean="0"/>
              <a:t>værdi, </a:t>
            </a:r>
            <a:r>
              <a:rPr lang="da-DK" altLang="da-DK" spc="-30" dirty="0"/>
              <a:t>man </a:t>
            </a:r>
            <a:r>
              <a:rPr lang="da-DK" altLang="da-DK" dirty="0"/>
              <a:t>vil </a:t>
            </a:r>
            <a:r>
              <a:rPr lang="da-DK" altLang="da-DK" dirty="0" smtClean="0"/>
              <a:t>definere</a:t>
            </a:r>
            <a:r>
              <a:rPr lang="da-DK" altLang="da-DK" dirty="0"/>
              <a:t>, i stedet for </a:t>
            </a:r>
            <a:r>
              <a:rPr lang="da-DK" altLang="da-DK" dirty="0" smtClean="0"/>
              <a:t>typens </a:t>
            </a:r>
            <a:r>
              <a:rPr lang="da-DK" altLang="da-DK" dirty="0"/>
              <a:t>navn</a:t>
            </a: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923016" y="3299443"/>
            <a:ext cx="3274231" cy="63361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937719" y="4005869"/>
            <a:ext cx="3285008" cy="7192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544598" y="3549529"/>
            <a:ext cx="2736304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Altid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(som udelades)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Andre objekter </a:t>
            </a:r>
            <a:r>
              <a:rPr lang="da-DK" altLang="da-DK" sz="1400" b="1" dirty="0">
                <a:solidFill>
                  <a:srgbClr val="0000FF"/>
                </a:solidFill>
              </a:rPr>
              <a:t>kan </a:t>
            </a:r>
            <a:r>
              <a:rPr lang="da-DK" altLang="da-DK" sz="1400" b="1" u="sng" dirty="0">
                <a:solidFill>
                  <a:srgbClr val="0000FF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tilføje nye </a:t>
            </a:r>
            <a:r>
              <a:rPr lang="da-DK" altLang="da-DK" sz="1400" b="1" dirty="0">
                <a:solidFill>
                  <a:srgbClr val="0000FF"/>
                </a:solidFill>
              </a:rPr>
              <a:t>værdier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Initialiserer feltvariablen ud fra parameteren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252666" y="5153381"/>
            <a:ext cx="2232248" cy="71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toString metode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værdien af feltvariablen </a:t>
            </a:r>
            <a:r>
              <a:rPr lang="da-DK" altLang="da-DK" sz="1400" b="1" dirty="0" err="1">
                <a:solidFill>
                  <a:srgbClr val="FF0000"/>
                </a:solidFill>
              </a:rPr>
              <a:t>weekday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 flipV="1">
            <a:off x="2240342" y="4725144"/>
            <a:ext cx="0" cy="44522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4238767" y="3716525"/>
            <a:ext cx="321871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928272" y="2976169"/>
            <a:ext cx="2964175" cy="2401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957280" y="3095208"/>
            <a:ext cx="409905" cy="4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331969" y="2919774"/>
            <a:ext cx="2522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String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15274" y="4869160"/>
            <a:ext cx="3639202" cy="2037331"/>
            <a:chOff x="1982665" y="4397335"/>
            <a:chExt cx="3639202" cy="2037331"/>
          </a:xfrm>
        </p:grpSpPr>
        <p:grpSp>
          <p:nvGrpSpPr>
            <p:cNvPr id="4" name="Group 3"/>
            <p:cNvGrpSpPr/>
            <p:nvPr/>
          </p:nvGrpSpPr>
          <p:grpSpPr>
            <a:xfrm>
              <a:off x="1982665" y="4397335"/>
              <a:ext cx="3619500" cy="1811254"/>
              <a:chOff x="4717578" y="1784167"/>
              <a:chExt cx="3619500" cy="1811254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/>
              <a:srcRect b="58941"/>
              <a:stretch/>
            </p:blipFill>
            <p:spPr>
              <a:xfrm>
                <a:off x="4717578" y="1784167"/>
                <a:ext cx="3619500" cy="145481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3"/>
              <a:srcRect t="51179" b="38754"/>
              <a:stretch/>
            </p:blipFill>
            <p:spPr>
              <a:xfrm>
                <a:off x="4717578" y="3238704"/>
                <a:ext cx="3619500" cy="356717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/>
            <a:srcRect t="94707" b="-2197"/>
            <a:stretch/>
          </p:blipFill>
          <p:spPr>
            <a:xfrm>
              <a:off x="2009589" y="6180666"/>
              <a:ext cx="3612278" cy="254000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/>
        </p:nvSpPr>
        <p:spPr bwMode="auto">
          <a:xfrm>
            <a:off x="2051720" y="1052736"/>
            <a:ext cx="4062556" cy="297202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insert</a:t>
            </a:r>
            <a:r>
              <a:rPr lang="da-DK" altLang="da-DK" sz="3200" dirty="0">
                <a:ea typeface="ＭＳ Ｐゴシック" pitchFamily="34" charset="-128"/>
              </a:rPr>
              <a:t> metoden </a:t>
            </a:r>
            <a:r>
              <a:rPr lang="da-DK" altLang="da-DK" sz="3200" dirty="0" smtClean="0">
                <a:ea typeface="ＭＳ Ｐゴシック" pitchFamily="34" charset="-128"/>
              </a:rPr>
              <a:t>har tre cases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2558559" y="1615517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52027" y="1557593"/>
            <a:ext cx="179348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Indsæt i tom liste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842074" y="2733117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850540" y="3401983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66616" y="2692127"/>
            <a:ext cx="1385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&lt;= head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24562" y="3394859"/>
            <a:ext cx="12581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&gt; head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808818" y="5740611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130554" y="5626355"/>
            <a:ext cx="1822991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62945" y="5587578"/>
            <a:ext cx="95506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Tom liste</a:t>
            </a: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126200" y="5970344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8098" y="5919616"/>
            <a:ext cx="13752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8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&lt;= head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125037" y="6309018"/>
            <a:ext cx="3019839" cy="23340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35153" y="6282605"/>
            <a:ext cx="12590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FF0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&gt; head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834218" y="6087745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Up Arrow 2"/>
          <p:cNvSpPr/>
          <p:nvPr/>
        </p:nvSpPr>
        <p:spPr bwMode="auto">
          <a:xfrm rot="14811463">
            <a:off x="3531230" y="3127627"/>
            <a:ext cx="302256" cy="491074"/>
          </a:xfrm>
          <a:prstGeom prst="up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59953" y="2997046"/>
            <a:ext cx="185419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Fejlen ser ud til at ligge i denne del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1851152" y="6409479"/>
            <a:ext cx="287618" cy="345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877222" y="5684167"/>
            <a:ext cx="1449138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praksis bør man selvfølgelig lave nogle flere tests af de tre cases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352027" y="4169066"/>
            <a:ext cx="8430510" cy="73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Lad os undersøge, hvilke af disse der fejler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ser ud </a:t>
            </a:r>
            <a:r>
              <a:rPr lang="da-DK" altLang="da-DK" sz="1800" kern="0" dirty="0" smtClean="0">
                <a:ea typeface="ＭＳ Ｐゴシック" pitchFamily="34" charset="-128"/>
              </a:rPr>
              <a:t>som </a:t>
            </a:r>
            <a:r>
              <a:rPr lang="da-DK" altLang="da-DK" sz="1800" kern="0" dirty="0">
                <a:ea typeface="ＭＳ Ｐゴシック" pitchFamily="34" charset="-128"/>
              </a:rPr>
              <a:t>om det kun er det sidste</a:t>
            </a:r>
          </a:p>
        </p:txBody>
      </p:sp>
    </p:spTree>
    <p:extLst>
      <p:ext uri="{BB962C8B-B14F-4D97-AF65-F5344CB8AC3E}">
        <p14:creationId xmlns:p14="http://schemas.microsoft.com/office/powerpoint/2010/main" val="2159314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 animBg="1"/>
      <p:bldP spid="26" grpId="0"/>
      <p:bldP spid="28" grpId="0" animBg="1"/>
      <p:bldP spid="31" grpId="0"/>
      <p:bldP spid="33" grpId="0" animBg="1"/>
      <p:bldP spid="3" grpId="0" animBg="1"/>
      <p:bldP spid="34" grpId="0"/>
      <p:bldP spid="37" grpId="0" animBg="1"/>
      <p:bldP spid="27" grpId="0" animBg="1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Nu ved vi, hvor vi skal lede efter fejlen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57754" y="1124744"/>
            <a:ext cx="7306734" cy="415713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ArrayList(list); 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5148820" y="3610949"/>
            <a:ext cx="3349694" cy="814040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kald på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Gendindsæt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404970" y="4118331"/>
            <a:ext cx="2374611" cy="301187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head);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2438185" y="3644816"/>
            <a:ext cx="2409129" cy="7831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Up Arrow 9"/>
          <p:cNvSpPr/>
          <p:nvPr/>
        </p:nvSpPr>
        <p:spPr bwMode="auto">
          <a:xfrm rot="5400000">
            <a:off x="2010682" y="3811273"/>
            <a:ext cx="302256" cy="432048"/>
          </a:xfrm>
          <a:prstGeom prst="upArrow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08090" y="3610949"/>
            <a:ext cx="1766274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a-DK" altLang="da-DK" sz="1400" spc="-100" dirty="0"/>
              <a:t>Fejlen ser ud </a:t>
            </a:r>
            <a:r>
              <a:rPr lang="da-DK" altLang="da-DK" sz="1400" dirty="0"/>
              <a:t>til at ligge i denne </a:t>
            </a:r>
            <a:r>
              <a:rPr lang="da-DK" altLang="da-DK" sz="1400" dirty="0" smtClean="0"/>
              <a:t>del</a:t>
            </a:r>
          </a:p>
          <a:p>
            <a:pPr>
              <a:lnSpc>
                <a:spcPct val="100000"/>
              </a:lnSpc>
            </a:pPr>
            <a:r>
              <a:rPr lang="da-DK" altLang="da-DK" sz="1400" spc="-60" dirty="0"/>
              <a:t>Hvad er der galt</a:t>
            </a:r>
            <a:r>
              <a:rPr lang="da-DK" altLang="da-DK" sz="1400" spc="-60" dirty="0" smtClean="0"/>
              <a:t>?</a:t>
            </a:r>
            <a:endParaRPr lang="da-DK" altLang="da-DK" sz="1400" spc="-60" dirty="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57754" y="5552758"/>
            <a:ext cx="3142389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a-DK" altLang="da-DK" sz="1400" spc="-60" dirty="0" err="1" smtClean="0">
                <a:solidFill>
                  <a:srgbClr val="008000"/>
                </a:solidFill>
              </a:rPr>
              <a:t>elem</a:t>
            </a:r>
            <a:r>
              <a:rPr lang="da-DK" altLang="da-DK" sz="1400" spc="-60" dirty="0" smtClean="0"/>
              <a:t> skal genindsættes </a:t>
            </a:r>
            <a:r>
              <a:rPr lang="da-DK" altLang="da-DK" sz="1400" spc="-60" dirty="0" smtClean="0">
                <a:solidFill>
                  <a:srgbClr val="008000"/>
                </a:solidFill>
              </a:rPr>
              <a:t>først</a:t>
            </a:r>
            <a:r>
              <a:rPr lang="da-DK" altLang="da-DK" sz="1400" spc="-60" dirty="0" smtClean="0"/>
              <a:t> i listen</a:t>
            </a:r>
          </a:p>
          <a:p>
            <a:pPr>
              <a:lnSpc>
                <a:spcPct val="100000"/>
              </a:lnSpc>
            </a:pPr>
            <a:r>
              <a:rPr lang="da-DK" altLang="da-DK" sz="1400" spc="-60" dirty="0" smtClean="0"/>
              <a:t>Vi har genindsat det </a:t>
            </a:r>
            <a:r>
              <a:rPr lang="da-DK" altLang="da-DK" sz="1400" spc="-60" dirty="0" smtClean="0">
                <a:solidFill>
                  <a:srgbClr val="008000"/>
                </a:solidFill>
              </a:rPr>
              <a:t>sidst</a:t>
            </a:r>
            <a:r>
              <a:rPr lang="da-DK" altLang="da-DK" sz="1400" spc="-60" dirty="0" smtClean="0"/>
              <a:t> i listen</a:t>
            </a: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297125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0489" y="1102026"/>
            <a:ext cx="3487211" cy="2007272"/>
            <a:chOff x="4916731" y="668194"/>
            <a:chExt cx="3487211" cy="2007272"/>
          </a:xfrm>
        </p:grpSpPr>
        <p:grpSp>
          <p:nvGrpSpPr>
            <p:cNvPr id="3" name="Group 2"/>
            <p:cNvGrpSpPr/>
            <p:nvPr/>
          </p:nvGrpSpPr>
          <p:grpSpPr>
            <a:xfrm>
              <a:off x="4916731" y="668194"/>
              <a:ext cx="3487211" cy="1780809"/>
              <a:chOff x="4775198" y="409046"/>
              <a:chExt cx="3487211" cy="178080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t="1" b="53852"/>
              <a:stretch/>
            </p:blipFill>
            <p:spPr>
              <a:xfrm>
                <a:off x="4776259" y="409046"/>
                <a:ext cx="3486150" cy="1419754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3"/>
              <a:srcRect t="57422" b="30448"/>
              <a:stretch/>
            </p:blipFill>
            <p:spPr>
              <a:xfrm>
                <a:off x="4775198" y="1816688"/>
                <a:ext cx="3486150" cy="373167"/>
              </a:xfrm>
              <a:prstGeom prst="rect">
                <a:avLst/>
              </a:prstGeom>
            </p:spPr>
          </p:pic>
        </p:grp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4"/>
            <a:srcRect t="94707" b="-2197"/>
            <a:stretch/>
          </p:blipFill>
          <p:spPr>
            <a:xfrm>
              <a:off x="4930589" y="2421466"/>
              <a:ext cx="3468344" cy="254000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Gentag testene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1559327" y="1936554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1904328" y="1832284"/>
            <a:ext cx="1822991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13454" y="1783521"/>
            <a:ext cx="95506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Tom liste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899974" y="2176273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75541" y="2149426"/>
            <a:ext cx="13752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8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&lt;= head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92131" y="2477436"/>
            <a:ext cx="12590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h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ead &lt;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elem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584727" y="2283688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25322" y="1206820"/>
            <a:ext cx="1551355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Nu ser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insert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ud til at fungere korrekt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84826" y="1192590"/>
            <a:ext cx="2471550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praksis bør man selvfølgelig lave nogle flere tests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97834" y="3410418"/>
            <a:ext cx="1373555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samme er tilfældet for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sort</a:t>
            </a:r>
            <a:endParaRPr lang="da-DK" altLang="da-DK" sz="1200" b="1" dirty="0" smtClean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382" y="3293643"/>
            <a:ext cx="3733800" cy="3390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9501" b="17378"/>
          <a:stretch/>
        </p:blipFill>
        <p:spPr>
          <a:xfrm>
            <a:off x="5411512" y="1653571"/>
            <a:ext cx="3732488" cy="1510988"/>
          </a:xfrm>
          <a:prstGeom prst="rect">
            <a:avLst/>
          </a:prstGeom>
        </p:spPr>
      </p:pic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37658" y="3900039"/>
            <a:ext cx="3442945" cy="258880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1908440" y="2514939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1618594" y="2622355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6540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Hvad har vi gjort?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82047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Ved at gå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systematisk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frem lokaliserede vi hurtigt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fejlen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Både </a:t>
            </a: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og sort fejlede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kalder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>
                <a:ea typeface="ＭＳ Ｐゴシック" pitchFamily="34" charset="-128"/>
              </a:rPr>
              <a:t> (men ikke omvendt)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</a:t>
            </a:r>
            <a:r>
              <a:rPr lang="da-DK" altLang="da-DK" sz="1800" kern="0" dirty="0" smtClean="0">
                <a:ea typeface="ＭＳ Ｐゴシック" pitchFamily="34" charset="-128"/>
              </a:rPr>
              <a:t>startede </a:t>
            </a:r>
            <a:r>
              <a:rPr lang="da-DK" altLang="da-DK" sz="1800" kern="0" dirty="0">
                <a:ea typeface="ＭＳ Ｐゴシック" pitchFamily="34" charset="-128"/>
              </a:rPr>
              <a:t>derfor med at kigge på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– i det håb, at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er ok og kun fejlede fordi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 smtClean="0">
                <a:ea typeface="ＭＳ Ｐゴシック" pitchFamily="34" charset="-128"/>
              </a:rPr>
              <a:t> var forkert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 metoden har tre cases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testede hver af disse og fandt ud af at den sidste fejlede (</a:t>
            </a:r>
            <a:r>
              <a:rPr lang="da-DK" altLang="da-DK" sz="1800" kern="0" dirty="0" err="1" smtClean="0">
                <a:ea typeface="ＭＳ Ｐゴシック" pitchFamily="34" charset="-128"/>
              </a:rPr>
              <a:t>elem</a:t>
            </a:r>
            <a:r>
              <a:rPr lang="da-DK" altLang="da-DK" sz="1800" kern="0" dirty="0" smtClean="0">
                <a:ea typeface="ＭＳ Ｐゴシック" pitchFamily="34" charset="-128"/>
              </a:rPr>
              <a:t> &gt; head)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pågældende case bestod af tre sætninger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Ved inspektion af disse lokaliserede vi fejlen (som bestod i, at vi genindsatte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head</a:t>
            </a:r>
            <a:r>
              <a:rPr lang="da-DK" altLang="da-DK" sz="1800" kern="0" dirty="0" smtClean="0">
                <a:ea typeface="ＭＳ Ｐゴシック" pitchFamily="34" charset="-128"/>
              </a:rPr>
              <a:t> sidst i listen, hvor det skulle have været placeret først)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Den systematiske tilgang bevirkede, at vi hurtigt kunne koncentrere 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</a:rPr>
              <a:t>os om tre linjers 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kode (i stedet for de ca. 20 linjer, der er i de to metoder)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Herefter </a:t>
            </a:r>
            <a:r>
              <a:rPr lang="da-DK" altLang="da-DK" sz="1800" kern="0" dirty="0">
                <a:ea typeface="ＭＳ Ｐゴシック" pitchFamily="34" charset="-128"/>
              </a:rPr>
              <a:t>var det forholdsvis let at finde fejlen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8056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Gode råd omkring test og debugging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352928" cy="582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programmer indeholder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Anvendelse af gode </a:t>
            </a:r>
            <a:r>
              <a:rPr lang="da-DK" altLang="da-DK" sz="1800" kern="0" dirty="0" smtClean="0">
                <a:ea typeface="ＭＳ Ｐゴシック" pitchFamily="34" charset="-128"/>
              </a:rPr>
              <a:t>softwareudviklingsteknikker (herunder indkapsling</a:t>
            </a:r>
            <a:r>
              <a:rPr lang="da-DK" altLang="da-DK" sz="1800" kern="0" dirty="0">
                <a:ea typeface="ＭＳ Ｐゴシック" pitchFamily="34" charset="-128"/>
              </a:rPr>
              <a:t>, sammenhæng og løs kobling) reducerer antallet af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Test </a:t>
            </a:r>
            <a:r>
              <a:rPr lang="da-DK" altLang="da-DK" sz="1800" kern="0" dirty="0">
                <a:ea typeface="ＭＳ Ｐゴシック" pitchFamily="34" charset="-128"/>
              </a:rPr>
              <a:t>bør blive en vane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Automatisér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test så meget som muligt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Husk regression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tests,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når I modificerer kode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Øv </a:t>
            </a:r>
            <a:r>
              <a:rPr lang="da-DK" altLang="da-DK" sz="1800" kern="0" dirty="0" smtClean="0">
                <a:ea typeface="ＭＳ Ｐゴシック" pitchFamily="34" charset="-128"/>
              </a:rPr>
              <a:t>jer i </a:t>
            </a:r>
            <a:r>
              <a:rPr lang="da-DK" altLang="da-DK" sz="1800" kern="0" dirty="0">
                <a:ea typeface="ＭＳ Ｐゴシック" pitchFamily="34" charset="-128"/>
              </a:rPr>
              <a:t>at bruge forskellige teknikker til </a:t>
            </a:r>
            <a:r>
              <a:rPr lang="da-DK" altLang="da-DK" sz="1800" kern="0" dirty="0" smtClean="0">
                <a:ea typeface="ＭＳ Ｐゴシック" pitchFamily="34" charset="-128"/>
              </a:rPr>
              <a:t>debugging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BlueJ's debugger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er et fortrinligt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værktøj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spc="-50" dirty="0">
                <a:solidFill>
                  <a:srgbClr val="000066"/>
                </a:solidFill>
                <a:ea typeface="ＭＳ Ｐゴシック" pitchFamily="34" charset="-128"/>
              </a:rPr>
              <a:t>Den kan I med fordel bruge i nogle af de kommende </a:t>
            </a:r>
            <a:r>
              <a:rPr lang="da-DK" altLang="da-DK" sz="1800" kern="0" spc="-50" dirty="0" smtClean="0">
                <a:solidFill>
                  <a:srgbClr val="000066"/>
                </a:solidFill>
                <a:ea typeface="ＭＳ Ｐゴシック" pitchFamily="34" charset="-128"/>
              </a:rPr>
              <a:t>afleveringsopgaver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Lav 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labrapport / dagbog med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ting,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skal huskes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 foretagne </a:t>
            </a:r>
            <a:r>
              <a:rPr lang="da-DK" altLang="da-DK" sz="1800" kern="0" dirty="0" smtClean="0">
                <a:ea typeface="ＭＳ Ｐゴシック" pitchFamily="34" charset="-128"/>
              </a:rPr>
              <a:t>designvalg </a:t>
            </a:r>
            <a:r>
              <a:rPr lang="da-DK" altLang="da-DK" sz="1800" kern="0" dirty="0">
                <a:ea typeface="ＭＳ Ｐゴシック" pitchFamily="34" charset="-128"/>
              </a:rPr>
              <a:t>(inklusiv begrundelser)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Aftestning og debugging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Mangler, idéer til forbedringer, osv.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skriftlighed kan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overvurderes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Vores hukommelse er </a:t>
            </a:r>
            <a:r>
              <a:rPr lang="da-DK" altLang="da-DK" sz="1800" kern="0" dirty="0" smtClean="0">
                <a:ea typeface="ＭＳ Ｐゴシック" pitchFamily="34" charset="-128"/>
              </a:rPr>
              <a:t>forbavsende dårlig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</a:t>
            </a:r>
            <a:r>
              <a:rPr lang="da-DK" altLang="da-DK" sz="1800" kern="0" dirty="0" smtClean="0">
                <a:ea typeface="ＭＳ Ｐゴシック" pitchFamily="34" charset="-128"/>
              </a:rPr>
              <a:t>an gentager ofte sine fejl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6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3136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Debugging af funktionel kode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39479"/>
            <a:ext cx="82809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Lambda'er og streams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debugges som al anden kode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p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eek</a:t>
            </a:r>
            <a:r>
              <a:rPr lang="da-DK" altLang="da-DK" sz="1800" kern="0" dirty="0" smtClean="0">
                <a:ea typeface="ＭＳ Ｐゴシック" pitchFamily="34" charset="-128"/>
              </a:rPr>
              <a:t> metoden gør det nemt at lave print sætninger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Intermediate metode, hvor output stream er mage til input stream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Undervejs kan vi f.eks. udskrive elementerne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31071" y="2604580"/>
            <a:ext cx="7842492" cy="2048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52020" y="5913150"/>
            <a:ext cx="4284179" cy="87554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print(Object o) {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27288" y="2470826"/>
            <a:ext cx="8208911" cy="30243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 "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da-DK" sz="1800" b="1" kern="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Min13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da-DK" sz="1800" b="1" kern="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Max19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”Alder: 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.sum();</a:t>
            </a:r>
          </a:p>
          <a:p>
            <a:pPr>
              <a:lnSpc>
                <a:spcPct val="6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1914" y="3297120"/>
            <a:ext cx="3124636" cy="3553321"/>
            <a:chOff x="91914" y="3297120"/>
            <a:chExt cx="3124636" cy="35533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4" y="3297120"/>
              <a:ext cx="3124636" cy="3553321"/>
            </a:xfrm>
            <a:prstGeom prst="rect">
              <a:avLst/>
            </a:prstGeom>
          </p:spPr>
        </p:pic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13153" y="4156363"/>
              <a:ext cx="1624964" cy="82623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24238" y="5015852"/>
              <a:ext cx="1644105" cy="42520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102068" y="5470340"/>
              <a:ext cx="1673833" cy="83221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111497" y="6340344"/>
              <a:ext cx="1664404" cy="18892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117867" y="3898418"/>
              <a:ext cx="2972956" cy="220161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104012" y="6559750"/>
              <a:ext cx="2518276" cy="22645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907704" y="5282155"/>
            <a:ext cx="4304754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Elementerne færdigbehandles ét af gang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spc="-10" dirty="0" smtClean="0"/>
              <a:t>Rækkefølgen er deterministisk</a:t>
            </a:r>
            <a:r>
              <a:rPr lang="da-DK" altLang="da-DK" dirty="0" smtClean="0"/>
              <a:t> (ens hver gang)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9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26095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Parallel processering af streams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031667"/>
            <a:ext cx="85689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vi erstatter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stream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med </a:t>
            </a:r>
            <a:r>
              <a:rPr lang="da-DK" altLang="da-DK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parallelStream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åbner vi op for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multi-core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processering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</a:t>
            </a:r>
            <a:r>
              <a:rPr lang="da-DK" altLang="da-DK" sz="1800" kern="0" dirty="0">
                <a:ea typeface="ＭＳ Ｐゴシック" pitchFamily="34" charset="-128"/>
              </a:rPr>
              <a:t>enkelte kerner (CPU'er) kan behandle </a:t>
            </a:r>
            <a:r>
              <a:rPr lang="da-DK" altLang="da-DK" sz="1800" kern="0" dirty="0" smtClean="0">
                <a:ea typeface="ＭＳ Ｐゴシック" pitchFamily="34" charset="-128"/>
              </a:rPr>
              <a:t>forskellige </a:t>
            </a:r>
            <a:r>
              <a:rPr lang="da-DK" altLang="da-DK" sz="1800" kern="0" dirty="0">
                <a:ea typeface="ＭＳ Ｐゴシック" pitchFamily="34" charset="-128"/>
              </a:rPr>
              <a:t>stream </a:t>
            </a:r>
            <a:r>
              <a:rPr lang="da-DK" altLang="da-DK" sz="1800" kern="0" dirty="0" smtClean="0">
                <a:ea typeface="ＭＳ Ｐゴシック" pitchFamily="34" charset="-128"/>
              </a:rPr>
              <a:t>elementer parallelt </a:t>
            </a:r>
            <a:r>
              <a:rPr lang="da-DK" altLang="da-DK" sz="1800" kern="0" dirty="0">
                <a:ea typeface="ＭＳ Ｐゴシック" pitchFamily="34" charset="-128"/>
              </a:rPr>
              <a:t>(samtidigt)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Potentiel </a:t>
            </a:r>
            <a:r>
              <a:rPr lang="da-DK" sz="1800" dirty="0"/>
              <a:t>stor </a:t>
            </a:r>
            <a:r>
              <a:rPr lang="da-DK" sz="1800" b="1" dirty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ekstra programmeringsindsats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953278" y="2708920"/>
            <a:ext cx="8092751" cy="30243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persons.parallelStream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 "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"13 &lt;=: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 &gt;=: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.sum();</a:t>
            </a:r>
          </a:p>
          <a:p>
            <a:pPr>
              <a:lnSpc>
                <a:spcPct val="6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3325063" y="3059084"/>
            <a:ext cx="2261090" cy="2327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9905" y="3342784"/>
            <a:ext cx="3124636" cy="3515216"/>
            <a:chOff x="159905" y="3342784"/>
            <a:chExt cx="3124636" cy="35152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905" y="3342784"/>
              <a:ext cx="3124636" cy="3515216"/>
            </a:xfrm>
            <a:prstGeom prst="rect">
              <a:avLst/>
            </a:prstGeom>
          </p:spPr>
        </p:pic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168908" y="5304402"/>
              <a:ext cx="1678180" cy="129756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169192" y="5067982"/>
              <a:ext cx="1656847" cy="21159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69" y="3301294"/>
            <a:ext cx="3077004" cy="3562847"/>
          </a:xfrm>
          <a:prstGeom prst="rect">
            <a:avLst/>
          </a:prstGeom>
        </p:spPr>
      </p:pic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713013" y="5585192"/>
            <a:ext cx="5981824" cy="81560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I den viste kørsel behandles Maria or Rie parallelt (samtidigt)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Før var Doris sidst – nu har hun overhalet Maria og Ria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/>
              <a:t>Nu er rækkefølgen non-</a:t>
            </a:r>
            <a:r>
              <a:rPr lang="da-DK" altLang="da-DK" dirty="0" err="1"/>
              <a:t>determinístik</a:t>
            </a:r>
            <a:r>
              <a:rPr lang="da-DK" altLang="da-DK" dirty="0"/>
              <a:t> (forskellige fra gang til gang</a:t>
            </a:r>
            <a:r>
              <a:rPr lang="da-DK" altLang="da-DK" dirty="0" smtClean="0"/>
              <a:t>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43614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7488832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2800" noProof="0" dirty="0" smtClean="0">
                <a:ea typeface="ＭＳ Ｐゴシック" pitchFamily="34" charset="-128"/>
              </a:rPr>
              <a:t>Afleveringsopgave: Raflebæger 4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1448" y="1008366"/>
            <a:ext cx="8585048" cy="501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r>
              <a:rPr lang="da-DK" sz="2000" dirty="0"/>
              <a:t>I </a:t>
            </a:r>
            <a:r>
              <a:rPr lang="da-DK" sz="2000" dirty="0" smtClean="0"/>
              <a:t>denne opgave skal I træne konstruktion af </a:t>
            </a:r>
            <a:r>
              <a:rPr lang="da-DK" sz="2000" dirty="0" smtClean="0">
                <a:solidFill>
                  <a:srgbClr val="008000"/>
                </a:solidFill>
              </a:rPr>
              <a:t>regression tests</a:t>
            </a:r>
            <a:r>
              <a:rPr lang="da-DK" sz="2000" dirty="0" smtClean="0"/>
              <a:t> samt </a:t>
            </a:r>
            <a:r>
              <a:rPr lang="da-DK" sz="2000" dirty="0" smtClean="0">
                <a:solidFill>
                  <a:srgbClr val="008000"/>
                </a:solidFill>
              </a:rPr>
              <a:t>debugging</a:t>
            </a:r>
            <a:r>
              <a:rPr lang="da-DK" sz="2000" dirty="0" smtClean="0"/>
              <a:t>, dvs. brug af de teknikker, som er beskrevet i denne forelæsning</a:t>
            </a:r>
          </a:p>
          <a:p>
            <a:pPr lvl="1">
              <a:spcBef>
                <a:spcPts val="600"/>
              </a:spcBef>
            </a:pPr>
            <a:r>
              <a:rPr lang="da-DK" sz="1800" kern="0" spc="-20" dirty="0" smtClean="0">
                <a:ea typeface="ＭＳ Ｐゴシック" pitchFamily="34" charset="-128"/>
              </a:rPr>
              <a:t>I opgave 1, får I udleveret et projekt med en </a:t>
            </a:r>
            <a:r>
              <a:rPr lang="da-DK" sz="1800" spc="-20" dirty="0" smtClean="0"/>
              <a:t>korrekt </a:t>
            </a:r>
            <a:r>
              <a:rPr lang="da-DK" sz="1800" spc="-20" dirty="0"/>
              <a:t>løsning af </a:t>
            </a:r>
            <a:r>
              <a:rPr lang="da-DK" sz="1800" b="1" spc="-20" dirty="0">
                <a:solidFill>
                  <a:srgbClr val="008000"/>
                </a:solidFill>
              </a:rPr>
              <a:t>Raflebæger </a:t>
            </a:r>
            <a:r>
              <a:rPr lang="da-DK" sz="1800" b="1" spc="-20" dirty="0" smtClean="0">
                <a:solidFill>
                  <a:srgbClr val="008000"/>
                </a:solidFill>
              </a:rPr>
              <a:t>2</a:t>
            </a:r>
            <a:r>
              <a:rPr lang="da-DK" sz="1800" dirty="0" smtClean="0"/>
              <a:t>. I skal så lave regression tests for </a:t>
            </a:r>
            <a:r>
              <a:rPr lang="da-DK" sz="1800" b="1" dirty="0" smtClean="0"/>
              <a:t>Die</a:t>
            </a:r>
            <a:r>
              <a:rPr lang="da-DK" sz="1800" dirty="0" smtClean="0"/>
              <a:t> og </a:t>
            </a:r>
            <a:r>
              <a:rPr lang="da-DK" sz="1800" b="1" dirty="0" smtClean="0"/>
              <a:t>DieCup</a:t>
            </a:r>
            <a:r>
              <a:rPr lang="da-DK" sz="1800" dirty="0" smtClean="0"/>
              <a:t> klasserne</a:t>
            </a:r>
            <a:br>
              <a:rPr lang="da-DK" sz="1800" dirty="0" smtClean="0"/>
            </a:br>
            <a:r>
              <a:rPr lang="da-DK" sz="1800" dirty="0" smtClean="0"/>
              <a:t>(på samme måde som videoen om "Regression tests" gør det for Raflebæger 1 opgaven)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opgave 2, </a:t>
            </a:r>
            <a:r>
              <a:rPr lang="da-DK" sz="1800" kern="0" dirty="0">
                <a:ea typeface="ＭＳ Ｐゴシック" pitchFamily="34" charset="-128"/>
              </a:rPr>
              <a:t>får I udleveret et projekt med </a:t>
            </a:r>
            <a:r>
              <a:rPr lang="da-DK" sz="1800" kern="0" dirty="0" smtClean="0">
                <a:ea typeface="ＭＳ Ｐゴシック" pitchFamily="34" charset="-128"/>
              </a:rPr>
              <a:t>en ikke helt </a:t>
            </a:r>
            <a:r>
              <a:rPr lang="da-DK" sz="1800" dirty="0"/>
              <a:t>korrekt løsning af </a:t>
            </a:r>
            <a:r>
              <a:rPr lang="da-DK" sz="1800" b="1" dirty="0">
                <a:solidFill>
                  <a:srgbClr val="008000"/>
                </a:solidFill>
              </a:rPr>
              <a:t>Raflebæger </a:t>
            </a:r>
            <a:r>
              <a:rPr lang="da-DK" sz="1800" b="1" dirty="0" smtClean="0">
                <a:solidFill>
                  <a:srgbClr val="008000"/>
                </a:solidFill>
              </a:rPr>
              <a:t>3</a:t>
            </a:r>
            <a:r>
              <a:rPr lang="da-DK" sz="1800" dirty="0" smtClean="0"/>
              <a:t>. </a:t>
            </a:r>
            <a:r>
              <a:rPr lang="da-DK" sz="1800" dirty="0"/>
              <a:t>I skal </a:t>
            </a:r>
            <a:r>
              <a:rPr lang="da-DK" sz="1800" dirty="0" smtClean="0"/>
              <a:t>så </a:t>
            </a:r>
            <a:r>
              <a:rPr lang="da-DK" sz="1800" dirty="0"/>
              <a:t>lave regression tests for </a:t>
            </a:r>
            <a:r>
              <a:rPr lang="da-DK" sz="1800" b="1" dirty="0"/>
              <a:t>Die</a:t>
            </a:r>
            <a:r>
              <a:rPr lang="da-DK" sz="1800" dirty="0"/>
              <a:t> og </a:t>
            </a:r>
            <a:r>
              <a:rPr lang="da-DK" sz="1800" b="1" dirty="0"/>
              <a:t>DieCup</a:t>
            </a:r>
            <a:r>
              <a:rPr lang="da-DK" sz="1800" dirty="0"/>
              <a:t> </a:t>
            </a:r>
            <a:r>
              <a:rPr lang="da-DK" sz="1800" dirty="0" smtClean="0"/>
              <a:t>klasserne og bruge disse til at finde og rette fejlene</a:t>
            </a:r>
          </a:p>
          <a:p>
            <a:pPr lvl="1">
              <a:spcBef>
                <a:spcPts val="800"/>
              </a:spcBef>
            </a:pPr>
            <a:r>
              <a:rPr lang="da-DK" sz="1800" kern="0" dirty="0">
                <a:ea typeface="ＭＳ Ｐゴシック" pitchFamily="34" charset="-128"/>
              </a:rPr>
              <a:t>I </a:t>
            </a:r>
            <a:r>
              <a:rPr lang="da-DK" sz="1800" kern="0" dirty="0" smtClean="0">
                <a:ea typeface="ＭＳ Ｐゴシック" pitchFamily="34" charset="-128"/>
              </a:rPr>
              <a:t>opgave 3, </a:t>
            </a:r>
            <a:r>
              <a:rPr lang="da-DK" sz="1800" kern="0" dirty="0">
                <a:ea typeface="ＭＳ Ｐゴシック" pitchFamily="34" charset="-128"/>
              </a:rPr>
              <a:t>får I udleveret </a:t>
            </a:r>
            <a:r>
              <a:rPr lang="da-DK" sz="1800" kern="0" dirty="0" smtClean="0">
                <a:ea typeface="ＭＳ Ｐゴシック" pitchFamily="34" charset="-128"/>
              </a:rPr>
              <a:t>et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projekt, hvor brugeren ved hjælp af en</a:t>
            </a:r>
            <a:r>
              <a:rPr lang="da-DK" sz="1800" dirty="0"/>
              <a:t> </a:t>
            </a:r>
            <a:r>
              <a:rPr lang="da-DK" sz="1800" b="1" spc="-20" dirty="0"/>
              <a:t>Game</a:t>
            </a:r>
            <a:r>
              <a:rPr lang="da-DK" sz="1800" spc="-20" dirty="0"/>
              <a:t> </a:t>
            </a:r>
            <a:r>
              <a:rPr lang="da-DK" sz="1800" spc="-20" dirty="0" smtClean="0"/>
              <a:t>klasse (og klasserne fra Raflebæger 3) kan </a:t>
            </a:r>
            <a:r>
              <a:rPr lang="da-DK" sz="1800" spc="-20" dirty="0"/>
              <a:t>rafle mod en computer. </a:t>
            </a:r>
            <a:r>
              <a:rPr lang="da-DK" sz="1800" dirty="0" smtClean="0"/>
              <a:t>Der er imidlertid nogle fejl i </a:t>
            </a:r>
            <a:r>
              <a:rPr lang="da-DK" sz="1800" b="1" dirty="0" smtClean="0"/>
              <a:t>Game</a:t>
            </a:r>
            <a:r>
              <a:rPr lang="da-DK" sz="1800" dirty="0" smtClean="0"/>
              <a:t> klassen, der gør, at computeren altid </a:t>
            </a:r>
            <a:r>
              <a:rPr lang="da-DK" sz="1800" smtClean="0"/>
              <a:t>vinder.</a:t>
            </a:r>
            <a:br>
              <a:rPr lang="da-DK" sz="1800" smtClean="0"/>
            </a:br>
            <a:r>
              <a:rPr lang="da-DK" sz="1800" smtClean="0"/>
              <a:t>I </a:t>
            </a:r>
            <a:r>
              <a:rPr lang="da-DK" sz="1800" dirty="0" smtClean="0"/>
              <a:t>skal så bruge BlueJ's debugger (eller en lignende) til at finde og rette disse fejl</a:t>
            </a:r>
            <a:endParaRPr lang="da-DK" sz="1800" dirty="0"/>
          </a:p>
          <a:p>
            <a:pPr lvl="1">
              <a:spcBef>
                <a:spcPts val="600"/>
              </a:spcBef>
            </a:pPr>
            <a:endParaRPr lang="da-DK" dirty="0" smtClean="0"/>
          </a:p>
          <a:p>
            <a:pPr lvl="1">
              <a:spcBef>
                <a:spcPts val="600"/>
              </a:spcBef>
            </a:pPr>
            <a:endParaRPr lang="da-DK" sz="2400" kern="0" spc="-30" dirty="0"/>
          </a:p>
          <a:p>
            <a:pPr lvl="1">
              <a:spcBef>
                <a:spcPts val="600"/>
              </a:spcBef>
            </a:pPr>
            <a:endParaRPr lang="da-DK" sz="2400" kern="0" spc="-30" dirty="0" smtClean="0"/>
          </a:p>
          <a:p>
            <a:pPr marL="0" indent="0">
              <a:buFontTx/>
              <a:buNone/>
              <a:defRPr/>
            </a:pPr>
            <a:endParaRPr lang="da-DK" kern="0" dirty="0" smtClean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1920" y="2903683"/>
            <a:ext cx="4484116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Husk at se videoen, før I går i gang med opgaven. Den ligger under Uge 10</a:t>
            </a:r>
            <a:endParaRPr lang="da-DK" alt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89"/>
          <a:stretch/>
        </p:blipFill>
        <p:spPr>
          <a:xfrm>
            <a:off x="3034997" y="5608978"/>
            <a:ext cx="1681019" cy="11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Opsummering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1146" y="1124743"/>
            <a:ext cx="8465854" cy="316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Opremsningstyper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Enumerated types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Forskellige teknikker til test og debugging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man tester undersøger man,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om</a:t>
            </a:r>
            <a:r>
              <a:rPr lang="da-DK" altLang="da-DK" sz="1800" kern="0" dirty="0" smtClean="0">
                <a:ea typeface="ＭＳ Ｐゴシック" pitchFamily="34" charset="-128"/>
              </a:rPr>
              <a:t> programmet opfører sig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man debugger (afluser), forsøger man at finde ud af,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hvorfor</a:t>
            </a:r>
            <a:r>
              <a:rPr lang="da-DK" altLang="da-DK" sz="1800" dirty="0">
                <a:ea typeface="ＭＳ Ｐゴシック" pitchFamily="34" charset="-128"/>
              </a:rPr>
              <a:t> opførslen ikke er, som man forventede, og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>
                <a:ea typeface="ＭＳ Ｐゴシック" pitchFamily="34" charset="-128"/>
              </a:rPr>
              <a:t> dette kan rettes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: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Raflebæger 4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887040" y="5213200"/>
            <a:ext cx="5400600" cy="1405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Deltag aktivt i træningen i mundtlig præsentation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Den er uhyre vigtig for jeres succes ved mundtlig eksamen</a:t>
            </a: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Eneste </a:t>
            </a:r>
            <a:r>
              <a:rPr lang="da-DK" altLang="da-DK" sz="1200" b="1" dirty="0">
                <a:solidFill>
                  <a:srgbClr val="0000FF"/>
                </a:solidFill>
              </a:rPr>
              <a:t>gang under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studier I får systematisk træning heri</a:t>
            </a:r>
            <a:endParaRPr lang="da-DK" altLang="da-DK" sz="1200" b="1" dirty="0">
              <a:solidFill>
                <a:srgbClr val="0000FF"/>
              </a:solidFill>
            </a:endParaRP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Træning gør mester – de timer I bruger på det, 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godt </a:t>
            </a:r>
            <a:r>
              <a:rPr lang="da-DK" altLang="da-DK" sz="1200" b="1" dirty="0">
                <a:solidFill>
                  <a:srgbClr val="0000FF"/>
                </a:solidFill>
              </a:rPr>
              <a:t>givet ud</a:t>
            </a: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Se videoerne om den "perfekte" eksamenspræstation og hør jeres medstuderendes præsentationer – det lærer I også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af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887040" y="4149080"/>
            <a:ext cx="5400600" cy="93358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Planen for den mundtlige eksamen er nu offentliggjort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Der er eksamen den 18-20 december samt 9-12 og 16-18 januar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Hvis man har påtrængende behov for at blive flyttet til en anden dag, kan man sende mig en mail herom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24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5960"/>
          <a:stretch/>
        </p:blipFill>
        <p:spPr>
          <a:xfrm>
            <a:off x="6400100" y="5494867"/>
            <a:ext cx="2743900" cy="135789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78087" y="355139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Eksempel på brug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49511" y="64190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78714" y="5540345"/>
            <a:ext cx="3913153" cy="12517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en-US" altLang="da-DK" sz="1600" b="1" spc="-4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 err="1" smtClean="0">
                <a:solidFill>
                  <a:schemeClr val="tx1"/>
                </a:solidFill>
                <a:latin typeface="Courier New" pitchFamily="49" charset="0"/>
              </a:rPr>
              <a:t>testPrint</a:t>
            </a:r>
            <a:r>
              <a:rPr lang="en-US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Weekday.TUESDAY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Weekday.SATURDAY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Weekday.UNKNOWN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378714" y="1076445"/>
            <a:ext cx="6460486" cy="3939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rivate static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print(Weekday day) {</a:t>
            </a:r>
          </a:p>
          <a:p>
            <a:pPr eaLnBrk="1" hangingPunct="1">
              <a:spcBef>
                <a:spcPts val="2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switch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MONDAY: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TUESDAY: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WEDNESDAY: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THURSDAY: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FRIDAY: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 is a workday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SATURDAY: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SUNDAY: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 is a day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off"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: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spc="-100" dirty="0" smtClean="0">
                <a:solidFill>
                  <a:srgbClr val="008000"/>
                </a:solidFill>
                <a:latin typeface="Courier New" pitchFamily="49" charset="0"/>
              </a:rPr>
              <a:t>" is an invalid </a:t>
            </a:r>
            <a:r>
              <a:rPr lang="en-US" altLang="da-DK" sz="1600" b="1" spc="-100" dirty="0">
                <a:solidFill>
                  <a:srgbClr val="008000"/>
                </a:solidFill>
                <a:latin typeface="Courier New" pitchFamily="49" charset="0"/>
              </a:rPr>
              <a:t>day"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day +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973233" y="2008972"/>
            <a:ext cx="669350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53851" y="1395231"/>
            <a:ext cx="2162867" cy="25054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92647" y="1644389"/>
            <a:ext cx="2041641" cy="175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Switch sætning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(med variabel fra opremsningstype)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at vi ikke behøver at skrive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Weekday.TUESDAY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men kan nøjes med TUESDAY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42583" y="1711064"/>
            <a:ext cx="5869855" cy="278329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062946" y="4530755"/>
            <a:ext cx="444883" cy="25317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4913769" y="4770957"/>
            <a:ext cx="239866" cy="3179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226885" y="5026427"/>
            <a:ext cx="27363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Værdi fra Weekday typen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(toString metoden i Weekday)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 flipV="1">
            <a:off x="6755738" y="4755922"/>
            <a:ext cx="244833" cy="3254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755738" y="5017880"/>
            <a:ext cx="153023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Tekststreng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fra switch sætning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240582" y="1364249"/>
            <a:ext cx="19394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Lokal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variabel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4846325" y="1508265"/>
            <a:ext cx="409905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784527" y="4517783"/>
            <a:ext cx="1190408" cy="25317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590233" y="1711064"/>
            <a:ext cx="432262" cy="22444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823427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World of </a:t>
            </a:r>
            <a:r>
              <a:rPr lang="da-DK" altLang="da-DK" sz="3200" dirty="0" err="1" smtClean="0">
                <a:ea typeface="ＭＳ Ｐゴシック" pitchFamily="34" charset="-128"/>
              </a:rPr>
              <a:t>zuul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1052737"/>
            <a:ext cx="88204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I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world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-of-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zuul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projektet kunne vi med fordel have defineret de mulige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exists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ved hjælp af en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enumeration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type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Nu vil oversætteren protestere, hvis vi (i vores kode) staver en exit forkert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27584" y="2364910"/>
            <a:ext cx="8064896" cy="264290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NORTH(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"north"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 EAST(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"east"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SOUTH(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"south"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 WEST(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"west"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Exit(String exit)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.exit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094518" y="2696638"/>
            <a:ext cx="7371846" cy="28332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15411" y="5233438"/>
            <a:ext cx="3888688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Map&lt;Exit,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Room&gt; exits;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4801947" y="3292418"/>
            <a:ext cx="380250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Som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Weekday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har vi en: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eltvariabel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Privat konstruktør, der initialiserer feltvariablen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metode, der returnerer værdien af  feltvariablen</a:t>
            </a:r>
          </a:p>
        </p:txBody>
      </p:sp>
    </p:spTree>
    <p:extLst>
      <p:ext uri="{BB962C8B-B14F-4D97-AF65-F5344CB8AC3E}">
        <p14:creationId xmlns:p14="http://schemas.microsoft.com/office/powerpoint/2010/main" val="429491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Test og debugging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4836" y="1124744"/>
            <a:ext cx="8465854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Test af program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undersøger om programmet fungerer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Logisk korrekt</a:t>
            </a:r>
            <a:r>
              <a:rPr lang="da-DK" altLang="da-DK" sz="1800" kern="0" dirty="0" smtClean="0">
                <a:ea typeface="ＭＳ Ｐゴシック" pitchFamily="34" charset="-128"/>
              </a:rPr>
              <a:t>: Producerer programmet de resultater, som vi forventer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Effektivitet</a:t>
            </a:r>
            <a:r>
              <a:rPr lang="da-DK" altLang="da-DK" sz="1800" kern="0" dirty="0" smtClean="0">
                <a:ea typeface="ＭＳ Ｐゴシック" pitchFamily="34" charset="-128"/>
              </a:rPr>
              <a:t>: Er programmet hurtigt </a:t>
            </a:r>
            <a:r>
              <a:rPr lang="da-DK" altLang="da-DK" sz="1800" kern="0" dirty="0">
                <a:ea typeface="ＭＳ Ｐゴシック" pitchFamily="34" charset="-128"/>
              </a:rPr>
              <a:t>nok til at kunne håndtere store </a:t>
            </a:r>
            <a:r>
              <a:rPr lang="da-DK" altLang="da-DK" sz="1800" kern="0" dirty="0" smtClean="0">
                <a:ea typeface="ＭＳ Ｐゴシック" pitchFamily="34" charset="-128"/>
              </a:rPr>
              <a:t>datamængder og </a:t>
            </a:r>
            <a:r>
              <a:rPr lang="da-DK" altLang="da-DK" sz="1800" kern="0" dirty="0">
                <a:ea typeface="ＭＳ Ｐゴシック" pitchFamily="34" charset="-128"/>
              </a:rPr>
              <a:t>mange </a:t>
            </a:r>
            <a:r>
              <a:rPr lang="da-DK" altLang="da-DK" sz="1800" kern="0" dirty="0" smtClean="0">
                <a:ea typeface="ＭＳ Ｐゴシック" pitchFamily="34" charset="-128"/>
              </a:rPr>
              <a:t>brugere (performance analyse)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Brugervenligt</a:t>
            </a:r>
            <a:r>
              <a:rPr lang="da-DK" altLang="da-DK" sz="1800" kern="0" dirty="0" smtClean="0">
                <a:ea typeface="ＭＳ Ｐゴシック" pitchFamily="34" charset="-128"/>
              </a:rPr>
              <a:t>: Er programmet let at forstå og let betjene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det følgende vil vi koncentrere os om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logisk korrekthed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Debugging af program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et program indeholder fejl, bruger vi debugging til at lokalisere fejlene, dvs. finde ud af,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hvor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fejlen er og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hvad</a:t>
            </a:r>
            <a:r>
              <a:rPr lang="da-DK" altLang="da-DK" sz="1800" kern="0" dirty="0" smtClean="0">
                <a:ea typeface="ＭＳ Ｐゴシック" pitchFamily="34" charset="-128"/>
              </a:rPr>
              <a:t>, der </a:t>
            </a:r>
            <a:r>
              <a:rPr lang="da-DK" altLang="da-DK" sz="1800" kern="0" dirty="0">
                <a:ea typeface="ＭＳ Ｐゴシック" pitchFamily="34" charset="-128"/>
              </a:rPr>
              <a:t>skal rettes</a:t>
            </a:r>
            <a:r>
              <a:rPr lang="da-DK" altLang="da-DK" sz="1800" kern="0" dirty="0" smtClean="0">
                <a:ea typeface="ＭＳ Ｐゴシック" pitchFamily="34" charset="-128"/>
              </a:rPr>
              <a:t> for at få programmet til at fungere 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"Bug" </a:t>
            </a:r>
            <a:r>
              <a:rPr lang="da-DK" altLang="da-DK" sz="1800" kern="0" dirty="0">
                <a:ea typeface="ＭＳ Ｐゴシック" pitchFamily="34" charset="-128"/>
              </a:rPr>
              <a:t>betyder lus/insekt (slang for fejl i et program)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"Debugging" </a:t>
            </a:r>
            <a:r>
              <a:rPr lang="da-DK" altLang="da-DK" sz="1800" kern="0" dirty="0">
                <a:ea typeface="ＭＳ Ｐゴシック" pitchFamily="34" charset="-128"/>
              </a:rPr>
              <a:t>betyder </a:t>
            </a:r>
            <a:r>
              <a:rPr lang="da-DK" altLang="da-DK" sz="1800" kern="0" dirty="0" smtClean="0">
                <a:ea typeface="ＭＳ Ｐゴシック" pitchFamily="34" charset="-128"/>
              </a:rPr>
              <a:t>aflusning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dvs. man fjerner fejl i programmet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 evt</a:t>
            </a:r>
            <a:r>
              <a:rPr lang="da-DK" altLang="da-DK" sz="1800" kern="0" dirty="0">
                <a:ea typeface="ＭＳ Ｐゴシック" pitchFamily="34" charset="-128"/>
              </a:rPr>
              <a:t>. https://</a:t>
            </a:r>
            <a:r>
              <a:rPr lang="da-DK" altLang="da-DK" sz="1800" kern="0" dirty="0" smtClean="0">
                <a:ea typeface="ＭＳ Ｐゴシック" pitchFamily="34" charset="-128"/>
              </a:rPr>
              <a:t>en.wikipedia.org/wiki/Debugging    </a:t>
            </a:r>
            <a:r>
              <a:rPr lang="da-DK" altLang="da-DK" sz="1800" b="1" kern="0" dirty="0" smtClean="0">
                <a:ea typeface="ＭＳ Ｐゴシック" pitchFamily="34" charset="-128"/>
                <a:hlinkClick r:id="rId3"/>
              </a:rPr>
              <a:t>Link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1026" name="Picture 2" descr="Image result for debugg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68" y="4869160"/>
            <a:ext cx="1433364" cy="143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52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Systemudviklingsfaser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465854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Udvikling af et program foregår i en række faser</a:t>
            </a:r>
          </a:p>
          <a:p>
            <a:pPr lvl="1" defTabSz="838200">
              <a:spcBef>
                <a:spcPts val="300"/>
              </a:spcBef>
              <a:tabLst>
                <a:tab pos="2514600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Analyse</a:t>
            </a:r>
            <a:r>
              <a:rPr lang="da-DK" altLang="da-DK" sz="1800" kern="0" dirty="0" smtClean="0">
                <a:ea typeface="ＭＳ Ｐゴシック" pitchFamily="34" charset="-128"/>
              </a:rPr>
              <a:t>, hvor man udarbejder en k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ravspecifikation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(dvs. en beskrivelse af, 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hvordan programmet skal fungere)</a:t>
            </a:r>
          </a:p>
          <a:p>
            <a:pPr lvl="1" defTabSz="838200">
              <a:spcBef>
                <a:spcPts val="300"/>
              </a:spcBef>
              <a:tabLst>
                <a:tab pos="2514600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Design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fastlægger programmets arkitektur (dvs. hvilke klasser/metoder det skal have og hvordan de interagerer)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3494088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Implementation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programmerer klasser/metoder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2155825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Test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tester 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om 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klasser/metoder er korrekte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2155825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Debugging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retter de fejl, som man har fundet 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Iterationer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praksis, må man ofte gå tilbage til tidligere faser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Hvis man finder fejl, kan det være nødvendigt at ændre programmets arkitektur eller dele af kravspecifikationen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man har rettet fejl, skal det rettede program igen testes/debugges</a:t>
            </a: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Versioner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spc="-60" dirty="0" smtClean="0">
                <a:ea typeface="ＭＳ Ｐゴシック" pitchFamily="34" charset="-128"/>
              </a:rPr>
              <a:t>Man kan med fordel opdele udviklingen af et større program i en række trin, hvor </a:t>
            </a:r>
            <a:r>
              <a:rPr lang="da-DK" altLang="da-DK" sz="1800" kern="0" dirty="0">
                <a:ea typeface="ＭＳ Ｐゴシック" pitchFamily="34" charset="-128"/>
              </a:rPr>
              <a:t>man hen af vejen udvikler, tester og debugger mere komplekse</a:t>
            </a:r>
            <a:r>
              <a:rPr lang="da-DK" altLang="da-DK" sz="1800" kern="0" spc="-80" dirty="0" smtClean="0">
                <a:ea typeface="ＭＳ Ｐゴシック" pitchFamily="34" charset="-128"/>
              </a:rPr>
              <a:t> </a:t>
            </a:r>
            <a:r>
              <a:rPr lang="da-DK" altLang="da-DK" sz="1800" b="1" kern="0" spc="-80" dirty="0" smtClean="0">
                <a:solidFill>
                  <a:srgbClr val="008000"/>
                </a:solidFill>
                <a:ea typeface="ＭＳ Ｐゴシック" pitchFamily="34" charset="-128"/>
              </a:rPr>
              <a:t>versioner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programmet er taget i </a:t>
            </a:r>
            <a:r>
              <a:rPr lang="da-DK" altLang="da-DK" sz="1800" kern="0" dirty="0" smtClean="0">
                <a:ea typeface="ＭＳ Ｐゴシック" pitchFamily="34" charset="-128"/>
              </a:rPr>
              <a:t>brug, </a:t>
            </a:r>
            <a:r>
              <a:rPr lang="da-DK" altLang="da-DK" sz="1800" kern="0" dirty="0">
                <a:ea typeface="ＭＳ Ｐゴシック" pitchFamily="34" charset="-128"/>
              </a:rPr>
              <a:t>vil der ofte opstå behov </a:t>
            </a:r>
            <a:r>
              <a:rPr lang="da-DK" altLang="da-DK" sz="1800" kern="0" dirty="0" smtClean="0">
                <a:ea typeface="ＭＳ Ｐゴシック" pitchFamily="34" charset="-128"/>
              </a:rPr>
              <a:t>for nye versioner, f.eks. </a:t>
            </a:r>
            <a:r>
              <a:rPr lang="da-DK" altLang="da-DK" sz="1800" kern="0" dirty="0">
                <a:ea typeface="ＭＳ Ｐゴシック" pitchFamily="34" charset="-128"/>
              </a:rPr>
              <a:t>på grund af nye </a:t>
            </a:r>
            <a:r>
              <a:rPr lang="da-DK" altLang="da-DK" sz="1800" kern="0" dirty="0" smtClean="0">
                <a:ea typeface="ＭＳ Ｐゴシック" pitchFamily="34" charset="-128"/>
              </a:rPr>
              <a:t>regler eller nye ønsker til programmet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540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Unit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1970" y="1033417"/>
            <a:ext cx="8465854" cy="210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Test af en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afgrænset programenhed</a:t>
            </a:r>
            <a:r>
              <a:rPr lang="da-DK" altLang="da-DK" sz="2000" kern="0" dirty="0" smtClean="0">
                <a:ea typeface="ＭＳ Ｐゴシック" pitchFamily="34" charset="-128"/>
              </a:rPr>
              <a:t>, f. eks.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Metode / konstruktør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Simple unit tests kan foretages ved hjælp af BlueJ's inspektorer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Viser værdien af feltvariabler </a:t>
            </a:r>
            <a:r>
              <a:rPr lang="da-DK" altLang="da-DK" sz="1800" kern="0" dirty="0">
                <a:ea typeface="ＭＳ Ｐゴシック" pitchFamily="34" charset="-128"/>
              </a:rPr>
              <a:t>(og klassevariabler)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30891" y="1627470"/>
            <a:ext cx="1269217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da-DK" altLang="da-DK" sz="1400" dirty="0" smtClean="0"/>
              <a:t>Unit = enhed</a:t>
            </a:r>
            <a:endParaRPr lang="da-DK" altLang="da-DK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28392"/>
            <a:ext cx="3798912" cy="2016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782" t="2106" b="2607"/>
          <a:stretch/>
        </p:blipFill>
        <p:spPr>
          <a:xfrm>
            <a:off x="3779912" y="4581128"/>
            <a:ext cx="3770500" cy="19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5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568952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positivt test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undersøger, om programenheden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opfører sig som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forventet ved "normal brug"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Bliver en persons navn opdateret til den tekststreng, som vi angiver i kaldet af setName metoden?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Husk at teste omkring diverse grænseværdier – hvor der ofte er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F.eks. bør en metode, der finder teenagere, testes på personer, der har alderen 12,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13</a:t>
            </a:r>
            <a:r>
              <a:rPr lang="da-DK" altLang="da-DK" sz="1800" kern="0" dirty="0" smtClean="0">
                <a:ea typeface="ＭＳ Ｐゴシック" pitchFamily="34" charset="-128"/>
              </a:rPr>
              <a:t>, 14, 18,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19</a:t>
            </a:r>
            <a:r>
              <a:rPr lang="da-DK" altLang="da-DK" sz="1800" kern="0" dirty="0" smtClean="0">
                <a:ea typeface="ＭＳ Ｐゴシック" pitchFamily="34" charset="-128"/>
              </a:rPr>
              <a:t>, 20 år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negativt test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undersøger, om programenheden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opfører sig fornuftigt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"uventede situationer"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Hvad sker der, hvis vi forsøger at sætte navnet til den tomme streng eller alderen til noget negativt eller meget stort?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Håndterer metoden det fornuftigt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eller får man en inkonsistent tilstand?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Begge typer tests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vigtige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er ofte tilbøjelig til at glemme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(eller nedprioritere) de negative tests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Lad være med det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Positive og negative t</a:t>
            </a:r>
            <a:r>
              <a:rPr lang="da-DK" altLang="da-DK" sz="3200" dirty="0" smtClean="0">
                <a:ea typeface="ＭＳ Ｐゴシック" pitchFamily="34" charset="-128"/>
              </a:rPr>
              <a:t>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19" y="4728591"/>
            <a:ext cx="364857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0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9544</TotalTime>
  <Words>5084</Words>
  <Application>Microsoft Office PowerPoint</Application>
  <PresentationFormat>On-screen Show (4:3)</PresentationFormat>
  <Paragraphs>665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Times New Roman</vt:lpstr>
      <vt:lpstr>Wingdings</vt:lpstr>
      <vt:lpstr>Standarddesign</vt:lpstr>
      <vt:lpstr>Forelæsning Uge 10</vt:lpstr>
      <vt:lpstr>● Opremsningstyper (enumerated types)</vt:lpstr>
      <vt:lpstr>Mere komplekse enumerations</vt:lpstr>
      <vt:lpstr>Eksempel på brug</vt:lpstr>
      <vt:lpstr>World of zuul</vt:lpstr>
      <vt:lpstr>● Test og debugging</vt:lpstr>
      <vt:lpstr>Systemudviklingsfaser</vt:lpstr>
      <vt:lpstr>● Unit tests</vt:lpstr>
      <vt:lpstr>Positive og negative tests</vt:lpstr>
      <vt:lpstr>Regression tests</vt:lpstr>
      <vt:lpstr>Automatiske tests i BlueJ</vt:lpstr>
      <vt:lpstr>Optagelse af test</vt:lpstr>
      <vt:lpstr>Den optagne testmetode</vt:lpstr>
      <vt:lpstr>Kørsel af testmetode</vt:lpstr>
      <vt:lpstr>Beskrivelse af hvad der gik galt</vt:lpstr>
      <vt:lpstr>PowerPoint Presentation</vt:lpstr>
      <vt:lpstr>PowerPoint Presentation</vt:lpstr>
      <vt:lpstr>Dokumentation af testklasser</vt:lpstr>
      <vt:lpstr>Regression tests</vt:lpstr>
      <vt:lpstr>Kan regression tests betale sig?</vt:lpstr>
      <vt:lpstr>● Debugging (aflusning, fjernelse af fejl)</vt:lpstr>
      <vt:lpstr>BlueJ's debugger (kort repetition)</vt:lpstr>
      <vt:lpstr>Metodekald</vt:lpstr>
      <vt:lpstr>Metodekald</vt:lpstr>
      <vt:lpstr>Undervejs kan man inspicere tilstanden</vt:lpstr>
      <vt:lpstr>Eksempel på debugging via print sætninger</vt:lpstr>
      <vt:lpstr>insert metoden</vt:lpstr>
      <vt:lpstr>Testklasse</vt:lpstr>
      <vt:lpstr>PowerPoint Presentation</vt:lpstr>
      <vt:lpstr>insert metoden har tre cases</vt:lpstr>
      <vt:lpstr>Nu ved vi, hvor vi skal lede efter fejlen</vt:lpstr>
      <vt:lpstr>Gentag testene</vt:lpstr>
      <vt:lpstr>Hvad har vi gjort?</vt:lpstr>
      <vt:lpstr>Gode råd omkring test og debugging</vt:lpstr>
      <vt:lpstr>Debugging af funktionel kode</vt:lpstr>
      <vt:lpstr>Parallel processering af streams</vt:lpstr>
      <vt:lpstr>● Afleveringsopgave: Raflebæger 4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927</cp:revision>
  <cp:lastPrinted>2017-01-05T15:18:38Z</cp:lastPrinted>
  <dcterms:created xsi:type="dcterms:W3CDTF">2009-09-02T10:07:09Z</dcterms:created>
  <dcterms:modified xsi:type="dcterms:W3CDTF">2023-10-25T05:32:48Z</dcterms:modified>
</cp:coreProperties>
</file>