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2" r:id="rId2"/>
    <p:sldId id="338" r:id="rId3"/>
    <p:sldId id="339" r:id="rId4"/>
    <p:sldId id="340" r:id="rId5"/>
    <p:sldId id="341" r:id="rId6"/>
    <p:sldId id="344" r:id="rId7"/>
    <p:sldId id="303" r:id="rId8"/>
    <p:sldId id="286" r:id="rId9"/>
    <p:sldId id="288" r:id="rId10"/>
    <p:sldId id="289" r:id="rId11"/>
    <p:sldId id="322" r:id="rId12"/>
    <p:sldId id="299" r:id="rId13"/>
    <p:sldId id="290" r:id="rId14"/>
    <p:sldId id="291" r:id="rId15"/>
    <p:sldId id="292" r:id="rId16"/>
    <p:sldId id="294" r:id="rId17"/>
    <p:sldId id="343" r:id="rId18"/>
    <p:sldId id="297" r:id="rId19"/>
    <p:sldId id="295" r:id="rId20"/>
    <p:sldId id="345" r:id="rId21"/>
    <p:sldId id="300" r:id="rId22"/>
    <p:sldId id="316" r:id="rId23"/>
    <p:sldId id="324" r:id="rId2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D1EF2"/>
    <a:srgbClr val="A50021"/>
    <a:srgbClr val="0000CC"/>
    <a:srgbClr val="CCECFF"/>
    <a:srgbClr val="FFFFCC"/>
    <a:srgbClr val="6600FF"/>
    <a:srgbClr val="3333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1" autoAdjust="0"/>
    <p:restoredTop sz="94703" autoAdjust="0"/>
  </p:normalViewPr>
  <p:slideViewPr>
    <p:cSldViewPr>
      <p:cViewPr varScale="1">
        <p:scale>
          <a:sx n="108" d="100"/>
          <a:sy n="108" d="100"/>
        </p:scale>
        <p:origin x="370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46ED535-AEE0-4FF7-B8DD-C958AFA23AB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5213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9338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EDC652D3-46D9-4B90-83EF-5C8191715EF9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46353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014422D-55AA-47B8-B10D-0D1F0354ED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014422D-55AA-47B8-B10D-0D1F0354ED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A469BE2-BB5C-4388-BF5C-0BA4848861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37D8DA5-757E-4646-9EE2-C173478D9A2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EAF9484-60B4-48E3-A46D-94A9DEADC029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1FAC1EC-6F6C-4C3F-AE98-C33EC2DB321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22C77E5-7008-4FF3-8843-C6E750A3E74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22C77E5-7008-4FF3-8843-C6E750A3E74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4241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1D725E9-1040-4BBF-8205-CB37E18B752B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223B31F-82B9-47FB-8237-BD765E7FA74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8667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223B31F-82B9-47FB-8237-BD765E7FA74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9385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B7A6AD-9A05-4877-85A0-E9854ACF297C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767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10551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77192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4069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7DE46B3-2A65-43FE-8DB3-7F4694B99D91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22B7A51-3534-4940-8153-66D8845F89A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1917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722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7003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6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841" y="1093533"/>
            <a:ext cx="7358520" cy="269550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Algoritmeskabeloner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findOne, findAll, findNoOf, findSumOf    </a:t>
            </a:r>
            <a:r>
              <a:rPr lang="da-DK" altLang="da-DK" sz="1800" dirty="0" smtClean="0">
                <a:ea typeface="ＭＳ Ｐゴシック" charset="-128"/>
                <a:cs typeface="+mn-cs"/>
              </a:rPr>
              <a:t>(i mandags)</a:t>
            </a:r>
            <a:endParaRPr lang="da-DK" altLang="da-DK" sz="1800" dirty="0">
              <a:ea typeface="ＭＳ Ｐゴシック" charset="-128"/>
              <a:cs typeface="+mn-cs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findBest</a:t>
            </a: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Levetid </a:t>
            </a:r>
            <a:r>
              <a:rPr lang="da-DK" altLang="da-DK" sz="2000" noProof="0" dirty="0">
                <a:ea typeface="ＭＳ Ｐゴシック" pitchFamily="34" charset="-128"/>
              </a:rPr>
              <a:t>for </a:t>
            </a:r>
            <a:r>
              <a:rPr lang="da-DK" altLang="da-DK" sz="2000" noProof="0" dirty="0" smtClean="0">
                <a:ea typeface="ＭＳ Ｐゴシック" pitchFamily="34" charset="-128"/>
              </a:rPr>
              <a:t>variabler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eksisterer </a:t>
            </a:r>
            <a:r>
              <a:rPr lang="da-DK" altLang="da-DK" sz="1800" dirty="0" smtClean="0">
                <a:ea typeface="ＭＳ Ｐゴシック" charset="-128"/>
              </a:rPr>
              <a:t>de forskellige variabler?</a:t>
            </a:r>
            <a:endParaRPr lang="da-DK" altLang="da-DK" sz="18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har </a:t>
            </a:r>
            <a:r>
              <a:rPr lang="da-DK" altLang="da-DK" sz="1800" dirty="0" smtClean="0">
                <a:ea typeface="ＭＳ Ｐゴシック" charset="-128"/>
              </a:rPr>
              <a:t>de </a:t>
            </a:r>
            <a:r>
              <a:rPr lang="da-DK" altLang="da-DK" sz="1800" dirty="0">
                <a:ea typeface="ＭＳ Ｐゴシック" charset="-128"/>
              </a:rPr>
              <a:t>en værdi</a:t>
            </a:r>
            <a:r>
              <a:rPr lang="da-DK" altLang="da-DK" sz="1800" dirty="0" smtClean="0">
                <a:ea typeface="ＭＳ Ｐゴシック" charset="-128"/>
              </a:rPr>
              <a:t>?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Virkefeltsregler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Hvor kan man bruge de forskellige </a:t>
            </a:r>
            <a:r>
              <a:rPr lang="da-DK" altLang="da-DK" sz="1800" dirty="0" smtClean="0">
                <a:ea typeface="ＭＳ Ｐゴシック" charset="-128"/>
                <a:cs typeface="+mn-cs"/>
              </a:rPr>
              <a:t>variabler?</a:t>
            </a:r>
            <a:endParaRPr lang="da-DK" altLang="da-DK" sz="1800" dirty="0">
              <a:ea typeface="ＭＳ Ｐゴシック" charset="-128"/>
              <a:cs typeface="+mn-cs"/>
            </a:endParaRPr>
          </a:p>
          <a:p>
            <a:pPr eaLnBrk="1" hangingPunct="1">
              <a:spcBef>
                <a:spcPts val="3000"/>
              </a:spcBef>
              <a:buFont typeface="Arial" panose="020B0604020202020204" pitchFamily="34" charset="0"/>
              <a:buChar char="•"/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Uge 4 –</a:t>
            </a:r>
            <a:r>
              <a:rPr lang="da-DK" altLang="en-US" sz="3200" kern="0" dirty="0">
                <a:ea typeface="ＭＳ Ｐゴシック" pitchFamily="34" charset="-128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Torsdag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856303"/>
              </p:ext>
            </p:extLst>
          </p:nvPr>
        </p:nvGraphicFramePr>
        <p:xfrm>
          <a:off x="7589465" y="4077072"/>
          <a:ext cx="942975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7" name="Clip" r:id="rId4" imgW="939800" imgH="2286000" progId="MS_ClipArt_Gallery.2">
                  <p:embed/>
                </p:oleObj>
              </mc:Choice>
              <mc:Fallback>
                <p:oleObj name="Clip" r:id="rId4" imgW="939800" imgH="22860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465" y="4077072"/>
                        <a:ext cx="942975" cy="228758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018435" y="4097389"/>
            <a:ext cx="2001837" cy="2374900"/>
            <a:chOff x="4362306" y="4186065"/>
            <a:chExt cx="2001837" cy="2374900"/>
          </a:xfrm>
          <a:solidFill>
            <a:srgbClr val="FFFF66"/>
          </a:solidFill>
        </p:grpSpPr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 rot="1123030">
              <a:off x="4524664" y="41860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 rot="18822196">
              <a:off x="4786962" y="4474196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 rot="17312655">
              <a:off x="4204349" y="4810746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k;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 rot="2211914">
              <a:off x="4794106" y="5190952"/>
              <a:ext cx="915987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i = </a:t>
              </a:r>
              <a:r>
                <a:rPr lang="en-US" altLang="da-DK" sz="1200" b="1" dirty="0" err="1">
                  <a:solidFill>
                    <a:schemeClr val="tx1"/>
                  </a:solidFill>
                  <a:latin typeface="Courier New" pitchFamily="49" charset="0"/>
                </a:rPr>
                <a:t>i+j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 rot="1760369">
              <a:off x="5173518" y="4855990"/>
              <a:ext cx="11906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 rot="20122770">
              <a:off x="5549756" y="4400377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 rot="16584013">
              <a:off x="5526737" y="533938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 rot="391161">
              <a:off x="4722668" y="5695777"/>
              <a:ext cx="11906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 rot="18489327">
              <a:off x="5480699" y="5920409"/>
              <a:ext cx="100647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String s;</a:t>
              </a: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 rot="18317538">
              <a:off x="4132912" y="590453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 rot="19791001">
              <a:off x="4798868" y="61037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3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Feltvariabler og klassevariabler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928734" y="5571928"/>
            <a:ext cx="80522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Alle feltvariabler/klassevariabler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klassen</a:t>
            </a:r>
          </a:p>
        </p:txBody>
      </p: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2006352" y="1268389"/>
            <a:ext cx="457200" cy="4012502"/>
            <a:chOff x="1219200" y="1828800"/>
            <a:chExt cx="457200" cy="2514600"/>
          </a:xfrm>
        </p:grpSpPr>
        <p:sp>
          <p:nvSpPr>
            <p:cNvPr id="26630" name="Oval 5"/>
            <p:cNvSpPr>
              <a:spLocks noChangeArrowheads="1"/>
            </p:cNvSpPr>
            <p:nvPr/>
          </p:nvSpPr>
          <p:spPr bwMode="auto">
            <a:xfrm>
              <a:off x="1219200" y="3048000"/>
              <a:ext cx="457200" cy="152400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26631" name="Line 6"/>
            <p:cNvSpPr>
              <a:spLocks noChangeShapeType="1"/>
            </p:cNvSpPr>
            <p:nvPr/>
          </p:nvSpPr>
          <p:spPr bwMode="auto">
            <a:xfrm>
              <a:off x="1447800" y="3200399"/>
              <a:ext cx="0" cy="11430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 flipV="1">
              <a:off x="1447800" y="1828800"/>
              <a:ext cx="0" cy="1219199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1295400" y="18288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1295400" y="43434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844552" y="1181100"/>
            <a:ext cx="3239616" cy="4229100"/>
          </a:xfrm>
          <a:prstGeom prst="roundRect">
            <a:avLst>
              <a:gd name="adj" fmla="val 2657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C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Scope {</a:t>
            </a:r>
            <a:endParaRPr lang="en-US" sz="14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Scope()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 0;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addTwo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C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private</a:t>
            </a:r>
            <a:r>
              <a:rPr lang="en-US" sz="1400" b="1" dirty="0" smtClean="0">
                <a:solidFill>
                  <a:srgbClr val="C0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i;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+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1;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getValue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return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059832" y="3179626"/>
            <a:ext cx="1728192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796136" y="2578553"/>
            <a:ext cx="3196669" cy="13234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CC"/>
                </a:solidFill>
              </a:rPr>
              <a:t>Style guide: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Feltvariabler  og klassevariabler bør erklæres i begyndelsen af klas</a:t>
            </a:r>
            <a:r>
              <a:rPr lang="da-DK" altLang="da-DK" sz="1600" b="1" dirty="0">
                <a:solidFill>
                  <a:srgbClr val="0000CC"/>
                </a:solidFill>
              </a:rPr>
              <a:t>sen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Regel i Java Style Guide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Oversætteren er ligeglad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10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Metoder og konstruktører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693738" y="5622925"/>
            <a:ext cx="7428637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Alle metoder/konstruktører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klassen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Samme regel gælder for klassemetoder</a:t>
            </a:r>
          </a:p>
        </p:txBody>
      </p: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1835696" y="1268388"/>
            <a:ext cx="457200" cy="4012504"/>
            <a:chOff x="1219200" y="1828799"/>
            <a:chExt cx="457200" cy="2514601"/>
          </a:xfrm>
        </p:grpSpPr>
        <p:sp>
          <p:nvSpPr>
            <p:cNvPr id="26630" name="Oval 5"/>
            <p:cNvSpPr>
              <a:spLocks noChangeArrowheads="1"/>
            </p:cNvSpPr>
            <p:nvPr/>
          </p:nvSpPr>
          <p:spPr bwMode="auto">
            <a:xfrm>
              <a:off x="1219200" y="3277009"/>
              <a:ext cx="457200" cy="152400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26631" name="Line 6"/>
            <p:cNvSpPr>
              <a:spLocks noChangeShapeType="1"/>
            </p:cNvSpPr>
            <p:nvPr/>
          </p:nvSpPr>
          <p:spPr bwMode="auto">
            <a:xfrm>
              <a:off x="1447800" y="3345801"/>
              <a:ext cx="0" cy="997599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 flipV="1">
              <a:off x="1447800" y="1828799"/>
              <a:ext cx="0" cy="1517001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1295400" y="18288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1295400" y="43434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673896" y="1181100"/>
            <a:ext cx="3239616" cy="4229100"/>
          </a:xfrm>
          <a:prstGeom prst="roundRect">
            <a:avLst>
              <a:gd name="adj" fmla="val 2657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C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Scope {</a:t>
            </a:r>
            <a:endParaRPr lang="en-US" sz="14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Scope()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addTwo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C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private</a:t>
            </a:r>
            <a:r>
              <a:rPr lang="en-US" sz="1400" b="1" dirty="0" smtClean="0">
                <a:solidFill>
                  <a:srgbClr val="C0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i;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+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1;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getValue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return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89176" y="3600448"/>
            <a:ext cx="2304256" cy="21260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557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Parametre</a:t>
            </a:r>
          </a:p>
        </p:txBody>
      </p:sp>
      <p:grpSp>
        <p:nvGrpSpPr>
          <p:cNvPr id="28675" name="Group 10"/>
          <p:cNvGrpSpPr>
            <a:grpSpLocks/>
          </p:cNvGrpSpPr>
          <p:nvPr/>
        </p:nvGrpSpPr>
        <p:grpSpPr bwMode="auto">
          <a:xfrm>
            <a:off x="1763688" y="1632248"/>
            <a:ext cx="457200" cy="1584176"/>
            <a:chOff x="2057400" y="2200884"/>
            <a:chExt cx="457200" cy="1372579"/>
          </a:xfrm>
        </p:grpSpPr>
        <p:sp>
          <p:nvSpPr>
            <p:cNvPr id="28678" name="Oval 1029"/>
            <p:cNvSpPr>
              <a:spLocks noChangeArrowheads="1"/>
            </p:cNvSpPr>
            <p:nvPr/>
          </p:nvSpPr>
          <p:spPr bwMode="auto">
            <a:xfrm>
              <a:off x="2057400" y="2200884"/>
              <a:ext cx="457200" cy="227995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28679" name="Line 1030"/>
            <p:cNvSpPr>
              <a:spLocks noChangeShapeType="1"/>
            </p:cNvSpPr>
            <p:nvPr/>
          </p:nvSpPr>
          <p:spPr bwMode="auto">
            <a:xfrm flipH="1">
              <a:off x="2297113" y="2407210"/>
              <a:ext cx="0" cy="116625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28680" name="Line 1031"/>
            <p:cNvSpPr>
              <a:spLocks noChangeShapeType="1"/>
            </p:cNvSpPr>
            <p:nvPr/>
          </p:nvSpPr>
          <p:spPr bwMode="auto">
            <a:xfrm>
              <a:off x="2133600" y="357346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8676" name="Text Box 1032"/>
          <p:cNvSpPr txBox="1">
            <a:spLocks noChangeArrowheads="1"/>
          </p:cNvSpPr>
          <p:nvPr/>
        </p:nvSpPr>
        <p:spPr bwMode="auto">
          <a:xfrm>
            <a:off x="684213" y="3645024"/>
            <a:ext cx="828027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Parametre til en metode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metoden, men aldrig uden for metoden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Samme regel gælder for parametre til en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konstruktør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673896" y="1484784"/>
            <a:ext cx="4508013" cy="1841445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en-GB" sz="1800" b="1" dirty="0">
                <a:solidFill>
                  <a:srgbClr val="660066"/>
                </a:solidFill>
                <a:latin typeface="Courier New" charset="0"/>
                <a:ea typeface="ＭＳ Ｐゴシック" charset="0"/>
                <a:cs typeface="Times New Roman" charset="0"/>
              </a:rPr>
              <a:t>public </a:t>
            </a:r>
            <a:r>
              <a:rPr lang="en-GB" sz="18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addDays</a:t>
            </a:r>
            <a:r>
              <a:rPr lang="en-GB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( </a:t>
            </a:r>
            <a:r>
              <a:rPr lang="en-GB" sz="1800" b="1" dirty="0" err="1" smtClean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d ) 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{</a:t>
            </a:r>
          </a:p>
          <a:p>
            <a:pPr>
              <a:defRPr/>
            </a:pPr>
            <a:endParaRPr lang="en-GB" sz="1800" b="1" dirty="0">
              <a:solidFill>
                <a:srgbClr val="000000"/>
              </a:solidFill>
              <a:latin typeface="Courier New" charset="0"/>
              <a:ea typeface="ＭＳ Ｐゴシック" charset="0"/>
              <a:cs typeface="Times New Roman" charset="0"/>
            </a:endParaRPr>
          </a:p>
          <a:p>
            <a:pPr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</a:t>
            </a:r>
            <a:r>
              <a:rPr lang="nb-NO" sz="1800" b="1" dirty="0" smtClean="0">
                <a:solidFill>
                  <a:srgbClr val="660066"/>
                </a:solidFill>
                <a:latin typeface="Courier New" charset="0"/>
                <a:ea typeface="ＭＳ Ｐゴシック" charset="0"/>
                <a:cs typeface="Times New Roman" charset="0"/>
              </a:rPr>
              <a:t>for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(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int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i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=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0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;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i &lt; d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; i++</a:t>
            </a:r>
            <a:r>
              <a:rPr lang="nb-NO" sz="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) {</a:t>
            </a:r>
          </a:p>
          <a:p>
            <a:pPr>
              <a:defRPr/>
            </a:pP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  setToNextDate();</a:t>
            </a:r>
          </a:p>
          <a:p>
            <a:pPr>
              <a:defRPr/>
            </a:pP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}</a:t>
            </a:r>
          </a:p>
          <a:p>
            <a:pPr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}</a:t>
            </a:r>
            <a:endParaRPr lang="da-DK" sz="1800" dirty="0">
              <a:latin typeface="Arial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11116" y="1603688"/>
            <a:ext cx="811552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12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lokale variabler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693739" y="3995192"/>
            <a:ext cx="80547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Lokale variabler erklæret i en blok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fra og med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erklæringen og indtil blokkens afslutning</a:t>
            </a:r>
            <a:endParaRPr lang="da-DK" altLang="da-DK" b="1" dirty="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453680" y="1556792"/>
            <a:ext cx="3120752" cy="2132013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x++;</a:t>
            </a:r>
          </a:p>
          <a:p>
            <a:pPr eaLnBrk="0" hangingPunct="0"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 =</a:t>
            </a:r>
            <a:r>
              <a:rPr lang="en-US" sz="1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765996" y="2506774"/>
            <a:ext cx="1589386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8821" y="1933088"/>
            <a:ext cx="737379" cy="2836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Arial" pitchFamily="-105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3486197" y="2071126"/>
            <a:ext cx="1512167" cy="145569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grpSp>
        <p:nvGrpSpPr>
          <p:cNvPr id="30724" name="Group 10"/>
          <p:cNvGrpSpPr>
            <a:grpSpLocks/>
          </p:cNvGrpSpPr>
          <p:nvPr/>
        </p:nvGrpSpPr>
        <p:grpSpPr bwMode="auto">
          <a:xfrm>
            <a:off x="1691680" y="2506774"/>
            <a:ext cx="457200" cy="1006066"/>
            <a:chOff x="2057400" y="2549236"/>
            <a:chExt cx="457200" cy="879764"/>
          </a:xfrm>
        </p:grpSpPr>
        <p:sp>
          <p:nvSpPr>
            <p:cNvPr id="30726" name="Oval 5"/>
            <p:cNvSpPr>
              <a:spLocks noChangeArrowheads="1"/>
            </p:cNvSpPr>
            <p:nvPr/>
          </p:nvSpPr>
          <p:spPr bwMode="auto">
            <a:xfrm>
              <a:off x="2057400" y="2549236"/>
              <a:ext cx="457200" cy="193046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30727" name="Line 6"/>
            <p:cNvSpPr>
              <a:spLocks noChangeShapeType="1"/>
            </p:cNvSpPr>
            <p:nvPr/>
          </p:nvSpPr>
          <p:spPr bwMode="auto">
            <a:xfrm>
              <a:off x="2286000" y="2742282"/>
              <a:ext cx="0" cy="68671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0728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40260" y="1700808"/>
            <a:ext cx="360040" cy="805966"/>
            <a:chOff x="2105980" y="1700808"/>
            <a:chExt cx="360040" cy="805966"/>
          </a:xfrm>
        </p:grpSpPr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V="1">
              <a:off x="2286000" y="1700808"/>
              <a:ext cx="0" cy="805966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2133600" y="1700808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2105980" y="1783085"/>
              <a:ext cx="36004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da-DK" altLang="da-DK" b="1" dirty="0" smtClean="0"/>
                <a:t>X</a:t>
              </a:r>
            </a:p>
            <a:p>
              <a:r>
                <a:rPr lang="da-DK" altLang="da-DK" b="1" dirty="0"/>
                <a:t>X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 rot="21165640">
            <a:off x="5700374" y="5303208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4721559" y="1998315"/>
            <a:ext cx="2597968" cy="598310"/>
          </a:xfrm>
          <a:prstGeom prst="roundRect">
            <a:avLst>
              <a:gd name="adj" fmla="val 3940"/>
            </a:avLst>
          </a:prstGeom>
          <a:solidFill>
            <a:srgbClr val="CCECFF"/>
          </a:solidFill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da-DK" sz="1600" b="1" dirty="0" smtClean="0">
                <a:solidFill>
                  <a:srgbClr val="0000CC"/>
                </a:solidFill>
                <a:latin typeface="+mn-lt"/>
                <a:ea typeface="+mn-ea"/>
              </a:rPr>
              <a:t>Fejl (medmindre der er en felt/klassevariabel x)</a:t>
            </a:r>
            <a:endParaRPr lang="da-DK" sz="16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2237656" y="1628800"/>
            <a:ext cx="4572000" cy="3802062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pip() {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{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Indre blokke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611561" y="1052736"/>
            <a:ext cx="7920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En blok kan have indre blokke  </a:t>
            </a:r>
            <a:r>
              <a:rPr lang="da-DK" altLang="da-DK" b="1" dirty="0" smtClean="0">
                <a:solidFill>
                  <a:schemeClr val="tx1"/>
                </a:solidFill>
              </a:rPr>
              <a:t>{ ... { ... </a:t>
            </a:r>
            <a:r>
              <a:rPr lang="da-DK" altLang="da-DK" b="1" dirty="0">
                <a:solidFill>
                  <a:schemeClr val="tx1"/>
                </a:solidFill>
              </a:rPr>
              <a:t>} </a:t>
            </a:r>
            <a:r>
              <a:rPr lang="da-DK" altLang="da-DK" b="1" dirty="0" smtClean="0">
                <a:solidFill>
                  <a:schemeClr val="tx1"/>
                </a:solidFill>
              </a:rPr>
              <a:t>... }</a:t>
            </a:r>
            <a:endParaRPr lang="da-DK" altLang="da-DK" b="1" dirty="0" smtClean="0"/>
          </a:p>
        </p:txBody>
      </p:sp>
      <p:grpSp>
        <p:nvGrpSpPr>
          <p:cNvPr id="32776" name="Group 15"/>
          <p:cNvGrpSpPr>
            <a:grpSpLocks/>
          </p:cNvGrpSpPr>
          <p:nvPr/>
        </p:nvGrpSpPr>
        <p:grpSpPr bwMode="auto">
          <a:xfrm>
            <a:off x="1475656" y="3068660"/>
            <a:ext cx="457200" cy="1542258"/>
            <a:chOff x="1447800" y="4207933"/>
            <a:chExt cx="457200" cy="1126067"/>
          </a:xfrm>
        </p:grpSpPr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1447800" y="4207933"/>
              <a:ext cx="457200" cy="21166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1676400" y="4427608"/>
              <a:ext cx="0" cy="90639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1524000" y="5334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16" name="Rectangle 15"/>
          <p:cNvSpPr/>
          <p:nvPr/>
        </p:nvSpPr>
        <p:spPr bwMode="auto">
          <a:xfrm>
            <a:off x="2846512" y="3119050"/>
            <a:ext cx="1584176" cy="23950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630488" y="2274005"/>
            <a:ext cx="3672408" cy="248092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1560" y="5581689"/>
            <a:ext cx="80641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b="1" spc="-50" dirty="0" smtClean="0"/>
              <a:t>Samme regel: lokale variabler er tilgængelig </a:t>
            </a:r>
            <a:r>
              <a:rPr lang="da-DK" altLang="da-DK" b="1" spc="-50" dirty="0" smtClean="0">
                <a:solidFill>
                  <a:srgbClr val="008000"/>
                </a:solidFill>
              </a:rPr>
              <a:t>fra og med </a:t>
            </a:r>
            <a:r>
              <a:rPr lang="da-DK" altLang="da-DK" b="1" spc="-50" dirty="0" smtClean="0"/>
              <a:t>erklæringen</a:t>
            </a:r>
            <a:r>
              <a:rPr lang="da-DK" altLang="da-DK" b="1" dirty="0" smtClean="0"/>
              <a:t> og indtil afslutningen af den blok, hvori de er erklæret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1828800" y="1556792"/>
            <a:ext cx="4471392" cy="4049336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pip()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int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= 0;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{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i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j = 0;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x++;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2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(x);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Et navn virker også inde i indre blokke</a:t>
            </a: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115616" y="2166390"/>
            <a:ext cx="457200" cy="3206826"/>
            <a:chOff x="1447800" y="4207933"/>
            <a:chExt cx="457200" cy="1126067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447800" y="4207933"/>
              <a:ext cx="457200" cy="10583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676400" y="4313767"/>
              <a:ext cx="0" cy="102023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524000" y="5334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2123604" y="2222779"/>
            <a:ext cx="1584300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419997" y="3856663"/>
            <a:ext cx="720080" cy="28447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012285" y="4108119"/>
            <a:ext cx="360040" cy="28447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2729803"/>
            <a:ext cx="3523420" cy="198351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15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Et navn kan “skygge” for et andet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832096" y="2785393"/>
            <a:ext cx="3733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da-DK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372640" y="1340768"/>
            <a:ext cx="5214409" cy="3861098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; 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Scope()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ea typeface="+mn-ea"/>
              </a:rPr>
              <a:t>"a"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+ 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i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;</a:t>
            </a: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charset="0"/>
                <a:ea typeface="+mn-ea"/>
              </a:rPr>
              <a:t>this</a:t>
            </a:r>
            <a:r>
              <a:rPr lang="en-US" sz="1600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.i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"b"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+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87875" y="3635112"/>
            <a:ext cx="1408839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55590" y="1688454"/>
            <a:ext cx="1925053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85921" y="1488331"/>
            <a:ext cx="457200" cy="3534559"/>
            <a:chOff x="1199889" y="1272307"/>
            <a:chExt cx="457200" cy="4559551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1199889" y="1515224"/>
              <a:ext cx="457200" cy="25861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1416222" y="1614093"/>
              <a:ext cx="12265" cy="421776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 flipV="1">
              <a:off x="1416223" y="1272307"/>
              <a:ext cx="12265" cy="34178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263824" y="127230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1238562" y="582407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321" y="3606801"/>
            <a:ext cx="1072892" cy="830312"/>
            <a:chOff x="1450504" y="3174393"/>
            <a:chExt cx="1072892" cy="627181"/>
          </a:xfrm>
        </p:grpSpPr>
        <p:grpSp>
          <p:nvGrpSpPr>
            <p:cNvPr id="4" name="Group 3"/>
            <p:cNvGrpSpPr/>
            <p:nvPr/>
          </p:nvGrpSpPr>
          <p:grpSpPr>
            <a:xfrm>
              <a:off x="1450504" y="3174393"/>
              <a:ext cx="1072892" cy="627181"/>
              <a:chOff x="1450504" y="3174393"/>
              <a:chExt cx="1072892" cy="627181"/>
            </a:xfrm>
          </p:grpSpPr>
          <p:grpSp>
            <p:nvGrpSpPr>
              <p:cNvPr id="40" name="Group 10"/>
              <p:cNvGrpSpPr>
                <a:grpSpLocks/>
              </p:cNvGrpSpPr>
              <p:nvPr/>
            </p:nvGrpSpPr>
            <p:grpSpPr bwMode="auto">
              <a:xfrm>
                <a:off x="2066196" y="3174393"/>
                <a:ext cx="457200" cy="627181"/>
                <a:chOff x="2057400" y="2549236"/>
                <a:chExt cx="457200" cy="879764"/>
              </a:xfrm>
            </p:grpSpPr>
            <p:sp>
              <p:nvSpPr>
                <p:cNvPr id="41" name="Oval 5"/>
                <p:cNvSpPr>
                  <a:spLocks noChangeArrowheads="1"/>
                </p:cNvSpPr>
                <p:nvPr/>
              </p:nvSpPr>
              <p:spPr bwMode="auto">
                <a:xfrm>
                  <a:off x="2057400" y="2549236"/>
                  <a:ext cx="457200" cy="270164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endParaRPr lang="en-GB" altLang="da-DK"/>
                </a:p>
              </p:txBody>
            </p:sp>
            <p:sp>
              <p:nvSpPr>
                <p:cNvPr id="42" name="Line 6"/>
                <p:cNvSpPr>
                  <a:spLocks noChangeShapeType="1"/>
                </p:cNvSpPr>
                <p:nvPr/>
              </p:nvSpPr>
              <p:spPr bwMode="auto">
                <a:xfrm>
                  <a:off x="2286000" y="2895600"/>
                  <a:ext cx="0" cy="51581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" name="Line 7"/>
                <p:cNvSpPr>
                  <a:spLocks noChangeShapeType="1"/>
                </p:cNvSpPr>
                <p:nvPr/>
              </p:nvSpPr>
              <p:spPr bwMode="auto">
                <a:xfrm>
                  <a:off x="2133600" y="3429000"/>
                  <a:ext cx="304800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450504" y="3247869"/>
                <a:ext cx="457200" cy="5411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5" charset="0"/>
                </a:endParaRPr>
              </a:p>
            </p:txBody>
          </p:sp>
        </p:grp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1529504" y="378904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1551856" y="324786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3178214" y="4130282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871836" y="4141366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687862" y="5497131"/>
            <a:ext cx="6583964" cy="63607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 to 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i'er referer til den lokale variabel (den røde erklæring)</a:t>
            </a:r>
          </a:p>
          <a:p>
            <a:pPr marL="182563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 fire blå i'er referer til feltvariablen (den blå erklæring)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89297" y="3393220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82919" y="3404304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942686" y="2922166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970395" y="2185104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af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this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832096" y="2785393"/>
            <a:ext cx="3733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da-DK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372640" y="1340768"/>
            <a:ext cx="5214409" cy="3861098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; 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Scope()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ea typeface="+mn-ea"/>
              </a:rPr>
              <a:t>"a"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+ 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i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;</a:t>
            </a: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charset="0"/>
                <a:ea typeface="+mn-ea"/>
              </a:rPr>
              <a:t>this</a:t>
            </a:r>
            <a:r>
              <a:rPr lang="en-US" sz="1600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.i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"b"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+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87875" y="3635112"/>
            <a:ext cx="1408839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55590" y="1688454"/>
            <a:ext cx="1925053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466869" y="1877120"/>
            <a:ext cx="3208819" cy="112851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refererer til objektet selv</a:t>
            </a: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this.i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 refererer altid til feltvariablen (selv om der er andre i'er, der skygger)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85921" y="1488331"/>
            <a:ext cx="457200" cy="3534559"/>
            <a:chOff x="1199889" y="1272307"/>
            <a:chExt cx="457200" cy="4559551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1199889" y="1515224"/>
              <a:ext cx="457200" cy="25861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1416222" y="1614093"/>
              <a:ext cx="12265" cy="421776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 flipV="1">
              <a:off x="1416223" y="1272307"/>
              <a:ext cx="12265" cy="34178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263824" y="127230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1238562" y="582407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321" y="3678449"/>
            <a:ext cx="1072892" cy="614647"/>
            <a:chOff x="1450504" y="3174393"/>
            <a:chExt cx="1072892" cy="627181"/>
          </a:xfrm>
        </p:grpSpPr>
        <p:grpSp>
          <p:nvGrpSpPr>
            <p:cNvPr id="4" name="Group 3"/>
            <p:cNvGrpSpPr/>
            <p:nvPr/>
          </p:nvGrpSpPr>
          <p:grpSpPr>
            <a:xfrm>
              <a:off x="1450504" y="3174393"/>
              <a:ext cx="1072892" cy="627181"/>
              <a:chOff x="1450504" y="3174393"/>
              <a:chExt cx="1072892" cy="627181"/>
            </a:xfrm>
          </p:grpSpPr>
          <p:grpSp>
            <p:nvGrpSpPr>
              <p:cNvPr id="40" name="Group 10"/>
              <p:cNvGrpSpPr>
                <a:grpSpLocks/>
              </p:cNvGrpSpPr>
              <p:nvPr/>
            </p:nvGrpSpPr>
            <p:grpSpPr bwMode="auto">
              <a:xfrm>
                <a:off x="2066196" y="3174393"/>
                <a:ext cx="457200" cy="627181"/>
                <a:chOff x="2057400" y="2549236"/>
                <a:chExt cx="457200" cy="879764"/>
              </a:xfrm>
            </p:grpSpPr>
            <p:sp>
              <p:nvSpPr>
                <p:cNvPr id="41" name="Oval 5"/>
                <p:cNvSpPr>
                  <a:spLocks noChangeArrowheads="1"/>
                </p:cNvSpPr>
                <p:nvPr/>
              </p:nvSpPr>
              <p:spPr bwMode="auto">
                <a:xfrm>
                  <a:off x="2057400" y="2549236"/>
                  <a:ext cx="457200" cy="270164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endParaRPr lang="en-GB" altLang="da-DK"/>
                </a:p>
              </p:txBody>
            </p:sp>
            <p:sp>
              <p:nvSpPr>
                <p:cNvPr id="42" name="Line 6"/>
                <p:cNvSpPr>
                  <a:spLocks noChangeShapeType="1"/>
                </p:cNvSpPr>
                <p:nvPr/>
              </p:nvSpPr>
              <p:spPr bwMode="auto">
                <a:xfrm>
                  <a:off x="2286000" y="2895600"/>
                  <a:ext cx="0" cy="51581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" name="Line 7"/>
                <p:cNvSpPr>
                  <a:spLocks noChangeShapeType="1"/>
                </p:cNvSpPr>
                <p:nvPr/>
              </p:nvSpPr>
              <p:spPr bwMode="auto">
                <a:xfrm>
                  <a:off x="2133600" y="3429000"/>
                  <a:ext cx="304800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450504" y="3247869"/>
                <a:ext cx="457200" cy="5411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5" charset="0"/>
                </a:endParaRPr>
              </a:p>
            </p:txBody>
          </p:sp>
        </p:grp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1529504" y="378904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1551856" y="324786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372640" y="5265255"/>
            <a:ext cx="6095980" cy="148758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4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Bruges ofte i konstruktører</a:t>
            </a: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Tillader at konstruktørens parametre har samme navne, som de feltvariabler de skal bruges til at initialisere</a:t>
            </a:r>
            <a:endParaRPr lang="da-DK" altLang="da-DK" sz="1400" b="1" dirty="0">
              <a:solidFill>
                <a:srgbClr val="0000CC"/>
              </a:solidFill>
            </a:endParaRP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Vi kan f.eks. skrive 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this.name =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name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;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hvor venstresiden af assignmentet referer til en feltvariabel, mens højresiden referer til en parameter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177731" y="3884386"/>
            <a:ext cx="1097935" cy="206985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5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748464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Kontrolvariabler i for / for-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each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43012" name="Text Box 1034"/>
          <p:cNvSpPr txBox="1">
            <a:spLocks noChangeArrowheads="1"/>
          </p:cNvSpPr>
          <p:nvPr/>
        </p:nvSpPr>
        <p:spPr bwMode="auto">
          <a:xfrm>
            <a:off x="900113" y="1052736"/>
            <a:ext cx="124935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for løkke</a:t>
            </a:r>
            <a:endParaRPr lang="da-DK" altLang="da-DK" b="1" dirty="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123728" y="1484784"/>
            <a:ext cx="4464496" cy="1067063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charset="0"/>
                <a:ea typeface="+mn-ea"/>
              </a:rPr>
              <a:t>for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da-DK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j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=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0 ; j</a:t>
            </a:r>
            <a:r>
              <a:rPr lang="da-DK" sz="8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&lt;</a:t>
            </a:r>
            <a:r>
              <a:rPr lang="da-DK" sz="8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4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; j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++) {</a:t>
            </a:r>
            <a:endParaRPr lang="da-DK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  </a:t>
            </a: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(j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);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869782" y="1571814"/>
            <a:ext cx="1287351" cy="30511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1403648" y="1556049"/>
            <a:ext cx="457200" cy="792088"/>
            <a:chOff x="2057400" y="2392913"/>
            <a:chExt cx="457200" cy="1036087"/>
          </a:xfrm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2057400" y="2392913"/>
              <a:ext cx="457200" cy="29140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2286000" y="2684317"/>
              <a:ext cx="0" cy="74468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21" name="Text Box 1034"/>
          <p:cNvSpPr txBox="1">
            <a:spLocks noChangeArrowheads="1"/>
          </p:cNvSpPr>
          <p:nvPr/>
        </p:nvSpPr>
        <p:spPr bwMode="auto">
          <a:xfrm>
            <a:off x="853405" y="2882693"/>
            <a:ext cx="1991549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for-</a:t>
            </a:r>
            <a:r>
              <a:rPr lang="da-DK" altLang="da-DK" b="1" dirty="0" err="1" smtClean="0"/>
              <a:t>each</a:t>
            </a:r>
            <a:r>
              <a:rPr lang="da-DK" altLang="da-DK" b="1" dirty="0" smtClean="0"/>
              <a:t> løkke</a:t>
            </a:r>
            <a:endParaRPr lang="da-DK" altLang="da-DK" b="1" dirty="0"/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2077020" y="3284984"/>
            <a:ext cx="4511204" cy="1066800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charset="0"/>
                <a:ea typeface="+mn-ea"/>
              </a:rPr>
              <a:t>for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Person p : persons) 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  </a:t>
            </a: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(p);</a:t>
            </a:r>
            <a:endParaRPr lang="da-DK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836333" y="3373181"/>
            <a:ext cx="133729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24" name="Group 10"/>
          <p:cNvGrpSpPr>
            <a:grpSpLocks/>
          </p:cNvGrpSpPr>
          <p:nvPr/>
        </p:nvGrpSpPr>
        <p:grpSpPr bwMode="auto">
          <a:xfrm>
            <a:off x="1356940" y="3356249"/>
            <a:ext cx="457200" cy="792088"/>
            <a:chOff x="2057400" y="2392913"/>
            <a:chExt cx="457200" cy="1036087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2057400" y="2392913"/>
              <a:ext cx="457200" cy="29140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286000" y="2684317"/>
              <a:ext cx="0" cy="74468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900112" y="4653136"/>
            <a:ext cx="7560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b="1" dirty="0" smtClean="0">
                <a:cs typeface="ＭＳ Ｐゴシック" charset="-128"/>
              </a:rPr>
              <a:t>Kontrolvariabler </a:t>
            </a:r>
            <a:r>
              <a:rPr lang="da-DK" altLang="da-DK" b="1" dirty="0">
                <a:cs typeface="ＭＳ Ｐゴシック" charset="-128"/>
              </a:rPr>
              <a:t>erklæret i hovedet af en</a:t>
            </a:r>
            <a:r>
              <a:rPr lang="da-DK" altLang="da-DK" b="1" dirty="0" smtClean="0"/>
              <a:t> for / for-</a:t>
            </a:r>
            <a:r>
              <a:rPr lang="da-DK" altLang="da-DK" b="1" dirty="0" err="1" smtClean="0"/>
              <a:t>each</a:t>
            </a:r>
            <a:r>
              <a:rPr lang="da-DK" altLang="da-DK" b="1" dirty="0" smtClean="0"/>
              <a:t> løkke </a:t>
            </a:r>
            <a:r>
              <a:rPr lang="da-DK" altLang="da-DK" b="1" dirty="0"/>
              <a:t>er tilgængelige </a:t>
            </a:r>
            <a:r>
              <a:rPr lang="da-DK" altLang="da-DK" b="1" dirty="0">
                <a:solidFill>
                  <a:srgbClr val="008000"/>
                </a:solidFill>
              </a:rPr>
              <a:t>overalt</a:t>
            </a:r>
            <a:r>
              <a:rPr lang="da-DK" altLang="da-DK" b="1" dirty="0">
                <a:solidFill>
                  <a:srgbClr val="0000FF"/>
                </a:solidFill>
              </a:rPr>
              <a:t> </a:t>
            </a:r>
            <a:r>
              <a:rPr lang="da-DK" altLang="da-DK" b="1" dirty="0"/>
              <a:t>i </a:t>
            </a:r>
            <a:r>
              <a:rPr lang="da-DK" altLang="da-DK" b="1" dirty="0" smtClean="0"/>
              <a:t>løkken (inklusiv hovedet), </a:t>
            </a:r>
            <a:r>
              <a:rPr lang="da-DK" altLang="da-DK" b="1" dirty="0"/>
              <a:t>men aldrig uden </a:t>
            </a:r>
            <a:r>
              <a:rPr lang="da-DK" altLang="da-DK" b="1" dirty="0" smtClean="0"/>
              <a:t>for løkken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Virkefeltsregler i Java (opsummering)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280151" cy="3641964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følgende virkefeltsregler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feltvariabel/klassevariabel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(erklæret i en kla</a:t>
            </a:r>
            <a:r>
              <a:rPr lang="da-DK" altLang="da-DK" sz="1800" dirty="0">
                <a:ea typeface="ＭＳ Ｐゴシック" pitchFamily="34" charset="-128"/>
              </a:rPr>
              <a:t>sse) virker overalt i klassen med undtagelse af de steder, hvor den overskygges (af en parameter, lokal variable eller kontrolvariabel)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parameter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(erklæret i hovedet a</a:t>
            </a:r>
            <a:r>
              <a:rPr lang="da-DK" altLang="da-DK" sz="1800" dirty="0">
                <a:ea typeface="ＭＳ Ｐゴシック" pitchFamily="34" charset="-128"/>
              </a:rPr>
              <a:t>f en metode/konstruktør) virker overalt i metodens/konstruktørens krop med undtagelse af de steder, hvor den overskygges af en lokal </a:t>
            </a:r>
            <a:r>
              <a:rPr lang="da-DK" altLang="da-DK" sz="1800" dirty="0" smtClean="0">
                <a:ea typeface="ＭＳ Ｐゴシック" pitchFamily="34" charset="-128"/>
              </a:rPr>
              <a:t>variabel eller </a:t>
            </a:r>
            <a:r>
              <a:rPr lang="da-DK" altLang="da-DK" sz="1800" dirty="0">
                <a:ea typeface="ＭＳ Ｐゴシック" pitchFamily="34" charset="-128"/>
              </a:rPr>
              <a:t>kontrolvariabel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lokal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variabel</a:t>
            </a:r>
            <a:r>
              <a:rPr lang="da-DK" altLang="da-DK" sz="1800" dirty="0" smtClean="0">
                <a:ea typeface="ＭＳ Ｐゴシック" pitchFamily="34" charset="-128"/>
              </a:rPr>
              <a:t> (erklæret i en blok) virker f</a:t>
            </a:r>
            <a:r>
              <a:rPr lang="da-DK" altLang="da-DK" sz="1800" dirty="0">
                <a:ea typeface="ＭＳ Ｐゴシック" pitchFamily="34" charset="-128"/>
              </a:rPr>
              <a:t>ra erklæringsstedet og indtil blokkens afslutning med undtagelse af de steder, hvor den overskygges af en anden lokal variabel eller kontrolvariabel 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kontrolvariabel</a:t>
            </a:r>
            <a:r>
              <a:rPr lang="da-DK" altLang="da-DK" sz="1800" dirty="0">
                <a:ea typeface="ＭＳ Ｐゴシック" pitchFamily="34" charset="-128"/>
              </a:rPr>
              <a:t> (erklæret i hovedet af en for / for-</a:t>
            </a:r>
            <a:r>
              <a:rPr lang="da-DK" altLang="da-DK" sz="1800" dirty="0" err="1">
                <a:ea typeface="ＭＳ Ｐゴシック" pitchFamily="34" charset="-128"/>
              </a:rPr>
              <a:t>each</a:t>
            </a:r>
            <a:r>
              <a:rPr lang="da-DK" altLang="da-DK" sz="1800" dirty="0">
                <a:ea typeface="ＭＳ Ｐゴシック" pitchFamily="34" charset="-128"/>
              </a:rPr>
              <a:t> løkke) virker overalt i løkken (inklusiv hovedet) med undtagelse af de steder, hvor den overskygges af en l</a:t>
            </a:r>
            <a:r>
              <a:rPr lang="da-DK" altLang="da-DK" sz="1800" dirty="0" smtClean="0">
                <a:ea typeface="ＭＳ Ｐゴシック" pitchFamily="34" charset="-128"/>
              </a:rPr>
              <a:t>okal </a:t>
            </a:r>
            <a:r>
              <a:rPr lang="da-DK" altLang="da-DK" sz="1800" dirty="0">
                <a:ea typeface="ＭＳ Ｐゴシック" pitchFamily="34" charset="-128"/>
              </a:rPr>
              <a:t>variabel eller </a:t>
            </a:r>
            <a:r>
              <a:rPr lang="da-DK" altLang="da-DK" sz="1800" dirty="0" smtClean="0">
                <a:ea typeface="ＭＳ Ｐゴシック" pitchFamily="34" charset="-128"/>
              </a:rPr>
              <a:t>anden kontrolvariabel </a:t>
            </a:r>
            <a:endParaRPr lang="da-DK" altLang="da-DK" sz="18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19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3548" y="1688687"/>
            <a:ext cx="525658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ét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element med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903506" y="3463430"/>
            <a:ext cx="2900340" cy="7545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alle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elementer med den angivne egenskab (i en arrayliste)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83568" y="2071265"/>
            <a:ext cx="4464496" cy="20058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195736" y="4242539"/>
            <a:ext cx="5832648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spc="-1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spc="-1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8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683568" y="1146230"/>
            <a:ext cx="295232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Lidt repetition fra i mandags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56177" y="1151361"/>
            <a:ext cx="2592287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CC"/>
                </a:solidFill>
              </a:rPr>
              <a:t>Køreprøven indeholder </a:t>
            </a:r>
            <a:r>
              <a:rPr lang="da-DK" sz="1600" b="1" dirty="0">
                <a:ln w="11430"/>
                <a:solidFill>
                  <a:srgbClr val="0000CC"/>
                </a:solidFill>
              </a:rPr>
              <a:t>opgaver, som </a:t>
            </a:r>
            <a:r>
              <a:rPr lang="da-DK" sz="1600" b="1" dirty="0" smtClean="0">
                <a:ln w="11430"/>
                <a:solidFill>
                  <a:srgbClr val="0000CC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CC"/>
                </a:solidFill>
              </a:rPr>
              <a:t>ved hjælp af algoritmeskabeloner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561423" y="2966546"/>
            <a:ext cx="1730417" cy="24691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46235" y="5400592"/>
            <a:ext cx="2466291" cy="23385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915816" y="3213464"/>
            <a:ext cx="2160240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returneres elementet</a:t>
            </a:r>
            <a:b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(og algoritmen terminerer)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220072" y="5639439"/>
            <a:ext cx="2592288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</a:t>
            </a:r>
            <a:b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tilføjes det til den lokale variabel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, som er en arrayliste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13" grpId="0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i andre klasser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525" y="1084784"/>
            <a:ext cx="8280151" cy="5544616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Virkefeltsreglerne beskriver, hvor konstruktører, metoder og variabler kan bruges inden for deres </a:t>
            </a:r>
            <a:r>
              <a:rPr lang="da-DK" altLang="da-DK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egen klasse</a:t>
            </a:r>
            <a:endParaRPr lang="da-DK" altLang="da-DK" b="1" kern="12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Nogle af dem kan også </a:t>
            </a:r>
            <a:r>
              <a:rPr lang="da-DK" altLang="da-DK" sz="1800" dirty="0">
                <a:ea typeface="ＭＳ Ｐゴシック" pitchFamily="34" charset="-128"/>
              </a:rPr>
              <a:t>bruges i a</a:t>
            </a:r>
            <a:r>
              <a:rPr lang="da-DK" altLang="da-DK" sz="1800" dirty="0" smtClean="0">
                <a:ea typeface="ＭＳ Ｐゴシック" pitchFamily="34" charset="-128"/>
              </a:rPr>
              <a:t>ndre klasser – d</a:t>
            </a:r>
            <a:r>
              <a:rPr lang="da-DK" altLang="da-DK" sz="1800" noProof="0" dirty="0" smtClean="0">
                <a:ea typeface="ＭＳ Ｐゴシック" pitchFamily="34" charset="-128"/>
              </a:rPr>
              <a:t>et skal vi nu se på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Brug i andre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Feltvariabler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kan aldrig tilgås fra andre klasser, idet de bør være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Konstruktører og klassevariabler/metoder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kan tilgås fra andre klasser, hvis de er public 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Instansmetoder </a:t>
            </a:r>
            <a:r>
              <a:rPr lang="da-DK" sz="1800" dirty="0" smtClean="0">
                <a:ea typeface="ＭＳ Ｐゴシック" pitchFamily="34" charset="-128"/>
              </a:rPr>
              <a:t>kan </a:t>
            </a:r>
            <a:r>
              <a:rPr lang="da-DK" sz="1800" dirty="0">
                <a:ea typeface="ＭＳ Ｐゴシック" pitchFamily="34" charset="-128"/>
              </a:rPr>
              <a:t>tilgås fra andre klasser, hvis de er public og man har en reference til et objekt af den klasse, hvori metoden er </a:t>
            </a:r>
            <a:r>
              <a:rPr lang="da-DK" sz="1800" dirty="0" smtClean="0">
                <a:ea typeface="ＭＳ Ｐゴシック" pitchFamily="34" charset="-128"/>
              </a:rPr>
              <a:t>erklæret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>
                <a:solidFill>
                  <a:srgbClr val="008000"/>
                </a:solidFill>
                <a:ea typeface="ＭＳ Ｐゴシック" pitchFamily="34" charset="-128"/>
              </a:rPr>
              <a:t>Parametre, lokale variabler og kontrolvariabler</a:t>
            </a:r>
            <a:r>
              <a:rPr lang="da-DK" sz="1800" dirty="0">
                <a:ea typeface="ＭＳ Ｐゴシック" pitchFamily="34" charset="-128"/>
              </a:rPr>
              <a:t> kan aldrig tilgås fra andre klasser, hvorfor de ikke har en access </a:t>
            </a:r>
            <a:r>
              <a:rPr lang="da-DK" sz="1800" dirty="0" smtClean="0">
                <a:ea typeface="ＭＳ Ｐゴシック" pitchFamily="34" charset="-128"/>
              </a:rPr>
              <a:t>modifier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Når en konstruktør, variabel </a:t>
            </a:r>
            <a:r>
              <a:rPr 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eller </a:t>
            </a: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metode kan tilgås i en anden klasse, kan den tilgås </a:t>
            </a:r>
            <a:r>
              <a:rPr lang="da-DK" b="1" kern="12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overalt</a:t>
            </a: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i </a:t>
            </a:r>
            <a:r>
              <a:rPr 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denne</a:t>
            </a:r>
            <a:endParaRPr lang="da-DK" b="1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158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 txBox="1">
            <a:spLocks noChangeArrowheads="1"/>
          </p:cNvSpPr>
          <p:nvPr/>
        </p:nvSpPr>
        <p:spPr bwMode="auto">
          <a:xfrm>
            <a:off x="304800" y="1052736"/>
            <a:ext cx="88392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1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da-DK" altLang="da-DK" b="1" dirty="0">
                <a:solidFill>
                  <a:srgbClr val="008000"/>
                </a:solidFill>
              </a:rPr>
              <a:t>Antagelse: </a:t>
            </a:r>
            <a:r>
              <a:rPr lang="da-DK" altLang="da-DK" b="1" dirty="0" smtClean="0"/>
              <a:t>Feltvariabler/klassevariabler </a:t>
            </a:r>
            <a:r>
              <a:rPr lang="da-DK" altLang="da-DK" b="1" dirty="0"/>
              <a:t>er erklæret øverst i </a:t>
            </a:r>
            <a:r>
              <a:rPr lang="da-DK" altLang="da-DK" b="1" dirty="0" smtClean="0"/>
              <a:t>klassen </a:t>
            </a:r>
            <a:r>
              <a:rPr lang="da-DK" altLang="da-DK" b="1" dirty="0"/>
              <a:t>(</a:t>
            </a:r>
            <a:r>
              <a:rPr lang="da-DK" altLang="da-DK" b="1" dirty="0" smtClean="0"/>
              <a:t>jvf. Style Guiden)</a:t>
            </a:r>
            <a:endParaRPr lang="da-DK" altLang="da-DK" b="1" dirty="0"/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008000"/>
                </a:solidFill>
              </a:rPr>
              <a:t>Regel: </a:t>
            </a:r>
            <a:r>
              <a:rPr lang="da-DK" altLang="da-DK" b="1" dirty="0" smtClean="0"/>
              <a:t>Søg opad indtil </a:t>
            </a:r>
            <a:r>
              <a:rPr lang="da-DK" altLang="da-DK" b="1" dirty="0"/>
              <a:t>en erklæring </a:t>
            </a:r>
            <a:r>
              <a:rPr lang="da-DK" altLang="da-DK" b="1" dirty="0" smtClean="0"/>
              <a:t>nås – gå ikke ind i de blokke, løkker, metoder og konstruktører, som du passerer undervejs</a:t>
            </a:r>
            <a:endParaRPr lang="da-DK" altLang="da-DK" b="1" dirty="0"/>
          </a:p>
        </p:txBody>
      </p:sp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Hvilken variabel?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1691680" y="2657671"/>
            <a:ext cx="4824536" cy="3967767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 = 0;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i 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i = i + 1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.i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++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a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oid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pip()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b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for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i = 0; i &lt; 3;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da-DK" sz="1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++){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c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d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43169" y="4072111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76064" y="3337348"/>
            <a:ext cx="712922" cy="18593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44178" y="4887756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015854" y="3001699"/>
            <a:ext cx="2262752" cy="2324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95419" y="5373006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868556" y="5127253"/>
            <a:ext cx="712922" cy="171972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347931" y="5865719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300404" y="3590084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786017" y="3583343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091917" y="5128891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238299" y="5132017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294164" y="3822403"/>
            <a:ext cx="759279" cy="2107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07956" y="3290208"/>
            <a:ext cx="4237722" cy="1208316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005234" y="4580375"/>
            <a:ext cx="4248609" cy="165713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255606" y="5083841"/>
            <a:ext cx="3892101" cy="737296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65640">
            <a:off x="7018436" y="4277960"/>
            <a:ext cx="162299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1093531"/>
            <a:ext cx="7056784" cy="327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Algoritmeskabeloner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findOne, findAll, findNoOf, findSumOf  (sidste mandag)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findBest (sammenligner på tværs af elementer)</a:t>
            </a: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Levetid for variabler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eksisterer de forskellige variabler?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har de en værdi?</a:t>
            </a:r>
            <a:endParaRPr lang="da-DK" altLang="da-DK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Virkefeltsregler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Hvor kan man bruge de forskellige variabler?</a:t>
            </a:r>
          </a:p>
          <a:p>
            <a:pPr marL="0" indent="0" eaLnBrk="1" hangingPunct="1">
              <a:spcBef>
                <a:spcPts val="3000"/>
              </a:spcBef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372200" y="1844824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CC"/>
                </a:solidFill>
              </a:rPr>
              <a:t>Køreprøven 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indeholder opgaver, som kan løses ved hjælp af algoritmeskabeloner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99592" y="4581128"/>
            <a:ext cx="4014531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Husk at se videoerne om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køreprøvesættene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Phone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og </a:t>
            </a:r>
            <a:r>
              <a:rPr lang="da-DK" sz="1400" b="1" dirty="0" err="1" smtClean="0">
                <a:ln w="11430"/>
                <a:solidFill>
                  <a:srgbClr val="008000"/>
                </a:solidFill>
              </a:rPr>
              <a:t>Pirate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 før øvelserne i uge 5</a:t>
            </a:r>
            <a:endParaRPr lang="da-DK" sz="1400" b="1" dirty="0">
              <a:ln w="11430"/>
              <a:solidFill>
                <a:srgbClr val="0000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Prøv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dernæst selv 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at løse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opgaverne (se videoerne igen, hvis det kniber)</a:t>
            </a:r>
            <a:endParaRPr lang="da-DK" sz="1400" b="1" dirty="0">
              <a:ln w="11430"/>
              <a:solidFill>
                <a:srgbClr val="0000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Opgave 10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bruger Comparable 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interfacet, som I først lærer om i næste uge (så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dem kan I vente med at se)</a:t>
            </a:r>
            <a:endParaRPr lang="da-DK" sz="1400" b="1" dirty="0">
              <a:ln w="11430"/>
              <a:solidFill>
                <a:srgbClr val="0000CC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220072" y="4581127"/>
            <a:ext cx="2735438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Quiz 4 (alene)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Skildpadde 2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Billedredigering (par)</a:t>
            </a:r>
            <a:endParaRPr lang="da-DK" altLang="da-DK" sz="1400" kern="1200" dirty="0" smtClean="0">
              <a:ln w="11430"/>
              <a:solidFill>
                <a:srgbClr val="0000CC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182563" indent="-182563">
              <a:spcBef>
                <a:spcPct val="0"/>
              </a:spcBef>
            </a:pPr>
            <a:r>
              <a:rPr lang="da-DK" altLang="da-DK" sz="14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Læsning (læsegruppe)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Eventuelle genafleveringer fra tidligere uger</a:t>
            </a:r>
          </a:p>
        </p:txBody>
      </p:sp>
    </p:spTree>
    <p:extLst>
      <p:ext uri="{BB962C8B-B14F-4D97-AF65-F5344CB8AC3E}">
        <p14:creationId xmlns:p14="http://schemas.microsoft.com/office/powerpoint/2010/main" val="41497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3568" y="1124744"/>
            <a:ext cx="648072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antallet 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af elementer med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05981" y="1484784"/>
            <a:ext cx="4392488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33309" y="4149080"/>
            <a:ext cx="5167083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364088" y="3568834"/>
            <a:ext cx="3859163" cy="5329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summen 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af de elementer, der har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78840" y="2647153"/>
            <a:ext cx="1364658" cy="2556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03880" y="5298423"/>
            <a:ext cx="3998999" cy="26868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012640" y="2692729"/>
            <a:ext cx="1991408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tælles den lokale variabel 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op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549117" y="5589240"/>
            <a:ext cx="2407259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adderes </a:t>
            </a:r>
            <a:r>
              <a:rPr lang="da-DK" sz="12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værdien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af elementet til den lokale variable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2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0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26095"/>
            <a:ext cx="8640960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Algoritmeskabelonen findBest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8813" y="5229200"/>
            <a:ext cx="6427854" cy="12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flere elementer er lige gode, returneres det først fundne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ingen elementer opfylder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600" kern="0" dirty="0" smtClean="0"/>
              <a:t>, returneres </a:t>
            </a:r>
            <a:r>
              <a:rPr lang="da-DK" altLang="da-DK" sz="1600" b="1" kern="0" dirty="0" err="1">
                <a:solidFill>
                  <a:srgbClr val="0070C0"/>
                </a:solidFill>
              </a:rPr>
              <a:t>null</a:t>
            </a:r>
            <a:endParaRPr lang="da-DK" altLang="da-DK" sz="1600" b="1" kern="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/>
              <a:t>Hvis man undlader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600" kern="0" dirty="0">
                <a:solidFill>
                  <a:srgbClr val="008000"/>
                </a:solidFill>
              </a:rPr>
              <a:t> </a:t>
            </a:r>
            <a:r>
              <a:rPr lang="da-DK" altLang="da-DK" sz="1600" kern="0" dirty="0"/>
              <a:t>(og fjerner </a:t>
            </a:r>
            <a:r>
              <a:rPr lang="da-DK" altLang="da-DK" sz="1600" kern="0" dirty="0" smtClean="0"/>
              <a:t>den yderste if sætning), finder man det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BEDSTE</a:t>
            </a:r>
            <a:r>
              <a:rPr lang="da-DK" altLang="da-DK" sz="1600" kern="0" dirty="0" smtClean="0">
                <a:solidFill>
                  <a:srgbClr val="008000"/>
                </a:solidFill>
              </a:rPr>
              <a:t> </a:t>
            </a:r>
            <a:r>
              <a:rPr lang="da-DK" altLang="da-DK" sz="1600" kern="0" dirty="0" smtClean="0"/>
              <a:t>af alle elementer i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LIST</a:t>
            </a:r>
            <a:endParaRPr lang="da-DK" altLang="da-DK" sz="1600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6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259631" y="1848271"/>
            <a:ext cx="7710198" cy="3236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result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elem,result,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580111" y="2736418"/>
            <a:ext cx="338437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bedre end hidtil bedste?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6592351" y="2997252"/>
            <a:ext cx="0" cy="30367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4893899" y="3610330"/>
            <a:ext cx="0" cy="31145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656665" y="3816538"/>
            <a:ext cx="1296144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or-operator</a:t>
            </a:r>
            <a:endParaRPr lang="en-US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23353" y="3288257"/>
            <a:ext cx="32215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23898" y="3287431"/>
            <a:ext cx="334736" cy="31840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7175157" y="3607884"/>
            <a:ext cx="3268" cy="2460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33084" y="3835202"/>
            <a:ext cx="2414536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Højresiden evalueres kun, hvis venstresiden er false,</a:t>
            </a:r>
            <a:b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dvs. hvis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!= null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19535" y="2568423"/>
            <a:ext cx="796081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Løkke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043608" y="2732412"/>
            <a:ext cx="50405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536664" y="4429484"/>
            <a:ext cx="2160241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Hvorfor er det vigtigt?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652120" y="3816538"/>
            <a:ext cx="75381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(lazy)</a:t>
            </a:r>
            <a:endParaRPr lang="en-US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636107" y="3280768"/>
            <a:ext cx="2015369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971704" y="4207355"/>
            <a:ext cx="2400604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H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ar vi et hidtil bedste?   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519785" y="3599173"/>
            <a:ext cx="0" cy="6253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7637933" y="5648920"/>
            <a:ext cx="995942" cy="33598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Gentag! </a:t>
            </a:r>
            <a:endParaRPr lang="da-DK" sz="1600" b="1" dirty="0">
              <a:solidFill>
                <a:srgbClr val="0000CC"/>
              </a:solidFill>
              <a:latin typeface="+mn-lt"/>
              <a:ea typeface="ＭＳ Ｐゴシック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66321" y="2946451"/>
            <a:ext cx="703199" cy="2621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043607" y="3072406"/>
            <a:ext cx="720080" cy="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4309368" y="2383550"/>
            <a:ext cx="367508" cy="7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719055" y="2222710"/>
            <a:ext cx="4245433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Lokal variabel, som indeholder den hidtil bedste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0" y="3175866"/>
            <a:ext cx="1403647" cy="13731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Dette test </a:t>
            </a:r>
            <a:r>
              <a:rPr lang="da-DK" sz="1400" b="1" spc="-60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afgør om </a:t>
            </a:r>
            <a:r>
              <a:rPr lang="da-DK" sz="1400" b="1" spc="-60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spc="-60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 bedre end hidtil bedste</a:t>
            </a: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I så fald opdateres </a:t>
            </a:r>
            <a:r>
              <a:rPr lang="da-DK" sz="14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268627" y="3450679"/>
            <a:ext cx="867716" cy="7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Rectangle 30"/>
          <p:cNvSpPr/>
          <p:nvPr/>
        </p:nvSpPr>
        <p:spPr bwMode="auto">
          <a:xfrm>
            <a:off x="2405449" y="3668451"/>
            <a:ext cx="2003427" cy="2337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V="1">
            <a:off x="1019770" y="3809811"/>
            <a:ext cx="1333465" cy="2505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952377" y="4776421"/>
            <a:ext cx="6012111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Når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!= null kan vi uden fare referere til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objektets metoder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86617" y="1058981"/>
            <a:ext cx="8161848" cy="6818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returnerer det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bedste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-1672" y="4640371"/>
            <a:ext cx="1168569" cy="4344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Returnér den bedste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588418" y="4515669"/>
            <a:ext cx="2003427" cy="2337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 flipV="1">
            <a:off x="899592" y="4657029"/>
            <a:ext cx="636612" cy="923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8" name="Rectangle 37"/>
          <p:cNvSpPr/>
          <p:nvPr/>
        </p:nvSpPr>
        <p:spPr bwMode="auto">
          <a:xfrm>
            <a:off x="1526973" y="2239368"/>
            <a:ext cx="2723294" cy="31840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3" grpId="0"/>
      <p:bldP spid="22" grpId="0" animBg="1"/>
      <p:bldP spid="24" grpId="0" animBg="1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4" grpId="0"/>
      <p:bldP spid="35" grpId="0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55576" y="3933056"/>
            <a:ext cx="6534686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findOldestContaining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Person 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result.getAge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result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findBest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55576" y="1052736"/>
            <a:ext cx="6509748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findBrightestDarkPixel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altLang="da-DK" sz="1700" b="1" spc="-1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700" b="1" spc="-15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result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63888" y="6158591"/>
            <a:ext cx="3723383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inder den ældste person, 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hvis navn indeholder den angivne 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tekststreng</a:t>
            </a:r>
            <a:endParaRPr lang="da-DK" sz="1600" b="1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75347" y="3270524"/>
            <a:ext cx="2016224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den lyseste mørke pixel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940152" y="4365104"/>
            <a:ext cx="2954341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Husk at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result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== null skal stå til venstre for |</a:t>
            </a:r>
            <a:r>
              <a:rPr lang="da-DK" altLang="da-DK" sz="600" b="1" dirty="0" smtClean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|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Ellers får vi en runtime fejl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23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647477" y="5411236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 smtClean="0">
                <a:ea typeface="ＭＳ Ｐゴシック" pitchFamily="34" charset="-128"/>
              </a:rPr>
              <a:t>Sammenligning af algoritmeskabelonerne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  <a:endParaRPr lang="da-DK" altLang="da-DK" sz="2000" kern="0" spc="-1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Hvert enkelt element i listen tjekkes op mod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Betingelsen involverer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 smtClean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Forskelle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</a:t>
            </a:r>
            <a:r>
              <a:rPr lang="da-DK" altLang="da-DK" sz="1800" kern="0" dirty="0" smtClean="0"/>
              <a:t>betingelse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kern="0" dirty="0"/>
              <a:t>en arrayliste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elementer</a:t>
            </a:r>
            <a:r>
              <a:rPr lang="da-DK" altLang="da-DK" sz="1800" kern="0" dirty="0"/>
              <a:t>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findSumOf returnerer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summ</a:t>
            </a:r>
            <a:r>
              <a:rPr lang="da-DK" altLang="da-DK" sz="1800" b="1" kern="0" dirty="0">
                <a:solidFill>
                  <a:srgbClr val="008000"/>
                </a:solidFill>
              </a:rPr>
              <a:t>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værdierne</a:t>
            </a:r>
            <a:r>
              <a:rPr lang="da-DK" altLang="da-DK" sz="1800" kern="0" dirty="0" smtClean="0"/>
              <a:t> af de elementer, der </a:t>
            </a:r>
            <a:r>
              <a:rPr lang="da-DK" altLang="da-DK" sz="1800" kern="0" dirty="0"/>
              <a:t>opfylder den angivne </a:t>
            </a:r>
            <a:r>
              <a:rPr lang="da-DK" altLang="da-DK" sz="1800" kern="0" dirty="0" smtClean="0"/>
              <a:t>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findBest returnerer det </a:t>
            </a:r>
            <a:r>
              <a:rPr lang="da-DK" altLang="da-DK" sz="1800" b="1" kern="0" dirty="0">
                <a:solidFill>
                  <a:srgbClr val="008000"/>
                </a:solidFill>
              </a:rPr>
              <a:t>bedste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de elementer, der opfylder den angivne betingelse (sammenligner elementer)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2780928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327237" y="3353071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ALLE </a:t>
            </a:r>
            <a:r>
              <a:rPr lang="da-DK" altLang="da-DK" sz="1400" b="1" kern="0" dirty="0">
                <a:solidFill>
                  <a:srgbClr val="FF0000"/>
                </a:solidFill>
              </a:rPr>
              <a:t>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3915887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ANTALLET </a:t>
            </a:r>
            <a:r>
              <a:rPr lang="da-DK" altLang="da-DK" sz="1400" b="1" kern="0" dirty="0">
                <a:solidFill>
                  <a:srgbClr val="FF0000"/>
                </a:solidFill>
              </a:rPr>
              <a:t>AF 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485691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SAMLEDE </a:t>
            </a:r>
            <a:r>
              <a:rPr lang="da-DK" altLang="da-DK" sz="1400" b="1" kern="0" dirty="0">
                <a:solidFill>
                  <a:srgbClr val="FF0000"/>
                </a:solidFill>
              </a:rPr>
              <a:t>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38118" y="1976516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Betingelsen tester skoenes farve</a:t>
            </a:r>
            <a:endParaRPr lang="da-DK" altLang="da-DK" sz="14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0594445">
            <a:off x="7102955" y="6337346"/>
            <a:ext cx="1283526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28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1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298157"/>
              </p:ext>
            </p:extLst>
          </p:nvPr>
        </p:nvGraphicFramePr>
        <p:xfrm>
          <a:off x="1259542" y="6526578"/>
          <a:ext cx="5239229" cy="286798"/>
        </p:xfrm>
        <a:graphic>
          <a:graphicData uri="http://schemas.openxmlformats.org/drawingml/2006/table">
            <a:tbl>
              <a:tblPr/>
              <a:tblGrid>
                <a:gridCol w="111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885">
                  <a:extLst>
                    <a:ext uri="{9D8B030D-6E8A-4147-A177-3AD203B41FA5}">
                      <a16:colId xmlns:a16="http://schemas.microsoft.com/office/drawing/2014/main" val="2117765783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findBest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element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hidtil</a:t>
                      </a:r>
                      <a:r>
                        <a:rPr kumimoji="0" lang="en-US" sz="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bedste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450250"/>
              </p:ext>
            </p:extLst>
          </p:nvPr>
        </p:nvGraphicFramePr>
        <p:xfrm>
          <a:off x="1259542" y="5420254"/>
          <a:ext cx="5231065" cy="1097280"/>
        </p:xfrm>
        <a:graphic>
          <a:graphicData uri="http://schemas.openxmlformats.org/drawingml/2006/table">
            <a:tbl>
              <a:tblPr/>
              <a:tblGrid>
                <a:gridCol w="112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531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46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60805" y="5085184"/>
            <a:ext cx="269929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BILLIGSTE RØDE SKO</a:t>
            </a:r>
            <a:endParaRPr lang="da-DK" altLang="da-DK" sz="14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5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Levetid for variabler og parametre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329" y="1052736"/>
            <a:ext cx="8136135" cy="5544616"/>
          </a:xfrm>
        </p:spPr>
        <p:txBody>
          <a:bodyPr/>
          <a:lstStyle/>
          <a:p>
            <a:r>
              <a:rPr lang="da-DK" altLang="da-DK" sz="2000" noProof="0" dirty="0" smtClean="0"/>
              <a:t>Feltvariabler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modellerer tilstand for objekter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levetiden er den samme som objektets</a:t>
            </a:r>
          </a:p>
          <a:p>
            <a:pPr>
              <a:spcBef>
                <a:spcPts val="1200"/>
              </a:spcBef>
            </a:pPr>
            <a:r>
              <a:rPr lang="da-DK" altLang="da-DK" sz="2000" dirty="0"/>
              <a:t>Klassevariabler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modellerer tilstand for </a:t>
            </a:r>
            <a:r>
              <a:rPr lang="da-DK" altLang="da-DK" sz="1800" dirty="0" smtClean="0"/>
              <a:t>klasser</a:t>
            </a:r>
            <a:endParaRPr lang="da-DK" altLang="da-DK" sz="1800" dirty="0"/>
          </a:p>
          <a:p>
            <a:pPr lvl="1">
              <a:spcBef>
                <a:spcPts val="300"/>
              </a:spcBef>
            </a:pPr>
            <a:r>
              <a:rPr lang="da-DK" altLang="da-DK" sz="1800" dirty="0" smtClean="0"/>
              <a:t>levetiden er hele programudførelsen</a:t>
            </a:r>
            <a:endParaRPr lang="da-DK" altLang="da-DK" sz="1800" dirty="0"/>
          </a:p>
          <a:p>
            <a:pPr>
              <a:spcBef>
                <a:spcPts val="1200"/>
              </a:spcBef>
            </a:pPr>
            <a:r>
              <a:rPr lang="da-DK" altLang="da-DK" sz="2000" noProof="0" dirty="0" smtClean="0"/>
              <a:t>Lokale 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hjælpevariabler i en metode/konstruktør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levetiden er varigheden af metode/konstruktør kaldet</a:t>
            </a:r>
          </a:p>
          <a:p>
            <a:pPr>
              <a:spcBef>
                <a:spcPts val="1200"/>
              </a:spcBef>
            </a:pPr>
            <a:r>
              <a:rPr lang="da-DK" altLang="da-DK" sz="2000" dirty="0"/>
              <a:t>Parametre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lokale variabler hvor startværdien leveres af kalderen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levetiden er varigheden af metode/konstruktør kaldet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/>
              <a:t>Kontrolvariabler</a:t>
            </a:r>
            <a:endParaRPr lang="da-DK" altLang="da-DK" sz="2000" dirty="0"/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hjælpevariabler i </a:t>
            </a:r>
            <a:r>
              <a:rPr lang="da-DK" altLang="da-DK" sz="1800" dirty="0" smtClean="0"/>
              <a:t>hovedet af en for eller for-</a:t>
            </a:r>
            <a:r>
              <a:rPr lang="da-DK" altLang="da-DK" sz="1800" dirty="0" err="1" smtClean="0"/>
              <a:t>each</a:t>
            </a:r>
            <a:r>
              <a:rPr lang="da-DK" altLang="da-DK" sz="1800" dirty="0" smtClean="0"/>
              <a:t> løkke</a:t>
            </a:r>
            <a:endParaRPr lang="da-DK" altLang="da-DK" sz="1800" dirty="0"/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levetiden er varigheden af </a:t>
            </a:r>
            <a:r>
              <a:rPr lang="da-DK" altLang="da-DK" sz="1800" dirty="0" smtClean="0"/>
              <a:t>udførelsen af løkken</a:t>
            </a:r>
            <a:endParaRPr lang="da-DK" alt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071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801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noProof="0" dirty="0" smtClean="0">
                <a:ea typeface="ＭＳ Ｐゴシック" pitchFamily="34" charset="-128"/>
              </a:rPr>
              <a:t>Virkefeltsregler (fortolkning af navne)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73" y="1052736"/>
            <a:ext cx="8207375" cy="2434365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Et navn fortolkes i en kontekst, som er med til at definere navnets betydning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Beskeden “Ring til Kirsten og sig at ...” </a:t>
            </a:r>
            <a:r>
              <a:rPr lang="da-DK" altLang="da-DK" sz="1800" dirty="0" smtClean="0">
                <a:ea typeface="ＭＳ Ｐゴシック" pitchFamily="34" charset="-128"/>
              </a:rPr>
              <a:t>kan betyde to helt forskellige ting    på </a:t>
            </a:r>
            <a:r>
              <a:rPr lang="da-DK" altLang="da-DK" sz="1800" dirty="0">
                <a:ea typeface="ＭＳ Ｐゴシック" pitchFamily="34" charset="-128"/>
              </a:rPr>
              <a:t>arbejde og </a:t>
            </a:r>
            <a:r>
              <a:rPr lang="da-DK" altLang="da-DK" sz="1800" dirty="0" smtClean="0">
                <a:ea typeface="ＭＳ Ｐゴシック" pitchFamily="34" charset="-128"/>
              </a:rPr>
              <a:t>hjemme (kollega / svigermor)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Sætningen i++ kan opdatere forskellige variabler – afhængig af, hvor i programmet den står</a:t>
            </a:r>
            <a:endParaRPr lang="da-DK" altLang="da-DK" sz="1800" dirty="0">
              <a:ea typeface="ＭＳ Ｐゴシック" pitchFamily="34" charset="-128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627779"/>
              </p:ext>
            </p:extLst>
          </p:nvPr>
        </p:nvGraphicFramePr>
        <p:xfrm>
          <a:off x="6437337" y="4005064"/>
          <a:ext cx="942975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7" name="Clip" r:id="rId4" imgW="939800" imgH="2286000" progId="MS_ClipArt_Gallery.2">
                  <p:embed/>
                </p:oleObj>
              </mc:Choice>
              <mc:Fallback>
                <p:oleObj name="Clip" r:id="rId4" imgW="939800" imgH="22860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337" y="4005064"/>
                        <a:ext cx="942975" cy="228758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184965" y="4028370"/>
            <a:ext cx="2001837" cy="2374900"/>
            <a:chOff x="4362306" y="4186065"/>
            <a:chExt cx="2001837" cy="2374900"/>
          </a:xfrm>
          <a:solidFill>
            <a:srgbClr val="FFFF00"/>
          </a:solidFill>
        </p:grpSpPr>
        <p:sp>
          <p:nvSpPr>
            <p:cNvPr id="6" name="Text Box 20"/>
            <p:cNvSpPr txBox="1">
              <a:spLocks noChangeArrowheads="1"/>
            </p:cNvSpPr>
            <p:nvPr/>
          </p:nvSpPr>
          <p:spPr bwMode="auto">
            <a:xfrm rot="1123030">
              <a:off x="4524664" y="41860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 rot="18822196">
              <a:off x="4786962" y="4474196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 rot="17312655">
              <a:off x="4204349" y="4810746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k;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 rot="2211914">
              <a:off x="4794106" y="5190952"/>
              <a:ext cx="915987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i = i+j;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 rot="1760369">
              <a:off x="5173518" y="4855990"/>
              <a:ext cx="11906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 rot="20122770">
              <a:off x="5549756" y="4400377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 rot="16584013">
              <a:off x="5526737" y="533938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 rot="391161">
              <a:off x="4722668" y="5695777"/>
              <a:ext cx="11906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 rot="18489327">
              <a:off x="5480699" y="5920409"/>
              <a:ext cx="100647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String s;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 rot="18317538">
              <a:off x="4132912" y="590453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 rot="19791001">
              <a:off x="4798868" y="61037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0053" y="3108557"/>
            <a:ext cx="8186229" cy="103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Java (og andre programmeringssprog) har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præcise, utvetydige</a:t>
            </a:r>
            <a:r>
              <a:rPr lang="da-DK" altLang="da-DK" sz="2000" kern="0" dirty="0" smtClean="0">
                <a:ea typeface="ＭＳ Ｐゴシック" pitchFamily="34" charset="-128"/>
              </a:rPr>
              <a:t> regler for fortolkning af navne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Dem skal vi lære om nu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8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Erklæringer i Java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496944" cy="57332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noProof="0" dirty="0" smtClean="0">
                <a:ea typeface="ＭＳ Ｐゴシック" pitchFamily="34" charset="-128"/>
              </a:rPr>
              <a:t>For at bruge et navn skal det erklæres</a:t>
            </a:r>
            <a:r>
              <a:rPr lang="da-DK" altLang="da-DK" sz="2000" noProof="0" dirty="0">
                <a:ea typeface="ＭＳ Ｐゴシック" pitchFamily="34" charset="-128"/>
              </a:rPr>
              <a:t> </a:t>
            </a:r>
            <a:r>
              <a:rPr lang="da-DK" altLang="da-DK" sz="2000" noProof="0" dirty="0" smtClean="0">
                <a:ea typeface="ＭＳ Ｐゴシック" pitchFamily="34" charset="-128"/>
              </a:rPr>
              <a:t>eller importeres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Navne fra 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java.lang</a:t>
            </a:r>
            <a:r>
              <a:rPr lang="da-DK" altLang="da-DK" sz="1800" noProof="0" dirty="0" smtClean="0">
                <a:ea typeface="ＭＳ Ｐゴシック" pitchFamily="34" charset="-128"/>
              </a:rPr>
              <a:t> pakken importeres dog </a:t>
            </a:r>
            <a:r>
              <a:rPr lang="da-DK" altLang="da-DK" sz="1800" dirty="0" smtClean="0">
                <a:ea typeface="ＭＳ Ｐゴシック" pitchFamily="34" charset="-128"/>
              </a:rPr>
              <a:t>automatisk</a:t>
            </a:r>
            <a:endParaRPr lang="da-DK" altLang="da-DK" sz="1800" dirty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Klasserne </a:t>
            </a:r>
            <a:r>
              <a:rPr lang="da-DK" altLang="da-DK" sz="180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Math og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System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Wrapper klasserne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for de primitive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typer (Integer, Double, …)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En masse and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et…(se i Java API)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Variabler kan erklæres på </a:t>
            </a:r>
            <a:r>
              <a:rPr lang="da-DK" altLang="da-DK" sz="2000" noProof="0" dirty="0" smtClean="0">
                <a:ea typeface="ＭＳ Ｐゴシック" pitchFamily="34" charset="-128"/>
              </a:rPr>
              <a:t>forskellig </a:t>
            </a:r>
            <a:r>
              <a:rPr lang="da-DK" altLang="da-DK" sz="2000" noProof="0" dirty="0" smtClean="0">
                <a:ea typeface="ＭＳ Ｐゴシック" pitchFamily="34" charset="-128"/>
              </a:rPr>
              <a:t>vis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Feltvariabler og klassevariabler tilhører en klasse og kan bruges overalt i </a:t>
            </a:r>
            <a:r>
              <a:rPr lang="da-DK" altLang="da-DK" sz="1800" dirty="0" smtClean="0">
                <a:ea typeface="ＭＳ Ｐゴシック" pitchFamily="34" charset="-128"/>
              </a:rPr>
              <a:t>klassen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kan kun bruges uden for klassen, hvis de er public, hvilket feltvariabler aldrig bør være (mens det kan være ok for klassevariabler)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Lokale </a:t>
            </a:r>
            <a:r>
              <a:rPr lang="da-DK" altLang="da-DK" sz="1800" dirty="0" smtClean="0">
                <a:ea typeface="ＭＳ Ｐゴシック" pitchFamily="34" charset="-128"/>
              </a:rPr>
              <a:t>variabler og parametre </a:t>
            </a:r>
            <a:r>
              <a:rPr lang="da-DK" altLang="da-DK" sz="1800" dirty="0">
                <a:ea typeface="ＭＳ Ｐゴシック" pitchFamily="34" charset="-128"/>
              </a:rPr>
              <a:t>tilhører en metode eller en konstruktør og kan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aldrig</a:t>
            </a:r>
            <a:r>
              <a:rPr lang="da-DK" altLang="da-DK" sz="1800" dirty="0">
                <a:ea typeface="ＭＳ Ｐゴシック" pitchFamily="34" charset="-128"/>
              </a:rPr>
              <a:t> bruges uden for </a:t>
            </a:r>
            <a:r>
              <a:rPr lang="da-DK" altLang="da-DK" sz="1800" dirty="0" smtClean="0">
                <a:ea typeface="ＭＳ Ｐゴシック" pitchFamily="34" charset="-128"/>
              </a:rPr>
              <a:t>denne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Kontrolvariabler tilhører en løkke og kan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aldrig</a:t>
            </a:r>
            <a:r>
              <a:rPr lang="da-DK" altLang="da-DK" sz="1800" dirty="0" smtClean="0">
                <a:ea typeface="ＭＳ Ｐゴシック" pitchFamily="34" charset="-128"/>
              </a:rPr>
              <a:t> bruges uden for denne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Bemærk at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private feltvariable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også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kan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bruges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et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andet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objekt fra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samme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klasse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Hvis et </a:t>
            </a:r>
            <a:r>
              <a:rPr lang="da-DK" altLang="da-DK" sz="1800" b="1" dirty="0" smtClean="0">
                <a:ea typeface="ＭＳ Ｐゴシック" pitchFamily="34" charset="-128"/>
              </a:rPr>
              <a:t>Person</a:t>
            </a:r>
            <a:r>
              <a:rPr lang="da-DK" altLang="da-DK" sz="1800" dirty="0" smtClean="0">
                <a:ea typeface="ＭＳ Ｐゴシック" pitchFamily="34" charset="-128"/>
              </a:rPr>
              <a:t> objekt </a:t>
            </a:r>
            <a:r>
              <a:rPr lang="da-DK" altLang="da-DK" sz="1800" b="1" dirty="0" smtClean="0">
                <a:ea typeface="ＭＳ Ｐゴシック" pitchFamily="34" charset="-128"/>
              </a:rPr>
              <a:t>p1</a:t>
            </a:r>
            <a:r>
              <a:rPr lang="da-DK" altLang="da-DK" sz="1800" dirty="0" smtClean="0">
                <a:ea typeface="ＭＳ Ｐゴシック" pitchFamily="34" charset="-128"/>
              </a:rPr>
              <a:t> har en reference </a:t>
            </a:r>
            <a:r>
              <a:rPr lang="da-DK" altLang="da-DK" sz="1800" b="1" dirty="0" smtClean="0">
                <a:ea typeface="ＭＳ Ｐゴシック" pitchFamily="34" charset="-128"/>
              </a:rPr>
              <a:t>p2</a:t>
            </a:r>
            <a:r>
              <a:rPr lang="da-DK" altLang="da-DK" sz="1800" dirty="0" smtClean="0">
                <a:ea typeface="ＭＳ Ｐゴシック" pitchFamily="34" charset="-128"/>
              </a:rPr>
              <a:t> til et andet </a:t>
            </a:r>
            <a:r>
              <a:rPr lang="da-DK" altLang="da-DK" sz="1800" b="1" dirty="0" smtClean="0">
                <a:ea typeface="ＭＳ Ｐゴシック" pitchFamily="34" charset="-128"/>
              </a:rPr>
              <a:t>Person</a:t>
            </a:r>
            <a:r>
              <a:rPr lang="da-DK" altLang="da-DK" sz="1800" dirty="0" smtClean="0">
                <a:ea typeface="ＭＳ Ｐゴシック" pitchFamily="34" charset="-128"/>
              </a:rPr>
              <a:t> objekt, kan vi skrive </a:t>
            </a:r>
            <a:r>
              <a:rPr lang="da-DK" altLang="da-DK" sz="1800" b="1" dirty="0" smtClean="0">
                <a:ea typeface="ＭＳ Ｐゴシック" pitchFamily="34" charset="-128"/>
              </a:rPr>
              <a:t>p2.name</a:t>
            </a:r>
            <a:r>
              <a:rPr lang="da-DK" altLang="da-DK" sz="1800" dirty="0" smtClean="0">
                <a:ea typeface="ＭＳ Ｐゴシック" pitchFamily="34" charset="-128"/>
              </a:rPr>
              <a:t> i stedet for </a:t>
            </a:r>
            <a:r>
              <a:rPr lang="da-DK" altLang="da-DK" sz="1800" b="1" dirty="0" smtClean="0">
                <a:ea typeface="ＭＳ Ｐゴシック" pitchFamily="34" charset="-128"/>
              </a:rPr>
              <a:t>p2.getName()</a:t>
            </a:r>
            <a:endParaRPr lang="da-DK" altLang="da-DK" sz="1800" b="1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9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5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5535</TotalTime>
  <Words>2504</Words>
  <Application>Microsoft Office PowerPoint</Application>
  <PresentationFormat>On-screen Show (4:3)</PresentationFormat>
  <Paragraphs>460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Courier New</vt:lpstr>
      <vt:lpstr>Monotype Sorts</vt:lpstr>
      <vt:lpstr>Times New Roman</vt:lpstr>
      <vt:lpstr>Standarddesign</vt:lpstr>
      <vt:lpstr>Clip</vt:lpstr>
      <vt:lpstr>PowerPoint Presentation</vt:lpstr>
      <vt:lpstr>● Algoritmeskabeloner</vt:lpstr>
      <vt:lpstr>Algoritmeskabeloner</vt:lpstr>
      <vt:lpstr>Algoritmeskabelonen findBest</vt:lpstr>
      <vt:lpstr>Eksempler på findBest</vt:lpstr>
      <vt:lpstr>Sammenligning af algoritmeskabelonerne</vt:lpstr>
      <vt:lpstr>● Levetid for variabler og parametre</vt:lpstr>
      <vt:lpstr>● Virkefeltsregler (fortolkning af navne)</vt:lpstr>
      <vt:lpstr>Erklæringer i Java</vt:lpstr>
      <vt:lpstr>Feltvariabler og klassevariabler</vt:lpstr>
      <vt:lpstr>Metoder og konstruktører</vt:lpstr>
      <vt:lpstr>Parametre</vt:lpstr>
      <vt:lpstr>Andre lokale variabler</vt:lpstr>
      <vt:lpstr>Indre blokke</vt:lpstr>
      <vt:lpstr>Et navn virker også inde i indre blokke</vt:lpstr>
      <vt:lpstr>Et navn kan “skygge” for et andet</vt:lpstr>
      <vt:lpstr>Brug af this</vt:lpstr>
      <vt:lpstr>Kontrolvariabler i for / for-each løkke</vt:lpstr>
      <vt:lpstr>Virkefeltsregler i Java (opsummering)</vt:lpstr>
      <vt:lpstr>Brug i andre klasser</vt:lpstr>
      <vt:lpstr>Hvilken variabel?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385</cp:revision>
  <cp:lastPrinted>2001-09-26T00:51:19Z</cp:lastPrinted>
  <dcterms:created xsi:type="dcterms:W3CDTF">2011-09-13T08:28:45Z</dcterms:created>
  <dcterms:modified xsi:type="dcterms:W3CDTF">2021-02-17T16:19:18Z</dcterms:modified>
</cp:coreProperties>
</file>