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43" r:id="rId2"/>
    <p:sldId id="358" r:id="rId3"/>
    <p:sldId id="353" r:id="rId4"/>
    <p:sldId id="354" r:id="rId5"/>
    <p:sldId id="355" r:id="rId6"/>
    <p:sldId id="356" r:id="rId7"/>
    <p:sldId id="357" r:id="rId8"/>
    <p:sldId id="348" r:id="rId9"/>
    <p:sldId id="351" r:id="rId10"/>
    <p:sldId id="352" r:id="rId11"/>
    <p:sldId id="350" r:id="rId12"/>
    <p:sldId id="349" r:id="rId13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99CCFF"/>
    <a:srgbClr val="0000FF"/>
    <a:srgbClr val="000066"/>
    <a:srgbClr val="008000"/>
    <a:srgbClr val="FFFFCC"/>
    <a:srgbClr val="A50021"/>
    <a:srgbClr val="969696"/>
    <a:srgbClr val="FF99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87" y="2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9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85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9" y="972185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3897A82C-780D-4210-8377-8FEE4ACB15B5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87097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7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1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439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7" y="9723439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4B17CE37-4641-4131-A94A-505FEC827471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6948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610133D-07CE-4CDD-BCB0-B88A18DF13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da-DK" altLang="da-DK" sz="13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0846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C8FE6BD8-0B2E-41AA-8E80-4B8CCF8D5AA3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83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AD4AF81B-7D6E-419A-AD48-FCBA109BCCC8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07755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610133D-07CE-4CDD-BCB0-B88A18DF13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12</a:t>
            </a:fld>
            <a:endParaRPr lang="da-DK" altLang="da-DK" sz="13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638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610133D-07CE-4CDD-BCB0-B88A18DF13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</a:t>
            </a:fld>
            <a:endParaRPr lang="da-DK" altLang="da-DK" sz="13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896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44" indent="-285709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836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969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103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237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370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504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639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91356D7-F415-4814-BED7-B7490325B2F2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928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718A82B-EEA0-4690-BD54-C6C04CB1C6F6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4</a:t>
            </a:fld>
            <a:endParaRPr lang="da-DK" altLang="da-DK" sz="13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498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610133D-07CE-4CDD-BCB0-B88A18DF13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5</a:t>
            </a:fld>
            <a:endParaRPr lang="da-DK" altLang="da-DK" sz="13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669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610133D-07CE-4CDD-BCB0-B88A18DF13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6</a:t>
            </a:fld>
            <a:endParaRPr lang="da-DK" altLang="da-DK" sz="13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300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610133D-07CE-4CDD-BCB0-B88A18DF13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7</a:t>
            </a:fld>
            <a:endParaRPr lang="da-DK" altLang="da-DK" sz="13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841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610133D-07CE-4CDD-BCB0-B88A18DF13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8</a:t>
            </a:fld>
            <a:endParaRPr lang="da-DK" altLang="da-DK" sz="13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910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C8FE6BD8-0B2E-41AA-8E80-4B8CCF8D5AA3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34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rgbClr val="000066"/>
                </a:solidFill>
              </a:defRPr>
            </a:lvl2pPr>
            <a:lvl3pPr>
              <a:defRPr>
                <a:solidFill>
                  <a:srgbClr val="000066"/>
                </a:solidFill>
              </a:defRPr>
            </a:lvl3pPr>
            <a:lvl4pPr>
              <a:defRPr>
                <a:solidFill>
                  <a:srgbClr val="000066"/>
                </a:solidFill>
              </a:defRPr>
            </a:lvl4pPr>
            <a:lvl5pPr>
              <a:defRPr>
                <a:solidFill>
                  <a:srgbClr val="000066"/>
                </a:solidFill>
              </a:defRPr>
            </a:lvl5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83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07375" cy="6826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255056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1200" y="6400800"/>
            <a:ext cx="719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000066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496944" cy="703759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Quiz Uge 2 – Torsdag </a:t>
            </a:r>
            <a:r>
              <a:rPr lang="da-DK" altLang="da-DK" sz="3200" smtClean="0">
                <a:ea typeface="ＭＳ Ｐゴシック" pitchFamily="34" charset="-128"/>
              </a:rPr>
              <a:t>– Første </a:t>
            </a:r>
            <a:r>
              <a:rPr lang="da-DK" altLang="da-DK" sz="3200" dirty="0" smtClean="0">
                <a:ea typeface="ＭＳ Ｐゴシック" pitchFamily="34" charset="-128"/>
              </a:rPr>
              <a:t>time</a:t>
            </a:r>
          </a:p>
        </p:txBody>
      </p:sp>
      <p:pic>
        <p:nvPicPr>
          <p:cNvPr id="12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67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Tre spørgsmål</a:t>
            </a:r>
          </a:p>
        </p:txBody>
      </p:sp>
      <p:sp>
        <p:nvSpPr>
          <p:cNvPr id="18435" name="TextBox 5"/>
          <p:cNvSpPr txBox="1">
            <a:spLocks noChangeArrowheads="1"/>
          </p:cNvSpPr>
          <p:nvPr/>
        </p:nvSpPr>
        <p:spPr bwMode="auto">
          <a:xfrm>
            <a:off x="644488" y="1268760"/>
            <a:ext cx="1767272" cy="70788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da-DK" altLang="da-DK" dirty="0" smtClean="0">
                <a:solidFill>
                  <a:srgbClr val="0000FF"/>
                </a:solidFill>
              </a:rPr>
              <a:t>Hvem er Peter far til?</a:t>
            </a:r>
            <a:endParaRPr lang="da-DK" altLang="da-DK" dirty="0">
              <a:solidFill>
                <a:srgbClr val="0000FF"/>
              </a:solidFill>
            </a:endParaRPr>
          </a:p>
        </p:txBody>
      </p:sp>
      <p:sp>
        <p:nvSpPr>
          <p:cNvPr id="18436" name="TextBox 5"/>
          <p:cNvSpPr txBox="1">
            <a:spLocks noChangeArrowheads="1"/>
          </p:cNvSpPr>
          <p:nvPr/>
        </p:nvSpPr>
        <p:spPr bwMode="auto">
          <a:xfrm>
            <a:off x="683568" y="2075402"/>
            <a:ext cx="2448272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Aft>
                <a:spcPts val="0"/>
              </a:spcAft>
              <a:buFontTx/>
              <a:buAutoNum type="arabicPeriod"/>
            </a:pPr>
            <a:r>
              <a:rPr lang="da-DK" altLang="da-DK" dirty="0" smtClean="0"/>
              <a:t>Susan</a:t>
            </a:r>
          </a:p>
          <a:p>
            <a:pPr eaLnBrk="1" hangingPunct="1">
              <a:spcAft>
                <a:spcPts val="0"/>
              </a:spcAft>
              <a:buFontTx/>
              <a:buAutoNum type="arabicPeriod"/>
            </a:pPr>
            <a:r>
              <a:rPr lang="da-DK" altLang="da-DK" dirty="0" smtClean="0"/>
              <a:t>Anna</a:t>
            </a:r>
          </a:p>
          <a:p>
            <a:pPr eaLnBrk="1" hangingPunct="1">
              <a:spcAft>
                <a:spcPts val="0"/>
              </a:spcAft>
              <a:buFontTx/>
              <a:buAutoNum type="arabicPeriod"/>
            </a:pPr>
            <a:r>
              <a:rPr lang="da-DK" altLang="da-DK" dirty="0" smtClean="0"/>
              <a:t>Anna og Peter</a:t>
            </a:r>
          </a:p>
          <a:p>
            <a:pPr eaLnBrk="1" hangingPunct="1">
              <a:spcAft>
                <a:spcPts val="0"/>
              </a:spcAft>
              <a:buFontTx/>
              <a:buAutoNum type="arabicPeriod"/>
            </a:pPr>
            <a:r>
              <a:rPr lang="da-DK" altLang="da-DK" dirty="0" smtClean="0"/>
              <a:t>Anna og Susan</a:t>
            </a:r>
          </a:p>
          <a:p>
            <a:pPr eaLnBrk="1" hangingPunct="1">
              <a:spcAft>
                <a:spcPts val="0"/>
              </a:spcAft>
              <a:buFontTx/>
              <a:buAutoNum type="arabicPeriod"/>
            </a:pPr>
            <a:r>
              <a:rPr lang="da-DK" altLang="da-DK" dirty="0" smtClean="0"/>
              <a:t>Ingen</a:t>
            </a:r>
          </a:p>
        </p:txBody>
      </p:sp>
      <p:sp>
        <p:nvSpPr>
          <p:cNvPr id="18" name="TextBox 5"/>
          <p:cNvSpPr txBox="1">
            <a:spLocks noChangeArrowheads="1"/>
          </p:cNvSpPr>
          <p:nvPr/>
        </p:nvSpPr>
        <p:spPr bwMode="auto">
          <a:xfrm>
            <a:off x="3923928" y="2426112"/>
            <a:ext cx="1800200" cy="70788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ctr" eaLnBrk="1" hangingPunct="1">
              <a:defRPr>
                <a:solidFill>
                  <a:srgbClr val="0000FF"/>
                </a:solidFill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da-DK" altLang="da-DK" dirty="0"/>
              <a:t>Hvor gammel er Peter?</a:t>
            </a:r>
          </a:p>
        </p:txBody>
      </p:sp>
      <p:sp>
        <p:nvSpPr>
          <p:cNvPr id="19" name="TextBox 5"/>
          <p:cNvSpPr txBox="1">
            <a:spLocks noChangeArrowheads="1"/>
          </p:cNvSpPr>
          <p:nvPr/>
        </p:nvSpPr>
        <p:spPr bwMode="auto">
          <a:xfrm>
            <a:off x="4211960" y="3218200"/>
            <a:ext cx="1008112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Aft>
                <a:spcPts val="0"/>
              </a:spcAft>
              <a:buFontTx/>
              <a:buAutoNum type="arabicPeriod"/>
            </a:pPr>
            <a:r>
              <a:rPr lang="da-DK" altLang="da-DK" dirty="0" smtClean="0"/>
              <a:t>69</a:t>
            </a:r>
          </a:p>
          <a:p>
            <a:pPr eaLnBrk="1" hangingPunct="1">
              <a:spcAft>
                <a:spcPts val="0"/>
              </a:spcAft>
              <a:buFontTx/>
              <a:buAutoNum type="arabicPeriod"/>
            </a:pPr>
            <a:r>
              <a:rPr lang="da-DK" altLang="da-DK" dirty="0" smtClean="0"/>
              <a:t>70</a:t>
            </a:r>
          </a:p>
          <a:p>
            <a:pPr eaLnBrk="1" hangingPunct="1">
              <a:spcAft>
                <a:spcPts val="0"/>
              </a:spcAft>
              <a:buFontTx/>
              <a:buAutoNum type="arabicPeriod"/>
            </a:pPr>
            <a:r>
              <a:rPr lang="da-DK" altLang="da-DK" dirty="0" smtClean="0"/>
              <a:t>71</a:t>
            </a:r>
          </a:p>
          <a:p>
            <a:pPr eaLnBrk="1" hangingPunct="1">
              <a:spcAft>
                <a:spcPts val="0"/>
              </a:spcAft>
              <a:buFontTx/>
              <a:buAutoNum type="arabicPeriod"/>
            </a:pPr>
            <a:r>
              <a:rPr lang="da-DK" altLang="da-DK" dirty="0" smtClean="0"/>
              <a:t>72</a:t>
            </a:r>
          </a:p>
          <a:p>
            <a:pPr eaLnBrk="1" hangingPunct="1">
              <a:spcAft>
                <a:spcPts val="0"/>
              </a:spcAft>
              <a:buFontTx/>
              <a:buAutoNum type="arabicPeriod"/>
            </a:pPr>
            <a:r>
              <a:rPr lang="da-DK" altLang="da-DK" dirty="0" smtClean="0"/>
              <a:t>73</a:t>
            </a:r>
          </a:p>
        </p:txBody>
      </p:sp>
      <p:sp>
        <p:nvSpPr>
          <p:cNvPr id="20" name="TextBox 5"/>
          <p:cNvSpPr txBox="1">
            <a:spLocks noChangeArrowheads="1"/>
          </p:cNvSpPr>
          <p:nvPr/>
        </p:nvSpPr>
        <p:spPr bwMode="auto">
          <a:xfrm>
            <a:off x="6732240" y="3785230"/>
            <a:ext cx="1944216" cy="70788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ctr" eaLnBrk="1" hangingPunct="1">
              <a:defRPr>
                <a:solidFill>
                  <a:srgbClr val="0000FF"/>
                </a:solidFill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da-DK" altLang="da-DK" dirty="0" smtClean="0"/>
              <a:t>Hvilken kvinde er ældst?</a:t>
            </a:r>
            <a:endParaRPr lang="da-DK" altLang="da-DK" dirty="0"/>
          </a:p>
        </p:txBody>
      </p:sp>
      <p:sp>
        <p:nvSpPr>
          <p:cNvPr id="21" name="TextBox 5"/>
          <p:cNvSpPr txBox="1">
            <a:spLocks noChangeArrowheads="1"/>
          </p:cNvSpPr>
          <p:nvPr/>
        </p:nvSpPr>
        <p:spPr bwMode="auto">
          <a:xfrm>
            <a:off x="6912260" y="4625841"/>
            <a:ext cx="198022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Aft>
                <a:spcPts val="0"/>
              </a:spcAft>
              <a:buFontTx/>
              <a:buAutoNum type="arabicPeriod"/>
            </a:pPr>
            <a:r>
              <a:rPr lang="da-DK" altLang="da-DK" dirty="0" smtClean="0"/>
              <a:t>Susan</a:t>
            </a:r>
          </a:p>
          <a:p>
            <a:pPr eaLnBrk="1" hangingPunct="1">
              <a:spcAft>
                <a:spcPts val="0"/>
              </a:spcAft>
              <a:buFontTx/>
              <a:buAutoNum type="arabicPeriod"/>
            </a:pPr>
            <a:r>
              <a:rPr lang="da-DK" altLang="da-DK" dirty="0" smtClean="0"/>
              <a:t>Anna</a:t>
            </a:r>
          </a:p>
          <a:p>
            <a:pPr eaLnBrk="1" hangingPunct="1">
              <a:spcAft>
                <a:spcPts val="0"/>
              </a:spcAft>
              <a:buFontTx/>
              <a:buAutoNum type="arabicPeriod"/>
            </a:pPr>
            <a:r>
              <a:rPr lang="da-DK" altLang="da-DK" dirty="0" smtClean="0"/>
              <a:t>Lige gamle</a:t>
            </a:r>
          </a:p>
        </p:txBody>
      </p:sp>
      <p:sp>
        <p:nvSpPr>
          <p:cNvPr id="9" name="Slide Number Placeholder 3"/>
          <p:cNvSpPr txBox="1">
            <a:spLocks/>
          </p:cNvSpPr>
          <p:nvPr/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/>
            <a:fld id="{075E60B5-46BA-4D08-962C-193FD827B169}" type="slidenum">
              <a:rPr lang="da-DK" altLang="da-DK" b="1" smtClean="0">
                <a:solidFill>
                  <a:srgbClr val="000066"/>
                </a:solidFill>
              </a:rPr>
              <a:pPr algn="ctr"/>
              <a:t>10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567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0" grpId="0" animBg="1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14"/>
          <p:cNvSpPr>
            <a:spLocks noChangeArrowheads="1"/>
          </p:cNvSpPr>
          <p:nvPr/>
        </p:nvSpPr>
        <p:spPr bwMode="auto">
          <a:xfrm>
            <a:off x="251520" y="3140968"/>
            <a:ext cx="4896544" cy="341850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Person p1, p2, p3;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"Susan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,42,</a:t>
            </a:r>
            <a:r>
              <a:rPr lang="en-US" altLang="da-DK" sz="1800" dirty="0" smtClean="0">
                <a:solidFill>
                  <a:srgbClr val="0070C0"/>
                </a:solidFill>
                <a:latin typeface="Courier New" pitchFamily="49" charset="0"/>
              </a:rPr>
              <a:t>true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p2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"Peter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,69,</a:t>
            </a:r>
            <a:r>
              <a:rPr lang="en-US" altLang="da-DK" sz="1800" dirty="0" smtClean="0">
                <a:solidFill>
                  <a:srgbClr val="0070C0"/>
                </a:solidFill>
                <a:latin typeface="Courier New" pitchFamily="49" charset="0"/>
              </a:rPr>
              <a:t>false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p2.birthday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p1.setFather(p2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p3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p2;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p2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"Anna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,40,</a:t>
            </a:r>
            <a:r>
              <a:rPr lang="en-US" altLang="da-DK" sz="1800" dirty="0" smtClean="0">
                <a:solidFill>
                  <a:srgbClr val="0070C0"/>
                </a:solidFill>
                <a:latin typeface="Courier New" pitchFamily="49" charset="0"/>
              </a:rPr>
              <a:t>true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p2.birthday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p2.setFather(p3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p1.getFather().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birthday();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p2.getFather().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birthday();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p2.birthday();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804248" y="749083"/>
            <a:ext cx="2246892" cy="33971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>
          <a:xfrm>
            <a:off x="323529" y="260350"/>
            <a:ext cx="4824536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Svar på spørgsmålene</a:t>
            </a:r>
            <a:endParaRPr lang="da-DK" altLang="da-DK" sz="3200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b="1" smtClean="0"/>
              <a:pPr algn="ctr"/>
              <a:t>11</a:t>
            </a:fld>
            <a:endParaRPr lang="da-DK" altLang="da-DK" b="1" dirty="0"/>
          </a:p>
        </p:txBody>
      </p:sp>
      <p:grpSp>
        <p:nvGrpSpPr>
          <p:cNvPr id="95" name="Group 94"/>
          <p:cNvGrpSpPr/>
          <p:nvPr/>
        </p:nvGrpSpPr>
        <p:grpSpPr>
          <a:xfrm>
            <a:off x="4436444" y="5460947"/>
            <a:ext cx="304800" cy="304800"/>
            <a:chOff x="5084663" y="3809002"/>
            <a:chExt cx="304800" cy="304800"/>
          </a:xfrm>
        </p:grpSpPr>
        <p:sp>
          <p:nvSpPr>
            <p:cNvPr id="96" name="Oval 8"/>
            <p:cNvSpPr>
              <a:spLocks noChangeArrowheads="1"/>
            </p:cNvSpPr>
            <p:nvPr/>
          </p:nvSpPr>
          <p:spPr bwMode="auto">
            <a:xfrm>
              <a:off x="5084663" y="3809002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97" name="Oval 8"/>
            <p:cNvSpPr>
              <a:spLocks noChangeArrowheads="1"/>
            </p:cNvSpPr>
            <p:nvPr/>
          </p:nvSpPr>
          <p:spPr bwMode="auto">
            <a:xfrm>
              <a:off x="5186204" y="3911741"/>
              <a:ext cx="107950" cy="1079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cxnSp>
        <p:nvCxnSpPr>
          <p:cNvPr id="98" name="AutoShape 26"/>
          <p:cNvCxnSpPr>
            <a:cxnSpLocks noChangeShapeType="1"/>
          </p:cNvCxnSpPr>
          <p:nvPr/>
        </p:nvCxnSpPr>
        <p:spPr bwMode="auto">
          <a:xfrm>
            <a:off x="4587903" y="5620680"/>
            <a:ext cx="704177" cy="1040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Rectangle 8"/>
          <p:cNvSpPr>
            <a:spLocks noChangeArrowheads="1"/>
          </p:cNvSpPr>
          <p:nvPr/>
        </p:nvSpPr>
        <p:spPr bwMode="auto">
          <a:xfrm>
            <a:off x="3707904" y="5204494"/>
            <a:ext cx="1201286" cy="3127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p1:Person</a:t>
            </a:r>
            <a:endParaRPr lang="en-AU" altLang="da-DK" sz="16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5349847" y="4527408"/>
            <a:ext cx="1879301" cy="1997936"/>
            <a:chOff x="2999090" y="4077072"/>
            <a:chExt cx="2167333" cy="2376264"/>
          </a:xfrm>
        </p:grpSpPr>
        <p:sp>
          <p:nvSpPr>
            <p:cNvPr id="101" name="AutoShape 5"/>
            <p:cNvSpPr>
              <a:spLocks noChangeArrowheads="1"/>
            </p:cNvSpPr>
            <p:nvPr/>
          </p:nvSpPr>
          <p:spPr bwMode="auto">
            <a:xfrm>
              <a:off x="2999090" y="4077072"/>
              <a:ext cx="2167333" cy="2376264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02" name="Text Box 7"/>
            <p:cNvSpPr txBox="1">
              <a:spLocks noChangeArrowheads="1"/>
            </p:cNvSpPr>
            <p:nvPr/>
          </p:nvSpPr>
          <p:spPr bwMode="auto">
            <a:xfrm>
              <a:off x="3556114" y="4132556"/>
              <a:ext cx="1038671" cy="39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600" u="sng" dirty="0" smtClean="0">
                  <a:solidFill>
                    <a:schemeClr val="bg1"/>
                  </a:solidFill>
                  <a:latin typeface="Trebuchet MS" pitchFamily="34" charset="0"/>
                </a:rPr>
                <a:t>Person</a:t>
              </a:r>
              <a:endParaRPr lang="en-AU" altLang="da-DK" sz="16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3" name="Rectangle 8"/>
            <p:cNvSpPr>
              <a:spLocks noChangeArrowheads="1"/>
            </p:cNvSpPr>
            <p:nvPr/>
          </p:nvSpPr>
          <p:spPr bwMode="auto">
            <a:xfrm>
              <a:off x="4373566" y="5077374"/>
              <a:ext cx="504825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200" b="1" dirty="0" smtClean="0">
                  <a:solidFill>
                    <a:srgbClr val="000000"/>
                  </a:solidFill>
                  <a:latin typeface="Helvetica" pitchFamily="6" charset="0"/>
                </a:rPr>
                <a:t>42</a:t>
              </a:r>
              <a:endParaRPr lang="en-AU" altLang="da-DK" sz="12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104" name="Text Box 9"/>
            <p:cNvSpPr txBox="1">
              <a:spLocks noChangeArrowheads="1"/>
            </p:cNvSpPr>
            <p:nvPr/>
          </p:nvSpPr>
          <p:spPr bwMode="auto">
            <a:xfrm>
              <a:off x="3145389" y="4582656"/>
              <a:ext cx="1120775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name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5" name="Text Box 10"/>
            <p:cNvSpPr txBox="1">
              <a:spLocks noChangeArrowheads="1"/>
            </p:cNvSpPr>
            <p:nvPr/>
          </p:nvSpPr>
          <p:spPr bwMode="auto">
            <a:xfrm>
              <a:off x="3170227" y="5045688"/>
              <a:ext cx="753702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age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6" name="Text Box 24"/>
            <p:cNvSpPr txBox="1">
              <a:spLocks noChangeArrowheads="1"/>
            </p:cNvSpPr>
            <p:nvPr/>
          </p:nvSpPr>
          <p:spPr bwMode="auto">
            <a:xfrm>
              <a:off x="3162820" y="547171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female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7" name="Rectangle 48"/>
            <p:cNvSpPr>
              <a:spLocks noChangeArrowheads="1"/>
            </p:cNvSpPr>
            <p:nvPr/>
          </p:nvSpPr>
          <p:spPr bwMode="auto">
            <a:xfrm>
              <a:off x="4230319" y="5517232"/>
              <a:ext cx="738454" cy="3410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70C0"/>
                  </a:solidFill>
                </a:rPr>
                <a:t>true</a:t>
              </a:r>
              <a:endParaRPr lang="en-US" altLang="da-DK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08" name="Text Box 24"/>
            <p:cNvSpPr txBox="1">
              <a:spLocks noChangeArrowheads="1"/>
            </p:cNvSpPr>
            <p:nvPr/>
          </p:nvSpPr>
          <p:spPr bwMode="auto">
            <a:xfrm>
              <a:off x="3175103" y="591030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father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4501583" y="4663301"/>
              <a:ext cx="304800" cy="304799"/>
              <a:chOff x="5084663" y="3809002"/>
              <a:chExt cx="304800" cy="304799"/>
            </a:xfrm>
          </p:grpSpPr>
          <p:sp>
            <p:nvSpPr>
              <p:cNvPr id="113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14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4429575" y="5972269"/>
              <a:ext cx="304800" cy="304799"/>
              <a:chOff x="5084663" y="3809002"/>
              <a:chExt cx="304800" cy="304799"/>
            </a:xfrm>
          </p:grpSpPr>
          <p:sp>
            <p:nvSpPr>
              <p:cNvPr id="111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12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115" name="Group 114"/>
          <p:cNvGrpSpPr/>
          <p:nvPr/>
        </p:nvGrpSpPr>
        <p:grpSpPr>
          <a:xfrm>
            <a:off x="7807659" y="4742052"/>
            <a:ext cx="1228837" cy="781581"/>
            <a:chOff x="6660330" y="3452447"/>
            <a:chExt cx="1800200" cy="1017909"/>
          </a:xfrm>
        </p:grpSpPr>
        <p:sp>
          <p:nvSpPr>
            <p:cNvPr id="116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17" name="Text Box 7"/>
            <p:cNvSpPr txBox="1">
              <a:spLocks noChangeArrowheads="1"/>
            </p:cNvSpPr>
            <p:nvPr/>
          </p:nvSpPr>
          <p:spPr bwMode="auto">
            <a:xfrm>
              <a:off x="6948313" y="3461640"/>
              <a:ext cx="129619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 smtClean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  <a:endParaRPr lang="en-AU" altLang="da-DK" sz="14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18" name="Rectangle 48"/>
            <p:cNvSpPr>
              <a:spLocks noChangeArrowheads="1"/>
            </p:cNvSpPr>
            <p:nvPr/>
          </p:nvSpPr>
          <p:spPr bwMode="auto">
            <a:xfrm>
              <a:off x="7020345" y="3934003"/>
              <a:ext cx="1152128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8000"/>
                  </a:solidFill>
                </a:rPr>
                <a:t>"Susan"</a:t>
              </a:r>
              <a:endParaRPr lang="en-US" altLang="da-DK" sz="1400" b="1" dirty="0">
                <a:solidFill>
                  <a:srgbClr val="008000"/>
                </a:solidFill>
              </a:endParaRPr>
            </a:p>
          </p:txBody>
        </p:sp>
      </p:grpSp>
      <p:cxnSp>
        <p:nvCxnSpPr>
          <p:cNvPr id="119" name="AutoShape 26"/>
          <p:cNvCxnSpPr>
            <a:cxnSpLocks noChangeShapeType="1"/>
          </p:cNvCxnSpPr>
          <p:nvPr/>
        </p:nvCxnSpPr>
        <p:spPr bwMode="auto">
          <a:xfrm>
            <a:off x="6813406" y="5138482"/>
            <a:ext cx="1041433" cy="467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6" name="Rectangle 8"/>
          <p:cNvSpPr>
            <a:spLocks noChangeArrowheads="1"/>
          </p:cNvSpPr>
          <p:nvPr/>
        </p:nvSpPr>
        <p:spPr bwMode="auto">
          <a:xfrm>
            <a:off x="3699740" y="2429052"/>
            <a:ext cx="1201286" cy="3127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p2:Person</a:t>
            </a:r>
            <a:endParaRPr lang="en-AU" altLang="da-DK" sz="16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grpSp>
        <p:nvGrpSpPr>
          <p:cNvPr id="127" name="Group 126"/>
          <p:cNvGrpSpPr/>
          <p:nvPr/>
        </p:nvGrpSpPr>
        <p:grpSpPr>
          <a:xfrm>
            <a:off x="5354548" y="2348880"/>
            <a:ext cx="1879301" cy="1997936"/>
            <a:chOff x="2999090" y="4077072"/>
            <a:chExt cx="2167333" cy="2376264"/>
          </a:xfrm>
        </p:grpSpPr>
        <p:sp>
          <p:nvSpPr>
            <p:cNvPr id="128" name="AutoShape 5"/>
            <p:cNvSpPr>
              <a:spLocks noChangeArrowheads="1"/>
            </p:cNvSpPr>
            <p:nvPr/>
          </p:nvSpPr>
          <p:spPr bwMode="auto">
            <a:xfrm>
              <a:off x="2999090" y="4077072"/>
              <a:ext cx="2167333" cy="2376264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29" name="Text Box 7"/>
            <p:cNvSpPr txBox="1">
              <a:spLocks noChangeArrowheads="1"/>
            </p:cNvSpPr>
            <p:nvPr/>
          </p:nvSpPr>
          <p:spPr bwMode="auto">
            <a:xfrm>
              <a:off x="3556114" y="4132556"/>
              <a:ext cx="1038671" cy="39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600" u="sng" dirty="0" smtClean="0">
                  <a:solidFill>
                    <a:schemeClr val="bg1"/>
                  </a:solidFill>
                  <a:latin typeface="Trebuchet MS" pitchFamily="34" charset="0"/>
                </a:rPr>
                <a:t>Person</a:t>
              </a:r>
              <a:endParaRPr lang="en-AU" altLang="da-DK" sz="16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30" name="Rectangle 8"/>
            <p:cNvSpPr>
              <a:spLocks noChangeArrowheads="1"/>
            </p:cNvSpPr>
            <p:nvPr/>
          </p:nvSpPr>
          <p:spPr bwMode="auto">
            <a:xfrm>
              <a:off x="4373566" y="5077374"/>
              <a:ext cx="504825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200" b="1" dirty="0" smtClean="0">
                  <a:solidFill>
                    <a:srgbClr val="000000"/>
                  </a:solidFill>
                  <a:latin typeface="Helvetica" pitchFamily="6" charset="0"/>
                </a:rPr>
                <a:t>69</a:t>
              </a:r>
              <a:endParaRPr lang="en-AU" altLang="da-DK" sz="12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131" name="Text Box 9"/>
            <p:cNvSpPr txBox="1">
              <a:spLocks noChangeArrowheads="1"/>
            </p:cNvSpPr>
            <p:nvPr/>
          </p:nvSpPr>
          <p:spPr bwMode="auto">
            <a:xfrm>
              <a:off x="3145389" y="4582656"/>
              <a:ext cx="1120775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name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32" name="Text Box 10"/>
            <p:cNvSpPr txBox="1">
              <a:spLocks noChangeArrowheads="1"/>
            </p:cNvSpPr>
            <p:nvPr/>
          </p:nvSpPr>
          <p:spPr bwMode="auto">
            <a:xfrm>
              <a:off x="3170227" y="5045688"/>
              <a:ext cx="753702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age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33" name="Text Box 24"/>
            <p:cNvSpPr txBox="1">
              <a:spLocks noChangeArrowheads="1"/>
            </p:cNvSpPr>
            <p:nvPr/>
          </p:nvSpPr>
          <p:spPr bwMode="auto">
            <a:xfrm>
              <a:off x="3162820" y="547171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female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34" name="Rectangle 48"/>
            <p:cNvSpPr>
              <a:spLocks noChangeArrowheads="1"/>
            </p:cNvSpPr>
            <p:nvPr/>
          </p:nvSpPr>
          <p:spPr bwMode="auto">
            <a:xfrm>
              <a:off x="4230319" y="5517232"/>
              <a:ext cx="738454" cy="3410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70C0"/>
                  </a:solidFill>
                </a:rPr>
                <a:t>false</a:t>
              </a:r>
              <a:endParaRPr lang="en-US" altLang="da-DK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35" name="Text Box 24"/>
            <p:cNvSpPr txBox="1">
              <a:spLocks noChangeArrowheads="1"/>
            </p:cNvSpPr>
            <p:nvPr/>
          </p:nvSpPr>
          <p:spPr bwMode="auto">
            <a:xfrm>
              <a:off x="3175103" y="591030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father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grpSp>
          <p:nvGrpSpPr>
            <p:cNvPr id="136" name="Group 135"/>
            <p:cNvGrpSpPr/>
            <p:nvPr/>
          </p:nvGrpSpPr>
          <p:grpSpPr>
            <a:xfrm>
              <a:off x="4501583" y="4663301"/>
              <a:ext cx="304800" cy="304799"/>
              <a:chOff x="5084663" y="3809002"/>
              <a:chExt cx="304800" cy="304799"/>
            </a:xfrm>
          </p:grpSpPr>
          <p:sp>
            <p:nvSpPr>
              <p:cNvPr id="140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41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4429575" y="5972269"/>
              <a:ext cx="304800" cy="304799"/>
              <a:chOff x="5084663" y="3809002"/>
              <a:chExt cx="304800" cy="304799"/>
            </a:xfrm>
          </p:grpSpPr>
          <p:sp>
            <p:nvSpPr>
              <p:cNvPr id="138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39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142" name="Group 141"/>
          <p:cNvGrpSpPr/>
          <p:nvPr/>
        </p:nvGrpSpPr>
        <p:grpSpPr>
          <a:xfrm>
            <a:off x="7812360" y="2563524"/>
            <a:ext cx="1224136" cy="781581"/>
            <a:chOff x="6660330" y="3452447"/>
            <a:chExt cx="1800200" cy="1017909"/>
          </a:xfrm>
        </p:grpSpPr>
        <p:sp>
          <p:nvSpPr>
            <p:cNvPr id="143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44" name="Text Box 7"/>
            <p:cNvSpPr txBox="1">
              <a:spLocks noChangeArrowheads="1"/>
            </p:cNvSpPr>
            <p:nvPr/>
          </p:nvSpPr>
          <p:spPr bwMode="auto">
            <a:xfrm>
              <a:off x="6948313" y="3461640"/>
              <a:ext cx="129619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 smtClean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  <a:endParaRPr lang="en-AU" altLang="da-DK" sz="14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45" name="Rectangle 48"/>
            <p:cNvSpPr>
              <a:spLocks noChangeArrowheads="1"/>
            </p:cNvSpPr>
            <p:nvPr/>
          </p:nvSpPr>
          <p:spPr bwMode="auto">
            <a:xfrm>
              <a:off x="7020345" y="3934003"/>
              <a:ext cx="1152128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8000"/>
                  </a:solidFill>
                </a:rPr>
                <a:t>"Peter"</a:t>
              </a:r>
              <a:endParaRPr lang="en-US" altLang="da-DK" sz="1400" b="1" dirty="0">
                <a:solidFill>
                  <a:srgbClr val="008000"/>
                </a:solidFill>
              </a:endParaRPr>
            </a:p>
          </p:txBody>
        </p:sp>
      </p:grpSp>
      <p:cxnSp>
        <p:nvCxnSpPr>
          <p:cNvPr id="146" name="AutoShape 26"/>
          <p:cNvCxnSpPr>
            <a:cxnSpLocks noChangeShapeType="1"/>
          </p:cNvCxnSpPr>
          <p:nvPr/>
        </p:nvCxnSpPr>
        <p:spPr bwMode="auto">
          <a:xfrm flipV="1">
            <a:off x="6821357" y="2956546"/>
            <a:ext cx="1009628" cy="761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54" name="Group 153"/>
          <p:cNvGrpSpPr/>
          <p:nvPr/>
        </p:nvGrpSpPr>
        <p:grpSpPr>
          <a:xfrm>
            <a:off x="6763564" y="4209782"/>
            <a:ext cx="684055" cy="2046610"/>
            <a:chOff x="4108690" y="4263502"/>
            <a:chExt cx="684055" cy="2046610"/>
          </a:xfrm>
        </p:grpSpPr>
        <p:cxnSp>
          <p:nvCxnSpPr>
            <p:cNvPr id="149" name="AutoShape 26"/>
            <p:cNvCxnSpPr>
              <a:cxnSpLocks noChangeShapeType="1"/>
            </p:cNvCxnSpPr>
            <p:nvPr/>
          </p:nvCxnSpPr>
          <p:spPr bwMode="auto">
            <a:xfrm flipV="1">
              <a:off x="4108690" y="6302724"/>
              <a:ext cx="684055" cy="73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0" name="AutoShape 26"/>
            <p:cNvCxnSpPr>
              <a:cxnSpLocks noChangeShapeType="1"/>
            </p:cNvCxnSpPr>
            <p:nvPr/>
          </p:nvCxnSpPr>
          <p:spPr bwMode="auto">
            <a:xfrm flipH="1" flipV="1">
              <a:off x="4556370" y="4263502"/>
              <a:ext cx="236375" cy="36427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1" name="AutoShape 26"/>
            <p:cNvCxnSpPr>
              <a:cxnSpLocks noChangeShapeType="1"/>
            </p:cNvCxnSpPr>
            <p:nvPr/>
          </p:nvCxnSpPr>
          <p:spPr bwMode="auto">
            <a:xfrm flipV="1">
              <a:off x="4792745" y="4627778"/>
              <a:ext cx="0" cy="167857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2" name="Group 71"/>
          <p:cNvGrpSpPr/>
          <p:nvPr/>
        </p:nvGrpSpPr>
        <p:grpSpPr>
          <a:xfrm>
            <a:off x="5366510" y="188640"/>
            <a:ext cx="1879301" cy="1997936"/>
            <a:chOff x="2999090" y="4077072"/>
            <a:chExt cx="2167333" cy="2376264"/>
          </a:xfrm>
        </p:grpSpPr>
        <p:sp>
          <p:nvSpPr>
            <p:cNvPr id="73" name="AutoShape 5"/>
            <p:cNvSpPr>
              <a:spLocks noChangeArrowheads="1"/>
            </p:cNvSpPr>
            <p:nvPr/>
          </p:nvSpPr>
          <p:spPr bwMode="auto">
            <a:xfrm>
              <a:off x="2999090" y="4077072"/>
              <a:ext cx="2167333" cy="2376264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74" name="Text Box 7"/>
            <p:cNvSpPr txBox="1">
              <a:spLocks noChangeArrowheads="1"/>
            </p:cNvSpPr>
            <p:nvPr/>
          </p:nvSpPr>
          <p:spPr bwMode="auto">
            <a:xfrm>
              <a:off x="3556114" y="4132556"/>
              <a:ext cx="1038671" cy="39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600" u="sng" dirty="0" smtClean="0">
                  <a:solidFill>
                    <a:schemeClr val="bg1"/>
                  </a:solidFill>
                  <a:latin typeface="Trebuchet MS" pitchFamily="34" charset="0"/>
                </a:rPr>
                <a:t>Person</a:t>
              </a:r>
              <a:endParaRPr lang="en-AU" altLang="da-DK" sz="16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75" name="Rectangle 8"/>
            <p:cNvSpPr>
              <a:spLocks noChangeArrowheads="1"/>
            </p:cNvSpPr>
            <p:nvPr/>
          </p:nvSpPr>
          <p:spPr bwMode="auto">
            <a:xfrm>
              <a:off x="4373566" y="5077374"/>
              <a:ext cx="504825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200" b="1" dirty="0" smtClean="0">
                  <a:solidFill>
                    <a:srgbClr val="000000"/>
                  </a:solidFill>
                  <a:latin typeface="Helvetica" pitchFamily="6" charset="0"/>
                </a:rPr>
                <a:t>40</a:t>
              </a:r>
              <a:endParaRPr lang="en-AU" altLang="da-DK" sz="12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76" name="Text Box 9"/>
            <p:cNvSpPr txBox="1">
              <a:spLocks noChangeArrowheads="1"/>
            </p:cNvSpPr>
            <p:nvPr/>
          </p:nvSpPr>
          <p:spPr bwMode="auto">
            <a:xfrm>
              <a:off x="3145389" y="4582656"/>
              <a:ext cx="1120775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name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77" name="Text Box 10"/>
            <p:cNvSpPr txBox="1">
              <a:spLocks noChangeArrowheads="1"/>
            </p:cNvSpPr>
            <p:nvPr/>
          </p:nvSpPr>
          <p:spPr bwMode="auto">
            <a:xfrm>
              <a:off x="3170227" y="5045688"/>
              <a:ext cx="753702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age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78" name="Text Box 24"/>
            <p:cNvSpPr txBox="1">
              <a:spLocks noChangeArrowheads="1"/>
            </p:cNvSpPr>
            <p:nvPr/>
          </p:nvSpPr>
          <p:spPr bwMode="auto">
            <a:xfrm>
              <a:off x="3162820" y="547171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female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79" name="Rectangle 48"/>
            <p:cNvSpPr>
              <a:spLocks noChangeArrowheads="1"/>
            </p:cNvSpPr>
            <p:nvPr/>
          </p:nvSpPr>
          <p:spPr bwMode="auto">
            <a:xfrm>
              <a:off x="4230319" y="5517232"/>
              <a:ext cx="738454" cy="3410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70C0"/>
                  </a:solidFill>
                </a:rPr>
                <a:t>true</a:t>
              </a:r>
              <a:endParaRPr lang="en-US" altLang="da-DK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80" name="Text Box 24"/>
            <p:cNvSpPr txBox="1">
              <a:spLocks noChangeArrowheads="1"/>
            </p:cNvSpPr>
            <p:nvPr/>
          </p:nvSpPr>
          <p:spPr bwMode="auto">
            <a:xfrm>
              <a:off x="3175103" y="591030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father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4501583" y="4663301"/>
              <a:ext cx="304800" cy="304799"/>
              <a:chOff x="5084663" y="3809002"/>
              <a:chExt cx="304800" cy="304799"/>
            </a:xfrm>
          </p:grpSpPr>
          <p:sp>
            <p:nvSpPr>
              <p:cNvPr id="86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87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4429575" y="5972269"/>
              <a:ext cx="304800" cy="304799"/>
              <a:chOff x="5084663" y="3809002"/>
              <a:chExt cx="304800" cy="304799"/>
            </a:xfrm>
          </p:grpSpPr>
          <p:sp>
            <p:nvSpPr>
              <p:cNvPr id="83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85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88" name="Group 87"/>
          <p:cNvGrpSpPr/>
          <p:nvPr/>
        </p:nvGrpSpPr>
        <p:grpSpPr>
          <a:xfrm>
            <a:off x="7824322" y="403284"/>
            <a:ext cx="1212174" cy="781581"/>
            <a:chOff x="6660330" y="3452447"/>
            <a:chExt cx="1800200" cy="1017909"/>
          </a:xfrm>
        </p:grpSpPr>
        <p:sp>
          <p:nvSpPr>
            <p:cNvPr id="89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91" name="Text Box 7"/>
            <p:cNvSpPr txBox="1">
              <a:spLocks noChangeArrowheads="1"/>
            </p:cNvSpPr>
            <p:nvPr/>
          </p:nvSpPr>
          <p:spPr bwMode="auto">
            <a:xfrm>
              <a:off x="6948313" y="3461640"/>
              <a:ext cx="129619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 smtClean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  <a:endParaRPr lang="en-AU" altLang="da-DK" sz="14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92" name="Rectangle 48"/>
            <p:cNvSpPr>
              <a:spLocks noChangeArrowheads="1"/>
            </p:cNvSpPr>
            <p:nvPr/>
          </p:nvSpPr>
          <p:spPr bwMode="auto">
            <a:xfrm>
              <a:off x="7020345" y="3934003"/>
              <a:ext cx="1152128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8000"/>
                  </a:solidFill>
                </a:rPr>
                <a:t>"Anna"</a:t>
              </a:r>
              <a:endParaRPr lang="en-US" altLang="da-DK" sz="1400" b="1" dirty="0">
                <a:solidFill>
                  <a:srgbClr val="008000"/>
                </a:solidFill>
              </a:endParaRPr>
            </a:p>
          </p:txBody>
        </p:sp>
      </p:grpSp>
      <p:cxnSp>
        <p:nvCxnSpPr>
          <p:cNvPr id="94" name="AutoShape 26"/>
          <p:cNvCxnSpPr>
            <a:cxnSpLocks noChangeShapeType="1"/>
            <a:endCxn id="89" idx="1"/>
          </p:cNvCxnSpPr>
          <p:nvPr/>
        </p:nvCxnSpPr>
        <p:spPr bwMode="auto">
          <a:xfrm flipV="1">
            <a:off x="6833319" y="794075"/>
            <a:ext cx="991003" cy="984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56" name="Group 155"/>
          <p:cNvGrpSpPr/>
          <p:nvPr/>
        </p:nvGrpSpPr>
        <p:grpSpPr>
          <a:xfrm>
            <a:off x="6750142" y="1900362"/>
            <a:ext cx="698402" cy="572494"/>
            <a:chOff x="4108690" y="6300238"/>
            <a:chExt cx="698402" cy="572494"/>
          </a:xfrm>
        </p:grpSpPr>
        <p:cxnSp>
          <p:nvCxnSpPr>
            <p:cNvPr id="157" name="AutoShape 26"/>
            <p:cNvCxnSpPr>
              <a:cxnSpLocks noChangeShapeType="1"/>
            </p:cNvCxnSpPr>
            <p:nvPr/>
          </p:nvCxnSpPr>
          <p:spPr bwMode="auto">
            <a:xfrm flipV="1">
              <a:off x="4108690" y="6300238"/>
              <a:ext cx="692279" cy="987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8" name="AutoShape 26"/>
            <p:cNvCxnSpPr>
              <a:cxnSpLocks noChangeShapeType="1"/>
            </p:cNvCxnSpPr>
            <p:nvPr/>
          </p:nvCxnSpPr>
          <p:spPr bwMode="auto">
            <a:xfrm flipH="1">
              <a:off x="4546527" y="6586452"/>
              <a:ext cx="260565" cy="28628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9" name="AutoShape 26"/>
            <p:cNvCxnSpPr>
              <a:cxnSpLocks noChangeShapeType="1"/>
            </p:cNvCxnSpPr>
            <p:nvPr/>
          </p:nvCxnSpPr>
          <p:spPr bwMode="auto">
            <a:xfrm>
              <a:off x="4792745" y="6306352"/>
              <a:ext cx="13422" cy="2801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82" name="Group 181"/>
          <p:cNvGrpSpPr/>
          <p:nvPr/>
        </p:nvGrpSpPr>
        <p:grpSpPr>
          <a:xfrm>
            <a:off x="4441145" y="2706355"/>
            <a:ext cx="304800" cy="304800"/>
            <a:chOff x="5084663" y="3809002"/>
            <a:chExt cx="304800" cy="304800"/>
          </a:xfrm>
        </p:grpSpPr>
        <p:sp>
          <p:nvSpPr>
            <p:cNvPr id="183" name="Oval 8"/>
            <p:cNvSpPr>
              <a:spLocks noChangeArrowheads="1"/>
            </p:cNvSpPr>
            <p:nvPr/>
          </p:nvSpPr>
          <p:spPr bwMode="auto">
            <a:xfrm>
              <a:off x="5084663" y="3809002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184" name="Oval 8"/>
            <p:cNvSpPr>
              <a:spLocks noChangeArrowheads="1"/>
            </p:cNvSpPr>
            <p:nvPr/>
          </p:nvSpPr>
          <p:spPr bwMode="auto">
            <a:xfrm>
              <a:off x="5186204" y="3911741"/>
              <a:ext cx="107950" cy="1079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4453107" y="1324000"/>
            <a:ext cx="304800" cy="304800"/>
            <a:chOff x="5084663" y="3809002"/>
            <a:chExt cx="304800" cy="304800"/>
          </a:xfrm>
        </p:grpSpPr>
        <p:sp>
          <p:nvSpPr>
            <p:cNvPr id="186" name="Oval 8"/>
            <p:cNvSpPr>
              <a:spLocks noChangeArrowheads="1"/>
            </p:cNvSpPr>
            <p:nvPr/>
          </p:nvSpPr>
          <p:spPr bwMode="auto">
            <a:xfrm>
              <a:off x="5084663" y="3809002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187" name="Oval 8"/>
            <p:cNvSpPr>
              <a:spLocks noChangeArrowheads="1"/>
            </p:cNvSpPr>
            <p:nvPr/>
          </p:nvSpPr>
          <p:spPr bwMode="auto">
            <a:xfrm>
              <a:off x="5186204" y="3911741"/>
              <a:ext cx="107950" cy="1079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sp>
        <p:nvSpPr>
          <p:cNvPr id="188" name="Rectangle 8"/>
          <p:cNvSpPr>
            <a:spLocks noChangeArrowheads="1"/>
          </p:cNvSpPr>
          <p:nvPr/>
        </p:nvSpPr>
        <p:spPr bwMode="auto">
          <a:xfrm>
            <a:off x="3707904" y="1085835"/>
            <a:ext cx="1201286" cy="3127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p3:Person</a:t>
            </a:r>
            <a:endParaRPr lang="en-AU" altLang="da-DK" sz="16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sp>
        <p:nvSpPr>
          <p:cNvPr id="204" name="Rectangle 8"/>
          <p:cNvSpPr>
            <a:spLocks noChangeArrowheads="1"/>
          </p:cNvSpPr>
          <p:nvPr/>
        </p:nvSpPr>
        <p:spPr bwMode="auto">
          <a:xfrm>
            <a:off x="6543228" y="3192305"/>
            <a:ext cx="437735" cy="26294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70</a:t>
            </a:r>
            <a:endParaRPr lang="en-AU" altLang="da-DK" sz="12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sp>
        <p:nvSpPr>
          <p:cNvPr id="205" name="Rectangle 8"/>
          <p:cNvSpPr>
            <a:spLocks noChangeArrowheads="1"/>
          </p:cNvSpPr>
          <p:nvPr/>
        </p:nvSpPr>
        <p:spPr bwMode="auto">
          <a:xfrm>
            <a:off x="6552826" y="1028513"/>
            <a:ext cx="437735" cy="26294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41</a:t>
            </a:r>
            <a:endParaRPr lang="en-AU" altLang="da-DK" sz="12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sp>
        <p:nvSpPr>
          <p:cNvPr id="206" name="Rectangle 8"/>
          <p:cNvSpPr>
            <a:spLocks noChangeArrowheads="1"/>
          </p:cNvSpPr>
          <p:nvPr/>
        </p:nvSpPr>
        <p:spPr bwMode="auto">
          <a:xfrm>
            <a:off x="6546456" y="3189097"/>
            <a:ext cx="437735" cy="26294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71</a:t>
            </a:r>
            <a:endParaRPr lang="en-AU" altLang="da-DK" sz="12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sp>
        <p:nvSpPr>
          <p:cNvPr id="207" name="Rectangle 8"/>
          <p:cNvSpPr>
            <a:spLocks noChangeArrowheads="1"/>
          </p:cNvSpPr>
          <p:nvPr/>
        </p:nvSpPr>
        <p:spPr bwMode="auto">
          <a:xfrm>
            <a:off x="6544592" y="3192038"/>
            <a:ext cx="437735" cy="26294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72</a:t>
            </a:r>
            <a:endParaRPr lang="en-AU" altLang="da-DK" sz="12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sp>
        <p:nvSpPr>
          <p:cNvPr id="208" name="Rectangle 8"/>
          <p:cNvSpPr>
            <a:spLocks noChangeArrowheads="1"/>
          </p:cNvSpPr>
          <p:nvPr/>
        </p:nvSpPr>
        <p:spPr bwMode="auto">
          <a:xfrm>
            <a:off x="6555982" y="1032542"/>
            <a:ext cx="437735" cy="26294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42</a:t>
            </a:r>
            <a:endParaRPr lang="en-AU" altLang="da-DK" sz="12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sp>
        <p:nvSpPr>
          <p:cNvPr id="120" name="TextBox 5"/>
          <p:cNvSpPr txBox="1">
            <a:spLocks noChangeArrowheads="1"/>
          </p:cNvSpPr>
          <p:nvPr/>
        </p:nvSpPr>
        <p:spPr bwMode="auto">
          <a:xfrm>
            <a:off x="251520" y="1624972"/>
            <a:ext cx="2330702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ctr" eaLnBrk="1" hangingPunct="1">
              <a:defRPr>
                <a:solidFill>
                  <a:srgbClr val="0000FF"/>
                </a:solidFill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l"/>
            <a:r>
              <a:rPr lang="da-DK" altLang="da-DK" sz="1600" dirty="0"/>
              <a:t>Hvem er Peter far til?</a:t>
            </a:r>
          </a:p>
          <a:p>
            <a:pPr algn="l"/>
            <a:r>
              <a:rPr lang="da-DK" altLang="da-DK" sz="1600" dirty="0"/>
              <a:t>Hvor gammel er Peter?</a:t>
            </a:r>
          </a:p>
          <a:p>
            <a:pPr algn="l"/>
            <a:r>
              <a:rPr lang="da-DK" altLang="da-DK" sz="1600" spc="-30" dirty="0" smtClean="0"/>
              <a:t>Hvilken kvinde er ældst?</a:t>
            </a:r>
            <a:endParaRPr lang="da-DK" altLang="da-DK" sz="1600" spc="-30" dirty="0"/>
          </a:p>
        </p:txBody>
      </p:sp>
      <p:sp>
        <p:nvSpPr>
          <p:cNvPr id="121" name="TextBox 5"/>
          <p:cNvSpPr txBox="1">
            <a:spLocks noChangeArrowheads="1"/>
          </p:cNvSpPr>
          <p:nvPr/>
        </p:nvSpPr>
        <p:spPr bwMode="auto">
          <a:xfrm>
            <a:off x="2699792" y="1627895"/>
            <a:ext cx="1560745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defRPr sz="1600">
                <a:solidFill>
                  <a:srgbClr val="0000FF"/>
                </a:solidFill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da-DK" altLang="da-DK" spc="-60" dirty="0" err="1" smtClean="0"/>
              <a:t>Anna+Susan</a:t>
            </a:r>
            <a:r>
              <a:rPr lang="da-DK" altLang="da-DK" spc="-60" dirty="0" smtClean="0"/>
              <a:t> (4)</a:t>
            </a:r>
            <a:endParaRPr lang="da-DK" altLang="da-DK" spc="-60" dirty="0"/>
          </a:p>
          <a:p>
            <a:r>
              <a:rPr lang="da-DK" altLang="da-DK" dirty="0"/>
              <a:t>72 </a:t>
            </a:r>
            <a:r>
              <a:rPr lang="da-DK" altLang="da-DK" dirty="0" smtClean="0"/>
              <a:t>år (4)</a:t>
            </a:r>
            <a:endParaRPr lang="da-DK" altLang="da-DK" dirty="0"/>
          </a:p>
          <a:p>
            <a:r>
              <a:rPr lang="da-DK" altLang="da-DK" spc="-60" dirty="0"/>
              <a:t>Lige </a:t>
            </a:r>
            <a:r>
              <a:rPr lang="da-DK" altLang="da-DK" spc="-60" dirty="0" smtClean="0"/>
              <a:t>gamle (3)</a:t>
            </a:r>
            <a:endParaRPr lang="da-DK" altLang="da-DK" spc="-60" dirty="0"/>
          </a:p>
        </p:txBody>
      </p:sp>
      <p:cxnSp>
        <p:nvCxnSpPr>
          <p:cNvPr id="180" name="AutoShape 26"/>
          <p:cNvCxnSpPr>
            <a:cxnSpLocks noChangeShapeType="1"/>
          </p:cNvCxnSpPr>
          <p:nvPr/>
        </p:nvCxnSpPr>
        <p:spPr bwMode="auto">
          <a:xfrm>
            <a:off x="4624251" y="1480457"/>
            <a:ext cx="760107" cy="99239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1" name="AutoShape 26"/>
          <p:cNvCxnSpPr>
            <a:cxnSpLocks noChangeShapeType="1"/>
          </p:cNvCxnSpPr>
          <p:nvPr/>
        </p:nvCxnSpPr>
        <p:spPr bwMode="auto">
          <a:xfrm flipV="1">
            <a:off x="4633377" y="2035534"/>
            <a:ext cx="749656" cy="81801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5" name="AutoShape 26"/>
          <p:cNvCxnSpPr>
            <a:cxnSpLocks noChangeShapeType="1"/>
          </p:cNvCxnSpPr>
          <p:nvPr/>
        </p:nvCxnSpPr>
        <p:spPr bwMode="auto">
          <a:xfrm>
            <a:off x="4587903" y="2858007"/>
            <a:ext cx="795130" cy="44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7613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99" grpId="0"/>
      <p:bldP spid="126" grpId="0"/>
      <p:bldP spid="188" grpId="0"/>
      <p:bldP spid="204" grpId="0" animBg="1"/>
      <p:bldP spid="205" grpId="0" animBg="1"/>
      <p:bldP spid="206" grpId="0" animBg="1"/>
      <p:bldP spid="207" grpId="0" animBg="1"/>
      <p:bldP spid="208" grpId="0" animBg="1"/>
      <p:bldP spid="120" grpId="0" animBg="1"/>
      <p:bldP spid="1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704856" cy="703759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Slut </a:t>
            </a:r>
            <a:r>
              <a:rPr lang="da-DK" altLang="da-DK" sz="3200" dirty="0" smtClean="0">
                <a:ea typeface="ＭＳ Ｐゴシック" pitchFamily="34" charset="-128"/>
              </a:rPr>
              <a:t>– Quiz </a:t>
            </a:r>
            <a:r>
              <a:rPr lang="da-DK" altLang="da-DK" sz="3200" dirty="0">
                <a:ea typeface="ＭＳ Ｐゴシック" pitchFamily="34" charset="-128"/>
              </a:rPr>
              <a:t>– Uge </a:t>
            </a:r>
            <a:r>
              <a:rPr lang="da-DK" altLang="da-DK" sz="3200" dirty="0" smtClean="0">
                <a:ea typeface="ＭＳ Ｐゴシック" pitchFamily="34" charset="-128"/>
              </a:rPr>
              <a:t>2 </a:t>
            </a:r>
            <a:r>
              <a:rPr lang="da-DK" altLang="da-DK" sz="3200" dirty="0">
                <a:ea typeface="ＭＳ Ｐゴシック" pitchFamily="34" charset="-128"/>
              </a:rPr>
              <a:t>– </a:t>
            </a:r>
            <a:r>
              <a:rPr lang="da-DK" altLang="da-DK" sz="3200" dirty="0" smtClean="0">
                <a:ea typeface="ＭＳ Ｐゴシック" pitchFamily="34" charset="-128"/>
              </a:rPr>
              <a:t>torsdag</a:t>
            </a:r>
          </a:p>
        </p:txBody>
      </p:sp>
      <p:pic>
        <p:nvPicPr>
          <p:cNvPr id="12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 txBox="1">
            <a:spLocks/>
          </p:cNvSpPr>
          <p:nvPr/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/>
            <a:fld id="{075E60B5-46BA-4D08-962C-193FD827B169}" type="slidenum">
              <a:rPr lang="da-DK" altLang="da-DK" b="1" smtClean="0">
                <a:solidFill>
                  <a:srgbClr val="000066"/>
                </a:solidFill>
              </a:rPr>
              <a:pPr algn="ctr"/>
              <a:t>12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4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704856" cy="703759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Hvordan stemmer man?</a:t>
            </a: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467544" y="1268760"/>
            <a:ext cx="8424862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da-DK" b="1" kern="0" dirty="0">
              <a:solidFill>
                <a:srgbClr val="A50021"/>
              </a:solidFill>
              <a:cs typeface="ＭＳ Ｐゴシック" charset="0"/>
            </a:endParaRP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601688" y="1085482"/>
            <a:ext cx="8200528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dirty="0" smtClean="0"/>
              <a:t>Det nemmeste er at stemme via jeres mobil </a:t>
            </a:r>
            <a:r>
              <a:rPr lang="da-DK" sz="2000" dirty="0"/>
              <a:t>ved hjælp af </a:t>
            </a:r>
            <a:r>
              <a:rPr lang="da-DK" sz="2000" dirty="0" err="1">
                <a:solidFill>
                  <a:srgbClr val="008000"/>
                </a:solidFill>
              </a:rPr>
              <a:t>Mentimeter</a:t>
            </a:r>
            <a:r>
              <a:rPr lang="da-DK" sz="2000" dirty="0"/>
              <a:t> applikationen (som er gratis)</a:t>
            </a:r>
            <a:endParaRPr lang="da-DK" sz="2000" dirty="0" smtClean="0"/>
          </a:p>
          <a:p>
            <a:pPr lvl="1">
              <a:spcBef>
                <a:spcPts val="600"/>
              </a:spcBef>
            </a:pPr>
            <a:r>
              <a:rPr lang="da-DK" sz="1800" dirty="0" smtClean="0"/>
              <a:t>Hentes samme sted, som I henter jeres andre applikationer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I kan også stemme via en webbrowser ved hjælp af linket </a:t>
            </a:r>
            <a:r>
              <a:rPr lang="da-DK" sz="1800" b="1" dirty="0" smtClean="0"/>
              <a:t>www.menti.com</a:t>
            </a:r>
            <a:r>
              <a:rPr lang="da-DK" sz="1800" dirty="0" smtClean="0"/>
              <a:t> (eller blot </a:t>
            </a:r>
            <a:r>
              <a:rPr lang="da-DK" sz="1800" b="1" dirty="0" smtClean="0"/>
              <a:t>menti.com</a:t>
            </a:r>
            <a:r>
              <a:rPr lang="da-DK" sz="1800" dirty="0" smtClean="0"/>
              <a:t>)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Afstemningen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er anonym</a:t>
            </a:r>
          </a:p>
          <a:p>
            <a:pPr lvl="1"/>
            <a:r>
              <a:rPr lang="da-DK" sz="1800" dirty="0"/>
              <a:t>Det registreres ikke</a:t>
            </a:r>
            <a:r>
              <a:rPr lang="da-DK" sz="1800" dirty="0" smtClean="0"/>
              <a:t>, hvem </a:t>
            </a:r>
            <a:r>
              <a:rPr lang="da-DK" sz="1800" dirty="0"/>
              <a:t>der </a:t>
            </a:r>
            <a:r>
              <a:rPr lang="da-DK" sz="1800" dirty="0" smtClean="0"/>
              <a:t>stemmer på hvad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Ved afstemningens start indtastes en kode, der identificerer den afstemning, som I ønsker at </a:t>
            </a:r>
            <a:r>
              <a:rPr lang="da-DK" b="1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deltage i</a:t>
            </a:r>
            <a:endParaRPr lang="da-DK" b="1" dirty="0" smtClean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2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4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solidFill>
                  <a:srgbClr val="000066"/>
                </a:solidFill>
                <a:ea typeface="ＭＳ Ｐゴシック" pitchFamily="34" charset="-128"/>
              </a:rPr>
              <a:t>1. </a:t>
            </a:r>
            <a:r>
              <a:rPr lang="da-DK" altLang="da-DK" sz="3200" dirty="0" err="1" smtClean="0">
                <a:solidFill>
                  <a:srgbClr val="000066"/>
                </a:solidFill>
                <a:ea typeface="ＭＳ Ｐゴシック" pitchFamily="34" charset="-128"/>
              </a:rPr>
              <a:t>Assignments</a:t>
            </a:r>
            <a:endParaRPr lang="da-DK" altLang="da-DK" sz="3200" dirty="0" smtClean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20483" name="TextBox 5"/>
          <p:cNvSpPr txBox="1">
            <a:spLocks noChangeArrowheads="1"/>
          </p:cNvSpPr>
          <p:nvPr/>
        </p:nvSpPr>
        <p:spPr bwMode="auto">
          <a:xfrm>
            <a:off x="468313" y="1124744"/>
            <a:ext cx="85114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dirty="0"/>
              <a:t>Hvad er værdierne af x og y efter udførelse af </a:t>
            </a:r>
            <a:r>
              <a:rPr lang="da-DK" altLang="da-DK" dirty="0" smtClean="0"/>
              <a:t>nedenstående kodestump?</a:t>
            </a:r>
            <a:endParaRPr lang="da-DK" altLang="da-DK" dirty="0"/>
          </a:p>
        </p:txBody>
      </p:sp>
      <p:sp>
        <p:nvSpPr>
          <p:cNvPr id="20484" name="TextBox 5"/>
          <p:cNvSpPr txBox="1">
            <a:spLocks noChangeArrowheads="1"/>
          </p:cNvSpPr>
          <p:nvPr/>
        </p:nvSpPr>
        <p:spPr bwMode="auto">
          <a:xfrm>
            <a:off x="1092648" y="4005064"/>
            <a:ext cx="2376264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Aft>
                <a:spcPts val="600"/>
              </a:spcAft>
              <a:buFont typeface="Arial" pitchFamily="34" charset="0"/>
              <a:buAutoNum type="arabicPeriod"/>
            </a:pPr>
            <a:r>
              <a:rPr lang="da-DK" altLang="da-DK" dirty="0" smtClean="0"/>
              <a:t>   </a:t>
            </a:r>
            <a:r>
              <a:rPr lang="da-DK" altLang="da-DK" dirty="0"/>
              <a:t>x er 1, y er </a:t>
            </a:r>
            <a:r>
              <a:rPr lang="da-DK" altLang="da-DK" dirty="0" smtClean="0"/>
              <a:t>−1</a:t>
            </a:r>
            <a:endParaRPr lang="da-DK" altLang="da-DK" dirty="0"/>
          </a:p>
          <a:p>
            <a:pPr eaLnBrk="1" hangingPunct="1">
              <a:spcAft>
                <a:spcPts val="600"/>
              </a:spcAft>
              <a:buFont typeface="Arial" pitchFamily="34" charset="0"/>
              <a:buAutoNum type="arabicPeriod"/>
            </a:pPr>
            <a:r>
              <a:rPr lang="da-DK" altLang="da-DK" dirty="0"/>
              <a:t>   x er </a:t>
            </a:r>
            <a:r>
              <a:rPr lang="da-DK" altLang="da-DK" dirty="0" smtClean="0"/>
              <a:t>−1, </a:t>
            </a:r>
            <a:r>
              <a:rPr lang="da-DK" altLang="da-DK" dirty="0"/>
              <a:t>y er </a:t>
            </a:r>
            <a:r>
              <a:rPr lang="da-DK" altLang="da-DK" dirty="0" smtClean="0"/>
              <a:t>3</a:t>
            </a:r>
            <a:endParaRPr lang="da-DK" altLang="da-DK" dirty="0"/>
          </a:p>
          <a:p>
            <a:pPr eaLnBrk="1" hangingPunct="1">
              <a:spcAft>
                <a:spcPts val="600"/>
              </a:spcAft>
              <a:buFont typeface="Arial" pitchFamily="34" charset="0"/>
              <a:buAutoNum type="arabicPeriod"/>
            </a:pPr>
            <a:r>
              <a:rPr lang="da-DK" altLang="da-DK" dirty="0"/>
              <a:t>   x er 4, y er </a:t>
            </a:r>
            <a:r>
              <a:rPr lang="da-DK" altLang="da-DK" dirty="0" smtClean="0"/>
              <a:t>−1</a:t>
            </a:r>
            <a:endParaRPr lang="da-DK" altLang="da-DK" dirty="0"/>
          </a:p>
          <a:p>
            <a:pPr eaLnBrk="1" hangingPunct="1">
              <a:spcAft>
                <a:spcPts val="600"/>
              </a:spcAft>
              <a:buFont typeface="Arial" pitchFamily="34" charset="0"/>
              <a:buAutoNum type="arabicPeriod"/>
            </a:pPr>
            <a:r>
              <a:rPr lang="da-DK" altLang="da-DK" dirty="0"/>
              <a:t>   x er </a:t>
            </a:r>
            <a:r>
              <a:rPr lang="da-DK" altLang="da-DK" dirty="0" smtClean="0"/>
              <a:t>1, </a:t>
            </a:r>
            <a:r>
              <a:rPr lang="da-DK" altLang="da-DK" dirty="0"/>
              <a:t>y er </a:t>
            </a:r>
            <a:r>
              <a:rPr lang="da-DK" altLang="da-DK" dirty="0" smtClean="0"/>
              <a:t>3</a:t>
            </a:r>
          </a:p>
          <a:p>
            <a:pPr eaLnBrk="1" hangingPunct="1">
              <a:spcAft>
                <a:spcPts val="600"/>
              </a:spcAft>
              <a:buFont typeface="Arial" pitchFamily="34" charset="0"/>
              <a:buAutoNum type="arabicPeriod"/>
            </a:pPr>
            <a:r>
              <a:rPr lang="da-DK" altLang="da-DK" dirty="0" smtClean="0"/>
              <a:t>   Andet</a:t>
            </a:r>
            <a:endParaRPr lang="da-DK" altLang="da-DK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105826" y="1631143"/>
            <a:ext cx="2363086" cy="193899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180000">
            <a:spAutoFit/>
          </a:bodyPr>
          <a:lstStyle/>
          <a:p>
            <a:pPr>
              <a:defRPr/>
            </a:pPr>
            <a:r>
              <a:rPr lang="da-DK" b="1" spc="3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int 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x = 2;</a:t>
            </a:r>
            <a:endParaRPr lang="da-DK" b="1" spc="300" dirty="0">
              <a:solidFill>
                <a:schemeClr val="tx1"/>
              </a:solidFill>
              <a:latin typeface="Courier New" panose="02070309020205020404" pitchFamily="49" charset="0"/>
              <a:ea typeface="Courier" pitchFamily="-1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b="1" spc="3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int 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y = 1;</a:t>
            </a:r>
            <a:endParaRPr lang="da-DK" b="1" spc="300" dirty="0">
              <a:solidFill>
                <a:schemeClr val="tx1"/>
              </a:solidFill>
              <a:latin typeface="Courier New" panose="02070309020205020404" pitchFamily="49" charset="0"/>
              <a:ea typeface="Courier" pitchFamily="-1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x 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+= y</a:t>
            </a:r>
            <a:r>
              <a:rPr lang="da-DK" b="1" spc="3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; </a:t>
            </a:r>
          </a:p>
          <a:p>
            <a:pPr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y = </a:t>
            </a:r>
            <a:r>
              <a:rPr lang="da-DK" b="1" spc="3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x-y;</a:t>
            </a:r>
          </a:p>
          <a:p>
            <a:pPr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x -= y;</a:t>
            </a:r>
          </a:p>
          <a:p>
            <a:pPr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y++;</a:t>
            </a:r>
            <a:endParaRPr lang="da-DK" b="1" spc="300" dirty="0">
              <a:solidFill>
                <a:schemeClr val="tx1"/>
              </a:solidFill>
              <a:latin typeface="Courier New" panose="02070309020205020404" pitchFamily="49" charset="0"/>
              <a:ea typeface="Courier" pitchFamily="-1" charset="0"/>
              <a:cs typeface="Courier New" panose="02070309020205020404" pitchFamily="49" charset="0"/>
            </a:endParaRPr>
          </a:p>
        </p:txBody>
      </p:sp>
      <p:sp>
        <p:nvSpPr>
          <p:cNvPr id="7" name="Right Arrow 6"/>
          <p:cNvSpPr/>
          <p:nvPr/>
        </p:nvSpPr>
        <p:spPr bwMode="auto">
          <a:xfrm>
            <a:off x="502933" y="5170691"/>
            <a:ext cx="576064" cy="341040"/>
          </a:xfrm>
          <a:prstGeom prst="rightArrow">
            <a:avLst/>
          </a:prstGeom>
          <a:solidFill>
            <a:srgbClr val="A50021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4067944" y="1916832"/>
            <a:ext cx="7644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/>
              <a:t>x </a:t>
            </a:r>
            <a:r>
              <a:rPr lang="da-DK" altLang="da-DK" dirty="0" smtClean="0"/>
              <a:t>= 2</a:t>
            </a: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4067944" y="2420888"/>
            <a:ext cx="7644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y = 1</a:t>
            </a:r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4860032" y="1916832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3</a:t>
            </a:r>
          </a:p>
        </p:txBody>
      </p:sp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4499992" y="1916832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4860032" y="2420888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2</a:t>
            </a:r>
          </a:p>
        </p:txBody>
      </p:sp>
      <p:sp>
        <p:nvSpPr>
          <p:cNvPr id="13" name="TextBox 5"/>
          <p:cNvSpPr txBox="1">
            <a:spLocks noChangeArrowheads="1"/>
          </p:cNvSpPr>
          <p:nvPr/>
        </p:nvSpPr>
        <p:spPr bwMode="auto">
          <a:xfrm>
            <a:off x="4472372" y="2417849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>
                <a:solidFill>
                  <a:schemeClr val="tx1"/>
                </a:solidFill>
              </a:rPr>
              <a:t>X</a:t>
            </a:r>
            <a:endParaRPr lang="da-DK" altLang="da-DK" b="1" dirty="0" smtClean="0">
              <a:solidFill>
                <a:schemeClr val="tx1"/>
              </a:solidFill>
            </a:endParaRPr>
          </a:p>
        </p:txBody>
      </p:sp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4872443" y="1925263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5" name="TextBox 5"/>
          <p:cNvSpPr txBox="1">
            <a:spLocks noChangeArrowheads="1"/>
          </p:cNvSpPr>
          <p:nvPr/>
        </p:nvSpPr>
        <p:spPr bwMode="auto">
          <a:xfrm>
            <a:off x="5283696" y="1928266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1</a:t>
            </a:r>
          </a:p>
        </p:txBody>
      </p:sp>
      <p:sp>
        <p:nvSpPr>
          <p:cNvPr id="16" name="TextBox 5"/>
          <p:cNvSpPr txBox="1">
            <a:spLocks noChangeArrowheads="1"/>
          </p:cNvSpPr>
          <p:nvPr/>
        </p:nvSpPr>
        <p:spPr bwMode="auto">
          <a:xfrm>
            <a:off x="4851648" y="2420888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>
                <a:solidFill>
                  <a:schemeClr val="tx1"/>
                </a:solidFill>
              </a:rPr>
              <a:t>X</a:t>
            </a:r>
            <a:endParaRPr lang="da-DK" altLang="da-DK" b="1" dirty="0" smtClean="0">
              <a:solidFill>
                <a:schemeClr val="tx1"/>
              </a:solidFill>
            </a:endParaRPr>
          </a:p>
        </p:txBody>
      </p:sp>
      <p:sp>
        <p:nvSpPr>
          <p:cNvPr id="17" name="TextBox 5"/>
          <p:cNvSpPr txBox="1">
            <a:spLocks noChangeArrowheads="1"/>
          </p:cNvSpPr>
          <p:nvPr/>
        </p:nvSpPr>
        <p:spPr bwMode="auto">
          <a:xfrm>
            <a:off x="5283696" y="2420888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3</a:t>
            </a:r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3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153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solidFill>
                  <a:srgbClr val="000066"/>
                </a:solidFill>
                <a:ea typeface="ＭＳ Ｐゴシック" pitchFamily="34" charset="-128"/>
              </a:rPr>
              <a:t>2. Selektion (to if sætninger)</a:t>
            </a:r>
          </a:p>
        </p:txBody>
      </p:sp>
      <p:sp>
        <p:nvSpPr>
          <p:cNvPr id="3075" name="TextBox 5"/>
          <p:cNvSpPr txBox="1">
            <a:spLocks noChangeArrowheads="1"/>
          </p:cNvSpPr>
          <p:nvPr/>
        </p:nvSpPr>
        <p:spPr bwMode="auto">
          <a:xfrm>
            <a:off x="599342" y="1150341"/>
            <a:ext cx="843715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b="0" dirty="0">
                <a:solidFill>
                  <a:srgbClr val="A50021"/>
                </a:solidFill>
              </a:rPr>
              <a:t>Hvad er værdierne af x og y efter udførelse af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nedenstående kodestump?</a:t>
            </a:r>
            <a:endParaRPr lang="da-DK" altLang="da-DK" sz="2000" b="0" dirty="0">
              <a:solidFill>
                <a:srgbClr val="A50021"/>
              </a:solidFill>
            </a:endParaRPr>
          </a:p>
        </p:txBody>
      </p:sp>
      <p:sp>
        <p:nvSpPr>
          <p:cNvPr id="3076" name="TextBox 4"/>
          <p:cNvSpPr txBox="1">
            <a:spLocks noChangeArrowheads="1"/>
          </p:cNvSpPr>
          <p:nvPr/>
        </p:nvSpPr>
        <p:spPr bwMode="auto">
          <a:xfrm>
            <a:off x="1096962" y="4293096"/>
            <a:ext cx="2066591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>
                <a:solidFill>
                  <a:srgbClr val="A50021"/>
                </a:solidFill>
              </a:rPr>
              <a:t>x er 2, y er 2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>
                <a:solidFill>
                  <a:srgbClr val="A50021"/>
                </a:solidFill>
              </a:rPr>
              <a:t>x er 1, y er 2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>
                <a:solidFill>
                  <a:srgbClr val="A50021"/>
                </a:solidFill>
              </a:rPr>
              <a:t>x er 2, y er 4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>
                <a:solidFill>
                  <a:srgbClr val="A50021"/>
                </a:solidFill>
              </a:rPr>
              <a:t>x er 1, y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1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 smtClean="0">
                <a:solidFill>
                  <a:srgbClr val="A50021"/>
                </a:solidFill>
              </a:rPr>
              <a:t>Andet</a:t>
            </a:r>
            <a:endParaRPr lang="da-DK" altLang="da-DK" sz="2000" b="0" dirty="0">
              <a:solidFill>
                <a:srgbClr val="A5002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096962" y="1686287"/>
            <a:ext cx="2983971" cy="2246769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 lIns="180000">
            <a:spAutoFit/>
          </a:bodyPr>
          <a:lstStyle/>
          <a:p>
            <a:pPr>
              <a:defRPr/>
            </a:pPr>
            <a:r>
              <a:rPr lang="da-DK" b="1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int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x = 1;</a:t>
            </a:r>
            <a:endParaRPr lang="da-DK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b="1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int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y = 2;</a:t>
            </a:r>
            <a:endParaRPr lang="da-DK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b="1" dirty="0" smtClean="0">
                <a:solidFill>
                  <a:srgbClr val="80008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if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</a:t>
            </a:r>
            <a:r>
              <a:rPr 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x</a:t>
            </a:r>
            <a:r>
              <a:rPr lang="da-DK" sz="8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&lt;</a:t>
            </a:r>
            <a:r>
              <a:rPr lang="da-DK" sz="8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y</a:t>
            </a:r>
            <a:r>
              <a:rPr lang="da-DK" sz="8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da-DK" b="1" dirty="0">
                <a:solidFill>
                  <a:srgbClr val="80008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 </a:t>
            </a:r>
            <a:r>
              <a:rPr lang="da-DK" b="1" dirty="0" smtClean="0">
                <a:solidFill>
                  <a:srgbClr val="80008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if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</a:t>
            </a:r>
            <a:r>
              <a:rPr 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x</a:t>
            </a:r>
            <a:r>
              <a:rPr lang="da-DK" sz="8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&lt;</a:t>
            </a:r>
            <a:r>
              <a:rPr lang="da-DK" sz="8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y-1</a:t>
            </a:r>
            <a:r>
              <a:rPr lang="da-DK" sz="8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    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x = </a:t>
            </a: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x+1;</a:t>
            </a:r>
          </a:p>
          <a:p>
            <a:pPr>
              <a:defRPr/>
            </a:pPr>
            <a:r>
              <a:rPr lang="da-DK" b="1" dirty="0">
                <a:solidFill>
                  <a:srgbClr val="80008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b="1" dirty="0" err="1">
                <a:solidFill>
                  <a:srgbClr val="80008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else</a:t>
            </a:r>
            <a:endParaRPr lang="da-DK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y -= x</a:t>
            </a: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Right Arrow 6"/>
          <p:cNvSpPr>
            <a:spLocks noChangeArrowheads="1"/>
          </p:cNvSpPr>
          <p:nvPr/>
        </p:nvSpPr>
        <p:spPr bwMode="auto">
          <a:xfrm>
            <a:off x="455612" y="5434509"/>
            <a:ext cx="576263" cy="341312"/>
          </a:xfrm>
          <a:prstGeom prst="rightArrow">
            <a:avLst>
              <a:gd name="adj1" fmla="val 50000"/>
              <a:gd name="adj2" fmla="val 49979"/>
            </a:avLst>
          </a:prstGeom>
          <a:solidFill>
            <a:srgbClr val="C00000"/>
          </a:solidFill>
          <a:ln w="12700" algn="ctr">
            <a:solidFill>
              <a:srgbClr val="A50021"/>
            </a:solidFill>
            <a:round/>
            <a:headEnd/>
            <a:tailEnd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da-DK" altLang="da-DK"/>
          </a:p>
        </p:txBody>
      </p:sp>
      <p:sp>
        <p:nvSpPr>
          <p:cNvPr id="2" name="Rectangle 1"/>
          <p:cNvSpPr/>
          <p:nvPr/>
        </p:nvSpPr>
        <p:spPr>
          <a:xfrm>
            <a:off x="4844000" y="4434286"/>
            <a:ext cx="346628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da-DK" altLang="da-DK" dirty="0" err="1" smtClean="0"/>
              <a:t>else</a:t>
            </a:r>
            <a:r>
              <a:rPr lang="da-DK" altLang="da-DK" dirty="0" smtClean="0"/>
              <a:t>-delen </a:t>
            </a:r>
            <a:r>
              <a:rPr lang="da-DK" altLang="da-DK" dirty="0"/>
              <a:t>hører til nærmest foregående </a:t>
            </a:r>
            <a:r>
              <a:rPr lang="da-DK" altLang="da-DK" dirty="0" smtClean="0"/>
              <a:t>if-sætning</a:t>
            </a:r>
            <a:endParaRPr lang="da-DK" altLang="da-DK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da-DK" altLang="da-DK" dirty="0"/>
              <a:t>Brug parenteser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da-DK" altLang="da-DK" dirty="0"/>
              <a:t>Brug </a:t>
            </a:r>
            <a:r>
              <a:rPr lang="da-DK" altLang="da-DK" dirty="0" smtClean="0"/>
              <a:t>auto-</a:t>
            </a:r>
            <a:r>
              <a:rPr lang="da-DK" altLang="da-DK" dirty="0" err="1" smtClean="0"/>
              <a:t>indent</a:t>
            </a:r>
            <a:endParaRPr lang="da-DK" altLang="da-DK" dirty="0"/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4860032" y="1745847"/>
            <a:ext cx="7644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/>
              <a:t>x </a:t>
            </a:r>
            <a:r>
              <a:rPr lang="da-DK" altLang="da-DK" dirty="0" smtClean="0"/>
              <a:t>= 1</a:t>
            </a: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4860032" y="2177895"/>
            <a:ext cx="7644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y = 2</a:t>
            </a:r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5652120" y="2180934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1</a:t>
            </a:r>
          </a:p>
        </p:txBody>
      </p:sp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5264460" y="2177895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>
                <a:solidFill>
                  <a:schemeClr val="tx1"/>
                </a:solidFill>
              </a:rPr>
              <a:t>X</a:t>
            </a:r>
            <a:endParaRPr lang="da-DK" altLang="da-DK" b="1" dirty="0" smtClean="0">
              <a:solidFill>
                <a:schemeClr val="tx1"/>
              </a:solidFill>
            </a:endParaRPr>
          </a:p>
        </p:txBody>
      </p:sp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4870878" y="2710652"/>
            <a:ext cx="7812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x &lt; y</a:t>
            </a:r>
          </a:p>
        </p:txBody>
      </p:sp>
      <p:sp>
        <p:nvSpPr>
          <p:cNvPr id="13" name="TextBox 5"/>
          <p:cNvSpPr txBox="1">
            <a:spLocks noChangeArrowheads="1"/>
          </p:cNvSpPr>
          <p:nvPr/>
        </p:nvSpPr>
        <p:spPr bwMode="auto">
          <a:xfrm>
            <a:off x="6318306" y="2730044"/>
            <a:ext cx="12241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x &lt; y−1</a:t>
            </a:r>
          </a:p>
        </p:txBody>
      </p:sp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4844000" y="3138142"/>
            <a:ext cx="853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>
                <a:solidFill>
                  <a:srgbClr val="002060"/>
                </a:solidFill>
              </a:rPr>
              <a:t>1 &lt; 2</a:t>
            </a:r>
          </a:p>
        </p:txBody>
      </p:sp>
      <p:sp>
        <p:nvSpPr>
          <p:cNvPr id="15" name="TextBox 5"/>
          <p:cNvSpPr txBox="1">
            <a:spLocks noChangeArrowheads="1"/>
          </p:cNvSpPr>
          <p:nvPr/>
        </p:nvSpPr>
        <p:spPr bwMode="auto">
          <a:xfrm>
            <a:off x="4847870" y="3477078"/>
            <a:ext cx="853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>
                <a:solidFill>
                  <a:srgbClr val="002060"/>
                </a:solidFill>
              </a:rPr>
              <a:t>sand</a:t>
            </a:r>
          </a:p>
        </p:txBody>
      </p:sp>
      <p:sp>
        <p:nvSpPr>
          <p:cNvPr id="16" name="TextBox 5"/>
          <p:cNvSpPr txBox="1">
            <a:spLocks noChangeArrowheads="1"/>
          </p:cNvSpPr>
          <p:nvPr/>
        </p:nvSpPr>
        <p:spPr bwMode="auto">
          <a:xfrm>
            <a:off x="6273313" y="3138142"/>
            <a:ext cx="12069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>
                <a:solidFill>
                  <a:srgbClr val="002060"/>
                </a:solidFill>
              </a:rPr>
              <a:t>1 </a:t>
            </a:r>
            <a:r>
              <a:rPr lang="da-DK" altLang="da-DK" dirty="0">
                <a:solidFill>
                  <a:srgbClr val="002060"/>
                </a:solidFill>
              </a:rPr>
              <a:t>&lt; </a:t>
            </a:r>
            <a:r>
              <a:rPr lang="da-DK" altLang="da-DK" dirty="0" smtClean="0">
                <a:solidFill>
                  <a:srgbClr val="002060"/>
                </a:solidFill>
              </a:rPr>
              <a:t>2−1</a:t>
            </a:r>
          </a:p>
        </p:txBody>
      </p:sp>
      <p:sp>
        <p:nvSpPr>
          <p:cNvPr id="17" name="TextBox 5"/>
          <p:cNvSpPr txBox="1">
            <a:spLocks noChangeArrowheads="1"/>
          </p:cNvSpPr>
          <p:nvPr/>
        </p:nvSpPr>
        <p:spPr bwMode="auto">
          <a:xfrm>
            <a:off x="6329152" y="3477078"/>
            <a:ext cx="853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Aft>
                <a:spcPts val="600"/>
              </a:spcAft>
            </a:pPr>
            <a:r>
              <a:rPr lang="da-DK" altLang="da-DK" dirty="0" smtClean="0">
                <a:solidFill>
                  <a:srgbClr val="002060"/>
                </a:solidFill>
              </a:rPr>
              <a:t>falsk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1482853" y="3622501"/>
            <a:ext cx="1179438" cy="260296"/>
          </a:xfrm>
          <a:prstGeom prst="rect">
            <a:avLst/>
          </a:prstGeom>
          <a:noFill/>
          <a:ln w="19050" cap="flat" cmpd="sng" algn="ctr">
            <a:solidFill>
              <a:srgbClr val="A5002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20" name="Right Arrow 19"/>
          <p:cNvSpPr>
            <a:spLocks noChangeArrowheads="1"/>
          </p:cNvSpPr>
          <p:nvPr/>
        </p:nvSpPr>
        <p:spPr bwMode="auto">
          <a:xfrm>
            <a:off x="1546441" y="2732713"/>
            <a:ext cx="288131" cy="170656"/>
          </a:xfrm>
          <a:prstGeom prst="rightArrow">
            <a:avLst>
              <a:gd name="adj1" fmla="val 50000"/>
              <a:gd name="adj2" fmla="val 49979"/>
            </a:avLst>
          </a:prstGeom>
          <a:noFill/>
          <a:ln w="12700" algn="ctr">
            <a:solidFill>
              <a:srgbClr val="A50021"/>
            </a:solidFill>
            <a:prstDash val="sysDot"/>
            <a:round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da-DK" altLang="da-DK"/>
          </a:p>
        </p:txBody>
      </p:sp>
      <p:sp>
        <p:nvSpPr>
          <p:cNvPr id="21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4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551749" y="3002456"/>
            <a:ext cx="1331989" cy="261569"/>
            <a:chOff x="1384807" y="3435720"/>
            <a:chExt cx="1584847" cy="277176"/>
          </a:xfrm>
        </p:grpSpPr>
        <p:sp>
          <p:nvSpPr>
            <p:cNvPr id="23" name="Rectangle 22"/>
            <p:cNvSpPr/>
            <p:nvPr/>
          </p:nvSpPr>
          <p:spPr bwMode="auto">
            <a:xfrm>
              <a:off x="1384807" y="3436659"/>
              <a:ext cx="1584847" cy="276237"/>
            </a:xfrm>
            <a:prstGeom prst="rect">
              <a:avLst/>
            </a:prstGeom>
            <a:noFill/>
            <a:ln w="19050" cap="flat" cmpd="sng" algn="ctr">
              <a:solidFill>
                <a:srgbClr val="A5002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pitchFamily="-106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 flipV="1">
              <a:off x="1398372" y="3443416"/>
              <a:ext cx="1567250" cy="261784"/>
            </a:xfrm>
            <a:prstGeom prst="line">
              <a:avLst/>
            </a:prstGeom>
            <a:noFill/>
            <a:ln w="19050" cap="flat" cmpd="sng" algn="ctr">
              <a:solidFill>
                <a:srgbClr val="A5002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1398372" y="3435720"/>
              <a:ext cx="1559012" cy="271307"/>
            </a:xfrm>
            <a:prstGeom prst="line">
              <a:avLst/>
            </a:prstGeom>
            <a:noFill/>
            <a:ln w="19050" cap="flat" cmpd="sng" algn="ctr">
              <a:solidFill>
                <a:srgbClr val="A5002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280047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solidFill>
                  <a:srgbClr val="000066"/>
                </a:solidFill>
                <a:ea typeface="ＭＳ Ｐゴシック" pitchFamily="34" charset="-128"/>
              </a:rPr>
              <a:t>3. Selektion (to andre if sætninger)</a:t>
            </a:r>
          </a:p>
        </p:txBody>
      </p:sp>
      <p:sp>
        <p:nvSpPr>
          <p:cNvPr id="2051" name="TextBox 5"/>
          <p:cNvSpPr txBox="1">
            <a:spLocks noChangeArrowheads="1"/>
          </p:cNvSpPr>
          <p:nvPr/>
        </p:nvSpPr>
        <p:spPr bwMode="auto">
          <a:xfrm>
            <a:off x="598488" y="1143000"/>
            <a:ext cx="84380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b="0" dirty="0">
                <a:solidFill>
                  <a:srgbClr val="A50021"/>
                </a:solidFill>
              </a:rPr>
              <a:t>Hvad er værdierne af x og y efter udførelse af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nedenstående kodestump?</a:t>
            </a:r>
            <a:endParaRPr lang="da-DK" altLang="da-DK" sz="2000" b="0" dirty="0">
              <a:solidFill>
                <a:srgbClr val="A50021"/>
              </a:solidFill>
            </a:endParaRPr>
          </a:p>
        </p:txBody>
      </p:sp>
      <p:sp>
        <p:nvSpPr>
          <p:cNvPr id="2052" name="TextBox 4"/>
          <p:cNvSpPr txBox="1">
            <a:spLocks noChangeArrowheads="1"/>
          </p:cNvSpPr>
          <p:nvPr/>
        </p:nvSpPr>
        <p:spPr bwMode="auto">
          <a:xfrm>
            <a:off x="5265599" y="1722016"/>
            <a:ext cx="2066591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>
                <a:solidFill>
                  <a:srgbClr val="A50021"/>
                </a:solidFill>
              </a:rPr>
              <a:t>x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2, </a:t>
            </a:r>
            <a:r>
              <a:rPr lang="da-DK" altLang="da-DK" sz="2000" b="0" dirty="0">
                <a:solidFill>
                  <a:srgbClr val="A50021"/>
                </a:solidFill>
              </a:rPr>
              <a:t>y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3</a:t>
            </a:r>
            <a:endParaRPr lang="da-DK" altLang="da-DK" sz="2000" b="0" dirty="0">
              <a:solidFill>
                <a:srgbClr val="A50021"/>
              </a:solidFill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>
                <a:solidFill>
                  <a:srgbClr val="A50021"/>
                </a:solidFill>
              </a:rPr>
              <a:t>x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3, </a:t>
            </a:r>
            <a:r>
              <a:rPr lang="da-DK" altLang="da-DK" sz="2000" b="0" dirty="0">
                <a:solidFill>
                  <a:srgbClr val="A50021"/>
                </a:solidFill>
              </a:rPr>
              <a:t>y er 2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>
                <a:solidFill>
                  <a:srgbClr val="A50021"/>
                </a:solidFill>
              </a:rPr>
              <a:t>x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4, </a:t>
            </a:r>
            <a:r>
              <a:rPr lang="da-DK" altLang="da-DK" sz="2000" b="0" dirty="0">
                <a:solidFill>
                  <a:srgbClr val="A50021"/>
                </a:solidFill>
              </a:rPr>
              <a:t>y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2</a:t>
            </a:r>
            <a:endParaRPr lang="da-DK" altLang="da-DK" sz="2000" b="0" dirty="0">
              <a:solidFill>
                <a:srgbClr val="A50021"/>
              </a:solidFill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>
                <a:solidFill>
                  <a:srgbClr val="A50021"/>
                </a:solidFill>
              </a:rPr>
              <a:t>x er 1, y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3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 smtClean="0">
                <a:solidFill>
                  <a:srgbClr val="A50021"/>
                </a:solidFill>
              </a:rPr>
              <a:t>Andet</a:t>
            </a:r>
            <a:endParaRPr lang="da-DK" altLang="da-DK" sz="2000" b="0" dirty="0">
              <a:solidFill>
                <a:srgbClr val="A5002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971550" y="1700808"/>
            <a:ext cx="3234690" cy="4093428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 lIns="180000">
            <a:spAutoFit/>
          </a:bodyPr>
          <a:lstStyle/>
          <a:p>
            <a:pPr>
              <a:defRPr/>
            </a:pPr>
            <a:r>
              <a:rPr lang="da-DK" b="1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int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x = 2;</a:t>
            </a:r>
            <a:endParaRPr lang="da-DK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b="1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int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y = 2;</a:t>
            </a:r>
            <a:endParaRPr lang="da-DK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b="1" dirty="0" smtClean="0">
                <a:solidFill>
                  <a:srgbClr val="80008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if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</a:t>
            </a:r>
            <a:r>
              <a:rPr 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x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&lt; </a:t>
            </a: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y</a:t>
            </a:r>
            <a:r>
              <a:rPr lang="da-DK" sz="8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) {</a:t>
            </a:r>
          </a:p>
          <a:p>
            <a:pPr>
              <a:defRPr/>
            </a:pP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x = x+2;</a:t>
            </a:r>
            <a:endParaRPr lang="da-DK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</a:p>
          <a:p>
            <a:pPr>
              <a:defRPr/>
            </a:pPr>
            <a:r>
              <a:rPr lang="da-DK" b="1" dirty="0" err="1">
                <a:solidFill>
                  <a:srgbClr val="80008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else</a:t>
            </a:r>
            <a:r>
              <a:rPr lang="da-DK" b="1" dirty="0">
                <a:solidFill>
                  <a:srgbClr val="80008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{</a:t>
            </a:r>
          </a:p>
          <a:p>
            <a:pPr>
              <a:defRPr/>
            </a:pP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b="1" dirty="0" smtClean="0">
                <a:solidFill>
                  <a:srgbClr val="80008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if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</a:t>
            </a:r>
            <a:r>
              <a:rPr 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x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&lt;= </a:t>
            </a: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y+1</a:t>
            </a:r>
            <a:r>
              <a:rPr lang="da-DK" sz="8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) {</a:t>
            </a:r>
          </a:p>
          <a:p>
            <a:pPr>
              <a:defRPr/>
            </a:pP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x = </a:t>
            </a: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x+1;</a:t>
            </a:r>
          </a:p>
          <a:p>
            <a:pPr>
              <a:defRPr/>
            </a:pP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  <a:endParaRPr lang="da-DK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b="1" dirty="0" err="1" smtClean="0">
                <a:solidFill>
                  <a:srgbClr val="80008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else</a:t>
            </a:r>
            <a:r>
              <a:rPr lang="da-DK" b="1" dirty="0" smtClean="0">
                <a:solidFill>
                  <a:srgbClr val="80008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{</a:t>
            </a:r>
          </a:p>
          <a:p>
            <a:pPr>
              <a:defRPr/>
            </a:pP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y = </a:t>
            </a:r>
            <a:r>
              <a:rPr lang="da-DK" b="1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y+x</a:t>
            </a: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  <a:endParaRPr lang="da-DK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8" name="Right Arrow 17"/>
          <p:cNvSpPr/>
          <p:nvPr/>
        </p:nvSpPr>
        <p:spPr bwMode="auto">
          <a:xfrm>
            <a:off x="4655421" y="2158057"/>
            <a:ext cx="576064" cy="341040"/>
          </a:xfrm>
          <a:prstGeom prst="rightArrow">
            <a:avLst/>
          </a:prstGeom>
          <a:solidFill>
            <a:srgbClr val="C00000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27" name="TextBox 5"/>
          <p:cNvSpPr txBox="1">
            <a:spLocks noChangeArrowheads="1"/>
          </p:cNvSpPr>
          <p:nvPr/>
        </p:nvSpPr>
        <p:spPr bwMode="auto">
          <a:xfrm>
            <a:off x="5337160" y="4162156"/>
            <a:ext cx="7644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/>
              <a:t>x </a:t>
            </a:r>
            <a:r>
              <a:rPr lang="da-DK" altLang="da-DK" dirty="0" smtClean="0"/>
              <a:t>= 2</a:t>
            </a:r>
          </a:p>
        </p:txBody>
      </p:sp>
      <p:sp>
        <p:nvSpPr>
          <p:cNvPr id="28" name="TextBox 5"/>
          <p:cNvSpPr txBox="1">
            <a:spLocks noChangeArrowheads="1"/>
          </p:cNvSpPr>
          <p:nvPr/>
        </p:nvSpPr>
        <p:spPr bwMode="auto">
          <a:xfrm>
            <a:off x="5337160" y="4594204"/>
            <a:ext cx="7644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y = 2</a:t>
            </a:r>
          </a:p>
        </p:txBody>
      </p:sp>
      <p:sp>
        <p:nvSpPr>
          <p:cNvPr id="29" name="TextBox 5"/>
          <p:cNvSpPr txBox="1">
            <a:spLocks noChangeArrowheads="1"/>
          </p:cNvSpPr>
          <p:nvPr/>
        </p:nvSpPr>
        <p:spPr bwMode="auto">
          <a:xfrm>
            <a:off x="6129248" y="4169753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3</a:t>
            </a:r>
          </a:p>
        </p:txBody>
      </p:sp>
      <p:sp>
        <p:nvSpPr>
          <p:cNvPr id="30" name="TextBox 5"/>
          <p:cNvSpPr txBox="1">
            <a:spLocks noChangeArrowheads="1"/>
          </p:cNvSpPr>
          <p:nvPr/>
        </p:nvSpPr>
        <p:spPr bwMode="auto">
          <a:xfrm>
            <a:off x="5741588" y="4162156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1" name="TextBox 5"/>
          <p:cNvSpPr txBox="1">
            <a:spLocks noChangeArrowheads="1"/>
          </p:cNvSpPr>
          <p:nvPr/>
        </p:nvSpPr>
        <p:spPr bwMode="auto">
          <a:xfrm>
            <a:off x="5348006" y="5066322"/>
            <a:ext cx="853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x &lt; y</a:t>
            </a:r>
          </a:p>
        </p:txBody>
      </p:sp>
      <p:sp>
        <p:nvSpPr>
          <p:cNvPr id="13" name="TextBox 5"/>
          <p:cNvSpPr txBox="1">
            <a:spLocks noChangeArrowheads="1"/>
          </p:cNvSpPr>
          <p:nvPr/>
        </p:nvSpPr>
        <p:spPr bwMode="auto">
          <a:xfrm>
            <a:off x="5365153" y="5447466"/>
            <a:ext cx="853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>
                <a:solidFill>
                  <a:srgbClr val="002060"/>
                </a:solidFill>
              </a:rPr>
              <a:t>2 &lt; 2</a:t>
            </a:r>
          </a:p>
        </p:txBody>
      </p:sp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5369023" y="5786402"/>
            <a:ext cx="853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>
                <a:solidFill>
                  <a:srgbClr val="002060"/>
                </a:solidFill>
              </a:rPr>
              <a:t>falsk</a:t>
            </a:r>
          </a:p>
        </p:txBody>
      </p:sp>
      <p:sp>
        <p:nvSpPr>
          <p:cNvPr id="15" name="TextBox 5"/>
          <p:cNvSpPr txBox="1">
            <a:spLocks noChangeArrowheads="1"/>
          </p:cNvSpPr>
          <p:nvPr/>
        </p:nvSpPr>
        <p:spPr bwMode="auto">
          <a:xfrm>
            <a:off x="6777320" y="5138330"/>
            <a:ext cx="14401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x &lt;= y+1</a:t>
            </a:r>
          </a:p>
        </p:txBody>
      </p:sp>
      <p:sp>
        <p:nvSpPr>
          <p:cNvPr id="16" name="TextBox 5"/>
          <p:cNvSpPr txBox="1">
            <a:spLocks noChangeArrowheads="1"/>
          </p:cNvSpPr>
          <p:nvPr/>
        </p:nvSpPr>
        <p:spPr bwMode="auto">
          <a:xfrm>
            <a:off x="6794466" y="5447466"/>
            <a:ext cx="12069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>
                <a:solidFill>
                  <a:srgbClr val="002060"/>
                </a:solidFill>
              </a:rPr>
              <a:t>2 &lt;= 2+1</a:t>
            </a:r>
          </a:p>
        </p:txBody>
      </p:sp>
      <p:sp>
        <p:nvSpPr>
          <p:cNvPr id="17" name="TextBox 5"/>
          <p:cNvSpPr txBox="1">
            <a:spLocks noChangeArrowheads="1"/>
          </p:cNvSpPr>
          <p:nvPr/>
        </p:nvSpPr>
        <p:spPr bwMode="auto">
          <a:xfrm>
            <a:off x="6932182" y="5786402"/>
            <a:ext cx="853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Aft>
                <a:spcPts val="600"/>
              </a:spcAft>
            </a:pPr>
            <a:r>
              <a:rPr lang="da-DK" altLang="da-DK" dirty="0" smtClean="0">
                <a:solidFill>
                  <a:srgbClr val="002060"/>
                </a:solidFill>
              </a:rPr>
              <a:t>sand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1319206" y="3565727"/>
            <a:ext cx="2561188" cy="1837038"/>
          </a:xfrm>
          <a:prstGeom prst="rect">
            <a:avLst/>
          </a:prstGeom>
          <a:noFill/>
          <a:ln w="19050" cap="flat" cmpd="sng" algn="ctr">
            <a:solidFill>
              <a:srgbClr val="A5002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682927" y="3866139"/>
            <a:ext cx="1325612" cy="328102"/>
          </a:xfrm>
          <a:prstGeom prst="rect">
            <a:avLst/>
          </a:prstGeom>
          <a:noFill/>
          <a:ln w="19050" cap="flat" cmpd="sng" algn="ctr">
            <a:solidFill>
              <a:srgbClr val="A5002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20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5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304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7" grpId="0"/>
      <p:bldP spid="28" grpId="0"/>
      <p:bldP spid="29" grpId="0"/>
      <p:bldP spid="30" grpId="0"/>
      <p:bldP spid="31" grpId="0"/>
      <p:bldP spid="13" grpId="0"/>
      <p:bldP spid="14" grpId="0"/>
      <p:bldP spid="15" grpId="0"/>
      <p:bldP spid="16" grpId="0"/>
      <p:bldP spid="17" grpId="0"/>
      <p:bldP spid="2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5"/>
          <p:cNvSpPr txBox="1">
            <a:spLocks noChangeArrowheads="1"/>
          </p:cNvSpPr>
          <p:nvPr/>
        </p:nvSpPr>
        <p:spPr bwMode="auto">
          <a:xfrm>
            <a:off x="6106302" y="1774362"/>
            <a:ext cx="4776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1</a:t>
            </a:r>
          </a:p>
        </p:txBody>
      </p:sp>
      <p:sp>
        <p:nvSpPr>
          <p:cNvPr id="20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solidFill>
                  <a:srgbClr val="000066"/>
                </a:solidFill>
                <a:ea typeface="ＭＳ Ｐゴシック" pitchFamily="34" charset="-128"/>
              </a:rPr>
              <a:t>4. for sætning</a:t>
            </a:r>
          </a:p>
        </p:txBody>
      </p:sp>
      <p:sp>
        <p:nvSpPr>
          <p:cNvPr id="2051" name="TextBox 5"/>
          <p:cNvSpPr txBox="1">
            <a:spLocks noChangeArrowheads="1"/>
          </p:cNvSpPr>
          <p:nvPr/>
        </p:nvSpPr>
        <p:spPr bwMode="auto">
          <a:xfrm>
            <a:off x="598488" y="1143000"/>
            <a:ext cx="82219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b="0" dirty="0">
                <a:solidFill>
                  <a:srgbClr val="A50021"/>
                </a:solidFill>
              </a:rPr>
              <a:t>Hvad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værdien </a:t>
            </a:r>
            <a:r>
              <a:rPr lang="da-DK" altLang="da-DK" sz="2000" b="0" dirty="0">
                <a:solidFill>
                  <a:srgbClr val="A50021"/>
                </a:solidFill>
              </a:rPr>
              <a:t>af x og y efter udførelse af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nedenstående kodestump?</a:t>
            </a:r>
            <a:endParaRPr lang="da-DK" altLang="da-DK" sz="2000" b="0" dirty="0">
              <a:solidFill>
                <a:srgbClr val="A50021"/>
              </a:solidFill>
            </a:endParaRPr>
          </a:p>
        </p:txBody>
      </p:sp>
      <p:sp>
        <p:nvSpPr>
          <p:cNvPr id="2052" name="TextBox 4"/>
          <p:cNvSpPr txBox="1">
            <a:spLocks noChangeArrowheads="1"/>
          </p:cNvSpPr>
          <p:nvPr/>
        </p:nvSpPr>
        <p:spPr bwMode="auto">
          <a:xfrm>
            <a:off x="755576" y="4038492"/>
            <a:ext cx="2663849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>
                <a:solidFill>
                  <a:srgbClr val="A50021"/>
                </a:solidFill>
              </a:rPr>
              <a:t>x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10, </a:t>
            </a:r>
            <a:r>
              <a:rPr lang="da-DK" altLang="da-DK" sz="2000" b="0" dirty="0">
                <a:solidFill>
                  <a:srgbClr val="A50021"/>
                </a:solidFill>
              </a:rPr>
              <a:t>y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-10</a:t>
            </a:r>
            <a:endParaRPr lang="da-DK" altLang="da-DK" sz="2000" b="0" dirty="0">
              <a:solidFill>
                <a:srgbClr val="A50021"/>
              </a:solidFill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>
                <a:solidFill>
                  <a:srgbClr val="A50021"/>
                </a:solidFill>
              </a:rPr>
              <a:t>x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120, </a:t>
            </a:r>
            <a:r>
              <a:rPr lang="da-DK" altLang="da-DK" sz="2000" b="0" dirty="0">
                <a:solidFill>
                  <a:srgbClr val="A50021"/>
                </a:solidFill>
              </a:rPr>
              <a:t>y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15</a:t>
            </a:r>
            <a:endParaRPr lang="da-DK" altLang="da-DK" sz="2000" b="0" dirty="0">
              <a:solidFill>
                <a:srgbClr val="A50021"/>
              </a:solidFill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>
                <a:solidFill>
                  <a:srgbClr val="A50021"/>
                </a:solidFill>
              </a:rPr>
              <a:t>x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24, </a:t>
            </a:r>
            <a:r>
              <a:rPr lang="da-DK" altLang="da-DK" sz="2000" b="0" dirty="0">
                <a:solidFill>
                  <a:srgbClr val="A50021"/>
                </a:solidFill>
              </a:rPr>
              <a:t>y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10</a:t>
            </a:r>
            <a:endParaRPr lang="da-DK" altLang="da-DK" sz="2000" b="0" dirty="0">
              <a:solidFill>
                <a:srgbClr val="A50021"/>
              </a:solidFill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>
                <a:solidFill>
                  <a:srgbClr val="A50021"/>
                </a:solidFill>
              </a:rPr>
              <a:t>x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6, </a:t>
            </a:r>
            <a:r>
              <a:rPr lang="da-DK" altLang="da-DK" sz="2000" b="0" dirty="0">
                <a:solidFill>
                  <a:srgbClr val="A50021"/>
                </a:solidFill>
              </a:rPr>
              <a:t>y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6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 smtClean="0">
                <a:solidFill>
                  <a:srgbClr val="A50021"/>
                </a:solidFill>
              </a:rPr>
              <a:t>Andet</a:t>
            </a:r>
            <a:endParaRPr lang="da-DK" altLang="da-DK" sz="2000" b="0" dirty="0">
              <a:solidFill>
                <a:srgbClr val="A5002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84487" y="1843522"/>
            <a:ext cx="4024993" cy="1938992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 lIns="180000">
            <a:spAutoFit/>
          </a:bodyPr>
          <a:lstStyle/>
          <a:p>
            <a:pPr>
              <a:defRPr/>
            </a:pPr>
            <a:r>
              <a:rPr lang="da-DK" b="1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int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x = 1;</a:t>
            </a:r>
          </a:p>
          <a:p>
            <a:pPr>
              <a:defRPr/>
            </a:pPr>
            <a:r>
              <a:rPr lang="da-DK" b="1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</a:t>
            </a:r>
            <a:r>
              <a:rPr lang="da-DK" b="1" dirty="0" smtClean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nt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y = 0;</a:t>
            </a:r>
          </a:p>
          <a:p>
            <a:pPr>
              <a:defRPr/>
            </a:pPr>
            <a:r>
              <a:rPr lang="da-DK" b="1" dirty="0" smtClean="0">
                <a:solidFill>
                  <a:srgbClr val="7030A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for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</a:t>
            </a:r>
            <a:r>
              <a:rPr lang="da-DK" b="1" dirty="0" smtClean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int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i=1;</a:t>
            </a:r>
            <a:r>
              <a:rPr 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</a:t>
            </a:r>
            <a:r>
              <a:rPr 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&lt;=</a:t>
            </a:r>
            <a:r>
              <a:rPr 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4;</a:t>
            </a:r>
            <a:r>
              <a:rPr 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i++)</a:t>
            </a:r>
            <a:r>
              <a:rPr 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{</a:t>
            </a:r>
          </a:p>
          <a:p>
            <a:pPr>
              <a:defRPr/>
            </a:pP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x *= i;</a:t>
            </a:r>
          </a:p>
          <a:p>
            <a:pPr>
              <a:defRPr/>
            </a:pP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y += i;</a:t>
            </a:r>
          </a:p>
          <a:p>
            <a:pPr>
              <a:defRPr/>
            </a:pP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  <a:endParaRPr lang="da-DK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</p:txBody>
      </p:sp>
      <p:sp>
        <p:nvSpPr>
          <p:cNvPr id="18" name="Right Arrow 17"/>
          <p:cNvSpPr/>
          <p:nvPr/>
        </p:nvSpPr>
        <p:spPr bwMode="auto">
          <a:xfrm>
            <a:off x="169889" y="4850091"/>
            <a:ext cx="576064" cy="341040"/>
          </a:xfrm>
          <a:prstGeom prst="rightArrow">
            <a:avLst/>
          </a:prstGeom>
          <a:solidFill>
            <a:srgbClr val="C00000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27" name="TextBox 5"/>
          <p:cNvSpPr txBox="1">
            <a:spLocks noChangeArrowheads="1"/>
          </p:cNvSpPr>
          <p:nvPr/>
        </p:nvSpPr>
        <p:spPr bwMode="auto">
          <a:xfrm>
            <a:off x="5377194" y="1768758"/>
            <a:ext cx="7644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/>
              <a:t>x </a:t>
            </a:r>
            <a:r>
              <a:rPr lang="da-DK" altLang="da-DK" dirty="0" smtClean="0"/>
              <a:t>= 1</a:t>
            </a:r>
          </a:p>
        </p:txBody>
      </p:sp>
      <p:sp>
        <p:nvSpPr>
          <p:cNvPr id="28" name="TextBox 5"/>
          <p:cNvSpPr txBox="1">
            <a:spLocks noChangeArrowheads="1"/>
          </p:cNvSpPr>
          <p:nvPr/>
        </p:nvSpPr>
        <p:spPr bwMode="auto">
          <a:xfrm>
            <a:off x="5377194" y="2194632"/>
            <a:ext cx="7644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y = 0</a:t>
            </a:r>
          </a:p>
        </p:txBody>
      </p:sp>
      <p:sp>
        <p:nvSpPr>
          <p:cNvPr id="29" name="TextBox 5"/>
          <p:cNvSpPr txBox="1">
            <a:spLocks noChangeArrowheads="1"/>
          </p:cNvSpPr>
          <p:nvPr/>
        </p:nvSpPr>
        <p:spPr bwMode="auto">
          <a:xfrm>
            <a:off x="6087640" y="2194632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1</a:t>
            </a:r>
          </a:p>
        </p:txBody>
      </p:sp>
      <p:sp>
        <p:nvSpPr>
          <p:cNvPr id="15" name="TextBox 5"/>
          <p:cNvSpPr txBox="1">
            <a:spLocks noChangeArrowheads="1"/>
          </p:cNvSpPr>
          <p:nvPr/>
        </p:nvSpPr>
        <p:spPr bwMode="auto">
          <a:xfrm>
            <a:off x="5374473" y="3072995"/>
            <a:ext cx="9388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i &lt;= 4</a:t>
            </a:r>
          </a:p>
        </p:txBody>
      </p:sp>
      <p:sp>
        <p:nvSpPr>
          <p:cNvPr id="20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6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  <p:sp>
        <p:nvSpPr>
          <p:cNvPr id="21" name="TextBox 5"/>
          <p:cNvSpPr txBox="1">
            <a:spLocks noChangeArrowheads="1"/>
          </p:cNvSpPr>
          <p:nvPr/>
        </p:nvSpPr>
        <p:spPr bwMode="auto">
          <a:xfrm>
            <a:off x="5374473" y="2626524"/>
            <a:ext cx="7644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/>
              <a:t>i</a:t>
            </a:r>
            <a:r>
              <a:rPr lang="da-DK" altLang="da-DK" dirty="0" smtClean="0"/>
              <a:t> = 1</a:t>
            </a:r>
          </a:p>
        </p:txBody>
      </p:sp>
      <p:sp>
        <p:nvSpPr>
          <p:cNvPr id="22" name="TextBox 5"/>
          <p:cNvSpPr txBox="1">
            <a:spLocks noChangeArrowheads="1"/>
          </p:cNvSpPr>
          <p:nvPr/>
        </p:nvSpPr>
        <p:spPr bwMode="auto">
          <a:xfrm>
            <a:off x="5305186" y="3455104"/>
            <a:ext cx="853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Aft>
                <a:spcPts val="600"/>
              </a:spcAft>
            </a:pPr>
            <a:r>
              <a:rPr lang="da-DK" altLang="da-DK" dirty="0" smtClean="0">
                <a:solidFill>
                  <a:srgbClr val="002060"/>
                </a:solidFill>
              </a:rPr>
              <a:t>sand</a:t>
            </a:r>
          </a:p>
        </p:txBody>
      </p:sp>
      <p:sp>
        <p:nvSpPr>
          <p:cNvPr id="38" name="TextBox 5"/>
          <p:cNvSpPr txBox="1">
            <a:spLocks noChangeArrowheads="1"/>
          </p:cNvSpPr>
          <p:nvPr/>
        </p:nvSpPr>
        <p:spPr bwMode="auto">
          <a:xfrm>
            <a:off x="6678048" y="3455104"/>
            <a:ext cx="853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Aft>
                <a:spcPts val="600"/>
              </a:spcAft>
            </a:pPr>
            <a:r>
              <a:rPr lang="da-DK" altLang="da-DK" dirty="0" smtClean="0">
                <a:solidFill>
                  <a:srgbClr val="002060"/>
                </a:solidFill>
              </a:rPr>
              <a:t>falsk</a:t>
            </a:r>
          </a:p>
        </p:txBody>
      </p:sp>
      <p:sp>
        <p:nvSpPr>
          <p:cNvPr id="50" name="TextBox 5"/>
          <p:cNvSpPr txBox="1">
            <a:spLocks noChangeArrowheads="1"/>
          </p:cNvSpPr>
          <p:nvPr/>
        </p:nvSpPr>
        <p:spPr bwMode="auto">
          <a:xfrm>
            <a:off x="5774242" y="2194632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2" name="TextBox 5"/>
          <p:cNvSpPr txBox="1">
            <a:spLocks noChangeArrowheads="1"/>
          </p:cNvSpPr>
          <p:nvPr/>
        </p:nvSpPr>
        <p:spPr bwMode="auto">
          <a:xfrm>
            <a:off x="6019906" y="2626524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2</a:t>
            </a:r>
          </a:p>
        </p:txBody>
      </p:sp>
      <p:sp>
        <p:nvSpPr>
          <p:cNvPr id="53" name="TextBox 5"/>
          <p:cNvSpPr txBox="1">
            <a:spLocks noChangeArrowheads="1"/>
          </p:cNvSpPr>
          <p:nvPr/>
        </p:nvSpPr>
        <p:spPr bwMode="auto">
          <a:xfrm>
            <a:off x="5706508" y="2626524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4" name="TextBox 5"/>
          <p:cNvSpPr txBox="1">
            <a:spLocks noChangeArrowheads="1"/>
          </p:cNvSpPr>
          <p:nvPr/>
        </p:nvSpPr>
        <p:spPr bwMode="auto">
          <a:xfrm>
            <a:off x="6410672" y="1760445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2</a:t>
            </a:r>
          </a:p>
        </p:txBody>
      </p:sp>
      <p:sp>
        <p:nvSpPr>
          <p:cNvPr id="55" name="TextBox 5"/>
          <p:cNvSpPr txBox="1">
            <a:spLocks noChangeArrowheads="1"/>
          </p:cNvSpPr>
          <p:nvPr/>
        </p:nvSpPr>
        <p:spPr bwMode="auto">
          <a:xfrm>
            <a:off x="6104406" y="1774270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6" name="TextBox 5"/>
          <p:cNvSpPr txBox="1">
            <a:spLocks noChangeArrowheads="1"/>
          </p:cNvSpPr>
          <p:nvPr/>
        </p:nvSpPr>
        <p:spPr bwMode="auto">
          <a:xfrm>
            <a:off x="6409373" y="2194632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3</a:t>
            </a:r>
          </a:p>
        </p:txBody>
      </p:sp>
      <p:sp>
        <p:nvSpPr>
          <p:cNvPr id="57" name="TextBox 5"/>
          <p:cNvSpPr txBox="1">
            <a:spLocks noChangeArrowheads="1"/>
          </p:cNvSpPr>
          <p:nvPr/>
        </p:nvSpPr>
        <p:spPr bwMode="auto">
          <a:xfrm>
            <a:off x="6095975" y="2194632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8" name="TextBox 5"/>
          <p:cNvSpPr txBox="1">
            <a:spLocks noChangeArrowheads="1"/>
          </p:cNvSpPr>
          <p:nvPr/>
        </p:nvSpPr>
        <p:spPr bwMode="auto">
          <a:xfrm>
            <a:off x="6324707" y="2626524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3</a:t>
            </a:r>
          </a:p>
        </p:txBody>
      </p:sp>
      <p:sp>
        <p:nvSpPr>
          <p:cNvPr id="59" name="TextBox 5"/>
          <p:cNvSpPr txBox="1">
            <a:spLocks noChangeArrowheads="1"/>
          </p:cNvSpPr>
          <p:nvPr/>
        </p:nvSpPr>
        <p:spPr bwMode="auto">
          <a:xfrm>
            <a:off x="6011309" y="2626524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0" name="TextBox 5"/>
          <p:cNvSpPr txBox="1">
            <a:spLocks noChangeArrowheads="1"/>
          </p:cNvSpPr>
          <p:nvPr/>
        </p:nvSpPr>
        <p:spPr bwMode="auto">
          <a:xfrm>
            <a:off x="6715472" y="1771391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6</a:t>
            </a:r>
          </a:p>
        </p:txBody>
      </p:sp>
      <p:sp>
        <p:nvSpPr>
          <p:cNvPr id="61" name="TextBox 5"/>
          <p:cNvSpPr txBox="1">
            <a:spLocks noChangeArrowheads="1"/>
          </p:cNvSpPr>
          <p:nvPr/>
        </p:nvSpPr>
        <p:spPr bwMode="auto">
          <a:xfrm>
            <a:off x="6402074" y="1765987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2" name="TextBox 5"/>
          <p:cNvSpPr txBox="1">
            <a:spLocks noChangeArrowheads="1"/>
          </p:cNvSpPr>
          <p:nvPr/>
        </p:nvSpPr>
        <p:spPr bwMode="auto">
          <a:xfrm>
            <a:off x="6722640" y="2194632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6</a:t>
            </a:r>
          </a:p>
        </p:txBody>
      </p:sp>
      <p:sp>
        <p:nvSpPr>
          <p:cNvPr id="63" name="TextBox 5"/>
          <p:cNvSpPr txBox="1">
            <a:spLocks noChangeArrowheads="1"/>
          </p:cNvSpPr>
          <p:nvPr/>
        </p:nvSpPr>
        <p:spPr bwMode="auto">
          <a:xfrm>
            <a:off x="6409242" y="2194632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4" name="TextBox 5"/>
          <p:cNvSpPr txBox="1">
            <a:spLocks noChangeArrowheads="1"/>
          </p:cNvSpPr>
          <p:nvPr/>
        </p:nvSpPr>
        <p:spPr bwMode="auto">
          <a:xfrm>
            <a:off x="6612573" y="2626524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4</a:t>
            </a:r>
          </a:p>
        </p:txBody>
      </p:sp>
      <p:sp>
        <p:nvSpPr>
          <p:cNvPr id="65" name="TextBox 5"/>
          <p:cNvSpPr txBox="1">
            <a:spLocks noChangeArrowheads="1"/>
          </p:cNvSpPr>
          <p:nvPr/>
        </p:nvSpPr>
        <p:spPr bwMode="auto">
          <a:xfrm>
            <a:off x="6299175" y="2626524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6" name="TextBox 5"/>
          <p:cNvSpPr txBox="1">
            <a:spLocks noChangeArrowheads="1"/>
          </p:cNvSpPr>
          <p:nvPr/>
        </p:nvSpPr>
        <p:spPr bwMode="auto">
          <a:xfrm>
            <a:off x="7020272" y="1760445"/>
            <a:ext cx="4776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24</a:t>
            </a:r>
          </a:p>
        </p:txBody>
      </p:sp>
      <p:sp>
        <p:nvSpPr>
          <p:cNvPr id="67" name="TextBox 5"/>
          <p:cNvSpPr txBox="1">
            <a:spLocks noChangeArrowheads="1"/>
          </p:cNvSpPr>
          <p:nvPr/>
        </p:nvSpPr>
        <p:spPr bwMode="auto">
          <a:xfrm>
            <a:off x="6706874" y="1774454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8" name="TextBox 5"/>
          <p:cNvSpPr txBox="1">
            <a:spLocks noChangeArrowheads="1"/>
          </p:cNvSpPr>
          <p:nvPr/>
        </p:nvSpPr>
        <p:spPr bwMode="auto">
          <a:xfrm>
            <a:off x="7002039" y="2194632"/>
            <a:ext cx="5466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smtClean="0"/>
              <a:t>10</a:t>
            </a:r>
            <a:endParaRPr lang="da-DK" altLang="da-DK" dirty="0" smtClean="0"/>
          </a:p>
        </p:txBody>
      </p:sp>
      <p:sp>
        <p:nvSpPr>
          <p:cNvPr id="69" name="TextBox 5"/>
          <p:cNvSpPr txBox="1">
            <a:spLocks noChangeArrowheads="1"/>
          </p:cNvSpPr>
          <p:nvPr/>
        </p:nvSpPr>
        <p:spPr bwMode="auto">
          <a:xfrm>
            <a:off x="6688642" y="2194632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70" name="TextBox 5"/>
          <p:cNvSpPr txBox="1">
            <a:spLocks noChangeArrowheads="1"/>
          </p:cNvSpPr>
          <p:nvPr/>
        </p:nvSpPr>
        <p:spPr bwMode="auto">
          <a:xfrm>
            <a:off x="6925840" y="2626524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5</a:t>
            </a:r>
          </a:p>
        </p:txBody>
      </p:sp>
      <p:sp>
        <p:nvSpPr>
          <p:cNvPr id="71" name="TextBox 5"/>
          <p:cNvSpPr txBox="1">
            <a:spLocks noChangeArrowheads="1"/>
          </p:cNvSpPr>
          <p:nvPr/>
        </p:nvSpPr>
        <p:spPr bwMode="auto">
          <a:xfrm>
            <a:off x="6612442" y="2626524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7" name="TextBox 5"/>
          <p:cNvSpPr txBox="1">
            <a:spLocks noChangeArrowheads="1"/>
          </p:cNvSpPr>
          <p:nvPr/>
        </p:nvSpPr>
        <p:spPr bwMode="auto">
          <a:xfrm>
            <a:off x="6402074" y="1774454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1" name="TextBox 5"/>
          <p:cNvSpPr txBox="1">
            <a:spLocks noChangeArrowheads="1"/>
          </p:cNvSpPr>
          <p:nvPr/>
        </p:nvSpPr>
        <p:spPr bwMode="auto">
          <a:xfrm>
            <a:off x="5784161" y="1760445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536775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18" grpId="0" animBg="1"/>
      <p:bldP spid="27" grpId="0"/>
      <p:bldP spid="28" grpId="0"/>
      <p:bldP spid="29" grpId="0"/>
      <p:bldP spid="15" grpId="0"/>
      <p:bldP spid="21" grpId="0"/>
      <p:bldP spid="22" grpId="0"/>
      <p:bldP spid="38" grpId="0"/>
      <p:bldP spid="50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37" grpId="0"/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solidFill>
                  <a:srgbClr val="000066"/>
                </a:solidFill>
                <a:ea typeface="ＭＳ Ｐゴシック" pitchFamily="34" charset="-128"/>
              </a:rPr>
              <a:t>5. while sætning</a:t>
            </a:r>
          </a:p>
        </p:txBody>
      </p:sp>
      <p:sp>
        <p:nvSpPr>
          <p:cNvPr id="2051" name="TextBox 5"/>
          <p:cNvSpPr txBox="1">
            <a:spLocks noChangeArrowheads="1"/>
          </p:cNvSpPr>
          <p:nvPr/>
        </p:nvSpPr>
        <p:spPr bwMode="auto">
          <a:xfrm>
            <a:off x="598488" y="1143000"/>
            <a:ext cx="82219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b="0" dirty="0">
                <a:solidFill>
                  <a:srgbClr val="A50021"/>
                </a:solidFill>
              </a:rPr>
              <a:t>Hvad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værdien </a:t>
            </a:r>
            <a:r>
              <a:rPr lang="da-DK" altLang="da-DK" sz="2000" b="0" dirty="0">
                <a:solidFill>
                  <a:srgbClr val="A50021"/>
                </a:solidFill>
              </a:rPr>
              <a:t>af x og y efter udførelse af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nedenstående kodestump?</a:t>
            </a:r>
            <a:endParaRPr lang="da-DK" altLang="da-DK" sz="2000" b="0" dirty="0">
              <a:solidFill>
                <a:srgbClr val="A50021"/>
              </a:solidFill>
            </a:endParaRPr>
          </a:p>
        </p:txBody>
      </p:sp>
      <p:sp>
        <p:nvSpPr>
          <p:cNvPr id="2052" name="TextBox 4"/>
          <p:cNvSpPr txBox="1">
            <a:spLocks noChangeArrowheads="1"/>
          </p:cNvSpPr>
          <p:nvPr/>
        </p:nvSpPr>
        <p:spPr bwMode="auto">
          <a:xfrm>
            <a:off x="688641" y="4482969"/>
            <a:ext cx="2663849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>
                <a:solidFill>
                  <a:srgbClr val="A50021"/>
                </a:solidFill>
              </a:rPr>
              <a:t>x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4, </a:t>
            </a:r>
            <a:r>
              <a:rPr lang="da-DK" altLang="da-DK" sz="2000" b="0" dirty="0">
                <a:solidFill>
                  <a:srgbClr val="A50021"/>
                </a:solidFill>
              </a:rPr>
              <a:t>y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24</a:t>
            </a:r>
            <a:endParaRPr lang="da-DK" altLang="da-DK" sz="2000" b="0" dirty="0">
              <a:solidFill>
                <a:srgbClr val="A50021"/>
              </a:solidFill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>
                <a:solidFill>
                  <a:srgbClr val="A50021"/>
                </a:solidFill>
              </a:rPr>
              <a:t>x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5, </a:t>
            </a:r>
            <a:r>
              <a:rPr lang="da-DK" altLang="da-DK" sz="2000" b="0" dirty="0">
                <a:solidFill>
                  <a:srgbClr val="A50021"/>
                </a:solidFill>
              </a:rPr>
              <a:t>y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20</a:t>
            </a:r>
            <a:endParaRPr lang="da-DK" altLang="da-DK" sz="2000" b="0" dirty="0">
              <a:solidFill>
                <a:srgbClr val="A50021"/>
              </a:solidFill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>
                <a:solidFill>
                  <a:srgbClr val="A50021"/>
                </a:solidFill>
              </a:rPr>
              <a:t>x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4, </a:t>
            </a:r>
            <a:r>
              <a:rPr lang="da-DK" altLang="da-DK" sz="2000" b="0" dirty="0">
                <a:solidFill>
                  <a:srgbClr val="A50021"/>
                </a:solidFill>
              </a:rPr>
              <a:t>y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20</a:t>
            </a:r>
            <a:endParaRPr lang="da-DK" altLang="da-DK" sz="2000" b="0" dirty="0">
              <a:solidFill>
                <a:srgbClr val="A50021"/>
              </a:solidFill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>
                <a:solidFill>
                  <a:srgbClr val="A50021"/>
                </a:solidFill>
              </a:rPr>
              <a:t>x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5, </a:t>
            </a:r>
            <a:r>
              <a:rPr lang="da-DK" altLang="da-DK" sz="2000" b="0" dirty="0">
                <a:solidFill>
                  <a:srgbClr val="A50021"/>
                </a:solidFill>
              </a:rPr>
              <a:t>y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120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 smtClean="0">
                <a:solidFill>
                  <a:srgbClr val="A50021"/>
                </a:solidFill>
              </a:rPr>
              <a:t>Andet</a:t>
            </a:r>
            <a:endParaRPr lang="da-DK" altLang="da-DK" sz="2000" b="0" dirty="0">
              <a:solidFill>
                <a:srgbClr val="A5002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84487" y="1700808"/>
            <a:ext cx="4024993" cy="2554545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 lIns="180000">
            <a:spAutoFit/>
          </a:bodyPr>
          <a:lstStyle/>
          <a:p>
            <a:pPr>
              <a:defRPr/>
            </a:pPr>
            <a:r>
              <a:rPr lang="da-DK" b="1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int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x = 0;</a:t>
            </a:r>
          </a:p>
          <a:p>
            <a:pPr>
              <a:defRPr/>
            </a:pPr>
            <a:r>
              <a:rPr lang="da-DK" b="1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</a:t>
            </a:r>
            <a:r>
              <a:rPr lang="da-DK" b="1" dirty="0" smtClean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nt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y = 0;</a:t>
            </a:r>
          </a:p>
          <a:p>
            <a:pPr>
              <a:defRPr/>
            </a:pPr>
            <a:r>
              <a:rPr lang="da-DK" b="1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int</a:t>
            </a: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 = 1;</a:t>
            </a:r>
          </a:p>
          <a:p>
            <a:pPr>
              <a:defRPr/>
            </a:pPr>
            <a:r>
              <a:rPr lang="da-DK" b="1" dirty="0" smtClean="0">
                <a:solidFill>
                  <a:srgbClr val="7030A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while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(i</a:t>
            </a:r>
            <a:r>
              <a:rPr 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&lt;=</a:t>
            </a:r>
            <a:r>
              <a:rPr 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4)</a:t>
            </a:r>
            <a:r>
              <a:rPr 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{</a:t>
            </a:r>
          </a:p>
          <a:p>
            <a:pPr>
              <a:defRPr/>
            </a:pP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x++;</a:t>
            </a:r>
          </a:p>
          <a:p>
            <a:pPr>
              <a:defRPr/>
            </a:pP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y += 2*x;</a:t>
            </a:r>
          </a:p>
          <a:p>
            <a:pPr>
              <a:defRPr/>
            </a:pP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i++;</a:t>
            </a:r>
          </a:p>
          <a:p>
            <a:pPr>
              <a:defRPr/>
            </a:pP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  <a:endParaRPr lang="da-DK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</p:txBody>
      </p:sp>
      <p:sp>
        <p:nvSpPr>
          <p:cNvPr id="18" name="Right Arrow 17"/>
          <p:cNvSpPr/>
          <p:nvPr/>
        </p:nvSpPr>
        <p:spPr bwMode="auto">
          <a:xfrm>
            <a:off x="102954" y="5294568"/>
            <a:ext cx="576064" cy="341040"/>
          </a:xfrm>
          <a:prstGeom prst="rightArrow">
            <a:avLst/>
          </a:prstGeom>
          <a:solidFill>
            <a:srgbClr val="C00000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27" name="TextBox 5"/>
          <p:cNvSpPr txBox="1">
            <a:spLocks noChangeArrowheads="1"/>
          </p:cNvSpPr>
          <p:nvPr/>
        </p:nvSpPr>
        <p:spPr bwMode="auto">
          <a:xfrm>
            <a:off x="5292080" y="1870014"/>
            <a:ext cx="7644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/>
              <a:t>x </a:t>
            </a:r>
            <a:r>
              <a:rPr lang="da-DK" altLang="da-DK" dirty="0" smtClean="0"/>
              <a:t>= 0</a:t>
            </a:r>
          </a:p>
        </p:txBody>
      </p:sp>
      <p:sp>
        <p:nvSpPr>
          <p:cNvPr id="28" name="TextBox 5"/>
          <p:cNvSpPr txBox="1">
            <a:spLocks noChangeArrowheads="1"/>
          </p:cNvSpPr>
          <p:nvPr/>
        </p:nvSpPr>
        <p:spPr bwMode="auto">
          <a:xfrm>
            <a:off x="5292080" y="2302062"/>
            <a:ext cx="7644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y = 0</a:t>
            </a:r>
          </a:p>
        </p:txBody>
      </p:sp>
      <p:sp>
        <p:nvSpPr>
          <p:cNvPr id="29" name="TextBox 5"/>
          <p:cNvSpPr txBox="1">
            <a:spLocks noChangeArrowheads="1"/>
          </p:cNvSpPr>
          <p:nvPr/>
        </p:nvSpPr>
        <p:spPr bwMode="auto">
          <a:xfrm>
            <a:off x="6002526" y="2302154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2</a:t>
            </a:r>
          </a:p>
        </p:txBody>
      </p:sp>
      <p:sp>
        <p:nvSpPr>
          <p:cNvPr id="15" name="TextBox 5"/>
          <p:cNvSpPr txBox="1">
            <a:spLocks noChangeArrowheads="1"/>
          </p:cNvSpPr>
          <p:nvPr/>
        </p:nvSpPr>
        <p:spPr bwMode="auto">
          <a:xfrm>
            <a:off x="5289359" y="3180425"/>
            <a:ext cx="9388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i &lt;= 4</a:t>
            </a:r>
          </a:p>
        </p:txBody>
      </p:sp>
      <p:sp>
        <p:nvSpPr>
          <p:cNvPr id="20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7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  <p:sp>
        <p:nvSpPr>
          <p:cNvPr id="21" name="TextBox 5"/>
          <p:cNvSpPr txBox="1">
            <a:spLocks noChangeArrowheads="1"/>
          </p:cNvSpPr>
          <p:nvPr/>
        </p:nvSpPr>
        <p:spPr bwMode="auto">
          <a:xfrm>
            <a:off x="5289359" y="2748377"/>
            <a:ext cx="7644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/>
              <a:t>i</a:t>
            </a:r>
            <a:r>
              <a:rPr lang="da-DK" altLang="da-DK" dirty="0" smtClean="0"/>
              <a:t> = 1</a:t>
            </a:r>
          </a:p>
        </p:txBody>
      </p:sp>
      <p:sp>
        <p:nvSpPr>
          <p:cNvPr id="22" name="TextBox 5"/>
          <p:cNvSpPr txBox="1">
            <a:spLocks noChangeArrowheads="1"/>
          </p:cNvSpPr>
          <p:nvPr/>
        </p:nvSpPr>
        <p:spPr bwMode="auto">
          <a:xfrm>
            <a:off x="5220072" y="3562534"/>
            <a:ext cx="853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Aft>
                <a:spcPts val="600"/>
              </a:spcAft>
            </a:pPr>
            <a:r>
              <a:rPr lang="da-DK" altLang="da-DK" dirty="0" smtClean="0">
                <a:solidFill>
                  <a:srgbClr val="002060"/>
                </a:solidFill>
              </a:rPr>
              <a:t>sand</a:t>
            </a:r>
          </a:p>
        </p:txBody>
      </p:sp>
      <p:sp>
        <p:nvSpPr>
          <p:cNvPr id="38" name="TextBox 5"/>
          <p:cNvSpPr txBox="1">
            <a:spLocks noChangeArrowheads="1"/>
          </p:cNvSpPr>
          <p:nvPr/>
        </p:nvSpPr>
        <p:spPr bwMode="auto">
          <a:xfrm>
            <a:off x="6592934" y="3562534"/>
            <a:ext cx="853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Aft>
                <a:spcPts val="600"/>
              </a:spcAft>
            </a:pPr>
            <a:r>
              <a:rPr lang="da-DK" altLang="da-DK" dirty="0" smtClean="0">
                <a:solidFill>
                  <a:srgbClr val="002060"/>
                </a:solidFill>
              </a:rPr>
              <a:t>falsk</a:t>
            </a:r>
          </a:p>
        </p:txBody>
      </p:sp>
      <p:sp>
        <p:nvSpPr>
          <p:cNvPr id="50" name="TextBox 5"/>
          <p:cNvSpPr txBox="1">
            <a:spLocks noChangeArrowheads="1"/>
          </p:cNvSpPr>
          <p:nvPr/>
        </p:nvSpPr>
        <p:spPr bwMode="auto">
          <a:xfrm>
            <a:off x="5689128" y="2305217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2" name="TextBox 5"/>
          <p:cNvSpPr txBox="1">
            <a:spLocks noChangeArrowheads="1"/>
          </p:cNvSpPr>
          <p:nvPr/>
        </p:nvSpPr>
        <p:spPr bwMode="auto">
          <a:xfrm>
            <a:off x="5934792" y="2750887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2</a:t>
            </a:r>
          </a:p>
        </p:txBody>
      </p:sp>
      <p:sp>
        <p:nvSpPr>
          <p:cNvPr id="53" name="TextBox 5"/>
          <p:cNvSpPr txBox="1">
            <a:spLocks noChangeArrowheads="1"/>
          </p:cNvSpPr>
          <p:nvPr/>
        </p:nvSpPr>
        <p:spPr bwMode="auto">
          <a:xfrm>
            <a:off x="5621394" y="2753950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4" name="TextBox 5"/>
          <p:cNvSpPr txBox="1">
            <a:spLocks noChangeArrowheads="1"/>
          </p:cNvSpPr>
          <p:nvPr/>
        </p:nvSpPr>
        <p:spPr bwMode="auto">
          <a:xfrm>
            <a:off x="6383526" y="1870354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2</a:t>
            </a:r>
          </a:p>
        </p:txBody>
      </p:sp>
      <p:sp>
        <p:nvSpPr>
          <p:cNvPr id="55" name="TextBox 5"/>
          <p:cNvSpPr txBox="1">
            <a:spLocks noChangeArrowheads="1"/>
          </p:cNvSpPr>
          <p:nvPr/>
        </p:nvSpPr>
        <p:spPr bwMode="auto">
          <a:xfrm>
            <a:off x="6019328" y="1873706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6" name="TextBox 5"/>
          <p:cNvSpPr txBox="1">
            <a:spLocks noChangeArrowheads="1"/>
          </p:cNvSpPr>
          <p:nvPr/>
        </p:nvSpPr>
        <p:spPr bwMode="auto">
          <a:xfrm>
            <a:off x="6324259" y="2302154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6</a:t>
            </a:r>
          </a:p>
        </p:txBody>
      </p:sp>
      <p:sp>
        <p:nvSpPr>
          <p:cNvPr id="57" name="TextBox 5"/>
          <p:cNvSpPr txBox="1">
            <a:spLocks noChangeArrowheads="1"/>
          </p:cNvSpPr>
          <p:nvPr/>
        </p:nvSpPr>
        <p:spPr bwMode="auto">
          <a:xfrm>
            <a:off x="6002394" y="2296751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8" name="TextBox 5"/>
          <p:cNvSpPr txBox="1">
            <a:spLocks noChangeArrowheads="1"/>
          </p:cNvSpPr>
          <p:nvPr/>
        </p:nvSpPr>
        <p:spPr bwMode="auto">
          <a:xfrm>
            <a:off x="6239593" y="2750887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3</a:t>
            </a:r>
          </a:p>
        </p:txBody>
      </p:sp>
      <p:sp>
        <p:nvSpPr>
          <p:cNvPr id="59" name="TextBox 5"/>
          <p:cNvSpPr txBox="1">
            <a:spLocks noChangeArrowheads="1"/>
          </p:cNvSpPr>
          <p:nvPr/>
        </p:nvSpPr>
        <p:spPr bwMode="auto">
          <a:xfrm>
            <a:off x="5926195" y="2753950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0" name="TextBox 5"/>
          <p:cNvSpPr txBox="1">
            <a:spLocks noChangeArrowheads="1"/>
          </p:cNvSpPr>
          <p:nvPr/>
        </p:nvSpPr>
        <p:spPr bwMode="auto">
          <a:xfrm>
            <a:off x="6688326" y="1878821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3</a:t>
            </a:r>
          </a:p>
        </p:txBody>
      </p:sp>
      <p:sp>
        <p:nvSpPr>
          <p:cNvPr id="61" name="TextBox 5"/>
          <p:cNvSpPr txBox="1">
            <a:spLocks noChangeArrowheads="1"/>
          </p:cNvSpPr>
          <p:nvPr/>
        </p:nvSpPr>
        <p:spPr bwMode="auto">
          <a:xfrm>
            <a:off x="6374928" y="1865239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2" name="TextBox 5"/>
          <p:cNvSpPr txBox="1">
            <a:spLocks noChangeArrowheads="1"/>
          </p:cNvSpPr>
          <p:nvPr/>
        </p:nvSpPr>
        <p:spPr bwMode="auto">
          <a:xfrm>
            <a:off x="6595259" y="2302062"/>
            <a:ext cx="4909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12</a:t>
            </a:r>
          </a:p>
        </p:txBody>
      </p:sp>
      <p:sp>
        <p:nvSpPr>
          <p:cNvPr id="63" name="TextBox 5"/>
          <p:cNvSpPr txBox="1">
            <a:spLocks noChangeArrowheads="1"/>
          </p:cNvSpPr>
          <p:nvPr/>
        </p:nvSpPr>
        <p:spPr bwMode="auto">
          <a:xfrm>
            <a:off x="6298728" y="2305218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4" name="TextBox 5"/>
          <p:cNvSpPr txBox="1">
            <a:spLocks noChangeArrowheads="1"/>
          </p:cNvSpPr>
          <p:nvPr/>
        </p:nvSpPr>
        <p:spPr bwMode="auto">
          <a:xfrm>
            <a:off x="6527459" y="2742420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4</a:t>
            </a:r>
          </a:p>
        </p:txBody>
      </p:sp>
      <p:sp>
        <p:nvSpPr>
          <p:cNvPr id="65" name="TextBox 5"/>
          <p:cNvSpPr txBox="1">
            <a:spLocks noChangeArrowheads="1"/>
          </p:cNvSpPr>
          <p:nvPr/>
        </p:nvSpPr>
        <p:spPr bwMode="auto">
          <a:xfrm>
            <a:off x="6214061" y="2745483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6" name="TextBox 5"/>
          <p:cNvSpPr txBox="1">
            <a:spLocks noChangeArrowheads="1"/>
          </p:cNvSpPr>
          <p:nvPr/>
        </p:nvSpPr>
        <p:spPr bwMode="auto">
          <a:xfrm>
            <a:off x="6997566" y="1870014"/>
            <a:ext cx="3176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4</a:t>
            </a:r>
          </a:p>
        </p:txBody>
      </p:sp>
      <p:sp>
        <p:nvSpPr>
          <p:cNvPr id="67" name="TextBox 5"/>
          <p:cNvSpPr txBox="1">
            <a:spLocks noChangeArrowheads="1"/>
          </p:cNvSpPr>
          <p:nvPr/>
        </p:nvSpPr>
        <p:spPr bwMode="auto">
          <a:xfrm>
            <a:off x="6688193" y="1865240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8" name="TextBox 5"/>
          <p:cNvSpPr txBox="1">
            <a:spLocks noChangeArrowheads="1"/>
          </p:cNvSpPr>
          <p:nvPr/>
        </p:nvSpPr>
        <p:spPr bwMode="auto">
          <a:xfrm>
            <a:off x="7128460" y="2302062"/>
            <a:ext cx="5466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20</a:t>
            </a:r>
          </a:p>
        </p:txBody>
      </p:sp>
      <p:sp>
        <p:nvSpPr>
          <p:cNvPr id="69" name="TextBox 5"/>
          <p:cNvSpPr txBox="1">
            <a:spLocks noChangeArrowheads="1"/>
          </p:cNvSpPr>
          <p:nvPr/>
        </p:nvSpPr>
        <p:spPr bwMode="auto">
          <a:xfrm>
            <a:off x="6662794" y="2313684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70" name="TextBox 5"/>
          <p:cNvSpPr txBox="1">
            <a:spLocks noChangeArrowheads="1"/>
          </p:cNvSpPr>
          <p:nvPr/>
        </p:nvSpPr>
        <p:spPr bwMode="auto">
          <a:xfrm>
            <a:off x="6840726" y="2733954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5</a:t>
            </a:r>
          </a:p>
        </p:txBody>
      </p:sp>
      <p:sp>
        <p:nvSpPr>
          <p:cNvPr id="71" name="TextBox 5"/>
          <p:cNvSpPr txBox="1">
            <a:spLocks noChangeArrowheads="1"/>
          </p:cNvSpPr>
          <p:nvPr/>
        </p:nvSpPr>
        <p:spPr bwMode="auto">
          <a:xfrm>
            <a:off x="6527328" y="2737017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6" name="TextBox 5"/>
          <p:cNvSpPr txBox="1">
            <a:spLocks noChangeArrowheads="1"/>
          </p:cNvSpPr>
          <p:nvPr/>
        </p:nvSpPr>
        <p:spPr bwMode="auto">
          <a:xfrm>
            <a:off x="6019460" y="1870354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1</a:t>
            </a:r>
          </a:p>
        </p:txBody>
      </p:sp>
      <p:sp>
        <p:nvSpPr>
          <p:cNvPr id="37" name="TextBox 5"/>
          <p:cNvSpPr txBox="1">
            <a:spLocks noChangeArrowheads="1"/>
          </p:cNvSpPr>
          <p:nvPr/>
        </p:nvSpPr>
        <p:spPr bwMode="auto">
          <a:xfrm>
            <a:off x="5699165" y="1868802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613306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7" grpId="0"/>
      <p:bldP spid="28" grpId="0"/>
      <p:bldP spid="29" grpId="0"/>
      <p:bldP spid="15" grpId="0"/>
      <p:bldP spid="21" grpId="0"/>
      <p:bldP spid="22" grpId="0"/>
      <p:bldP spid="38" grpId="0"/>
      <p:bldP spid="50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36" grpId="0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352928" cy="703759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Quiz </a:t>
            </a:r>
            <a:r>
              <a:rPr lang="da-DK" altLang="da-DK" sz="3200" dirty="0">
                <a:ea typeface="ＭＳ Ｐゴシック" pitchFamily="34" charset="-128"/>
              </a:rPr>
              <a:t>Uge </a:t>
            </a:r>
            <a:r>
              <a:rPr lang="da-DK" altLang="da-DK" sz="3200" dirty="0" smtClean="0">
                <a:ea typeface="ＭＳ Ｐゴシック" pitchFamily="34" charset="-128"/>
              </a:rPr>
              <a:t>2 </a:t>
            </a:r>
            <a:r>
              <a:rPr lang="da-DK" altLang="da-DK" sz="3200" dirty="0">
                <a:ea typeface="ＭＳ Ｐゴシック" pitchFamily="34" charset="-128"/>
              </a:rPr>
              <a:t>– </a:t>
            </a:r>
            <a:r>
              <a:rPr lang="da-DK" altLang="da-DK" sz="3200" dirty="0" smtClean="0">
                <a:ea typeface="ＭＳ Ｐゴシック" pitchFamily="34" charset="-128"/>
              </a:rPr>
              <a:t>Torsdag </a:t>
            </a:r>
            <a:r>
              <a:rPr lang="da-DK" altLang="da-DK" sz="3200" dirty="0">
                <a:ea typeface="ＭＳ Ｐゴシック" pitchFamily="34" charset="-128"/>
              </a:rPr>
              <a:t>– </a:t>
            </a:r>
            <a:r>
              <a:rPr lang="da-DK" altLang="da-DK" sz="3200" dirty="0" smtClean="0">
                <a:ea typeface="ＭＳ Ｐゴシック" pitchFamily="34" charset="-128"/>
              </a:rPr>
              <a:t>Anden time</a:t>
            </a:r>
          </a:p>
        </p:txBody>
      </p:sp>
      <p:pic>
        <p:nvPicPr>
          <p:cNvPr id="12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 txBox="1">
            <a:spLocks/>
          </p:cNvSpPr>
          <p:nvPr/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/>
            <a:fld id="{075E60B5-46BA-4D08-962C-193FD827B169}" type="slidenum">
              <a:rPr lang="da-DK" altLang="da-DK" b="1" smtClean="0">
                <a:solidFill>
                  <a:srgbClr val="000066"/>
                </a:solidFill>
              </a:rPr>
              <a:pPr algn="ctr"/>
              <a:t>8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4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515009" y="1196752"/>
            <a:ext cx="3682571" cy="186730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Person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String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name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age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>
                <a:solidFill>
                  <a:srgbClr val="FF0000"/>
                </a:solidFill>
                <a:latin typeface="Courier New" pitchFamily="49" charset="0"/>
              </a:rPr>
              <a:t>boolean</a:t>
            </a: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female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Person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father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Manipulation af objekter</a:t>
            </a:r>
            <a:endParaRPr lang="da-DK" altLang="da-DK" sz="3200" dirty="0" smtClean="0">
              <a:ea typeface="ＭＳ Ｐゴシック" pitchFamily="34" charset="-128"/>
            </a:endParaRPr>
          </a:p>
        </p:txBody>
      </p:sp>
      <p:sp>
        <p:nvSpPr>
          <p:cNvPr id="18435" name="TextBox 5"/>
          <p:cNvSpPr txBox="1">
            <a:spLocks noChangeArrowheads="1"/>
          </p:cNvSpPr>
          <p:nvPr/>
        </p:nvSpPr>
        <p:spPr bwMode="auto">
          <a:xfrm>
            <a:off x="4536504" y="1201395"/>
            <a:ext cx="4499992" cy="172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da-DK" altLang="da-DK" sz="1600" dirty="0" smtClean="0"/>
              <a:t>Lav et objektdiagram, som viser, hvad der sker under udførelsen af nedenstående kodestump:</a:t>
            </a:r>
          </a:p>
          <a:p>
            <a:pPr marL="179388" indent="-179388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600" dirty="0" smtClean="0"/>
              <a:t>Hvilke objekter peger feltvariablerne</a:t>
            </a:r>
            <a:br>
              <a:rPr lang="da-DK" altLang="da-DK" sz="1600" dirty="0" smtClean="0"/>
            </a:br>
            <a:r>
              <a:rPr lang="da-DK" altLang="da-DK" sz="1600" dirty="0" smtClean="0"/>
              <a:t>p1, p2, p3 på?</a:t>
            </a:r>
          </a:p>
          <a:p>
            <a:pPr marL="179388" indent="-179388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600" dirty="0" smtClean="0"/>
              <a:t>Hvilke værdier har objekternes feltvariabler (</a:t>
            </a:r>
            <a:r>
              <a:rPr lang="en-US" altLang="da-DK" sz="1600" dirty="0" smtClean="0"/>
              <a:t>name, age, female, father</a:t>
            </a:r>
            <a:r>
              <a:rPr lang="da-DK" altLang="da-DK" sz="1600" dirty="0" smtClean="0"/>
              <a:t>)?</a:t>
            </a: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3491880" y="3212976"/>
            <a:ext cx="4896544" cy="341850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Person p1, p2, p3;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"Susan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,42,</a:t>
            </a:r>
            <a:r>
              <a:rPr lang="en-US" altLang="da-DK" sz="1800" dirty="0" smtClean="0">
                <a:solidFill>
                  <a:srgbClr val="0070C0"/>
                </a:solidFill>
                <a:latin typeface="Courier New" pitchFamily="49" charset="0"/>
              </a:rPr>
              <a:t>true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p2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"Peter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,69,</a:t>
            </a:r>
            <a:r>
              <a:rPr lang="en-US" altLang="da-DK" sz="1800" dirty="0" smtClean="0">
                <a:solidFill>
                  <a:srgbClr val="0070C0"/>
                </a:solidFill>
                <a:latin typeface="Courier New" pitchFamily="49" charset="0"/>
              </a:rPr>
              <a:t>false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p2.birthday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p1.setFather(p2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p3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p2;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p2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"Anna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,40,</a:t>
            </a:r>
            <a:r>
              <a:rPr lang="en-US" altLang="da-DK" sz="1800" dirty="0" smtClean="0">
                <a:solidFill>
                  <a:srgbClr val="0070C0"/>
                </a:solidFill>
                <a:latin typeface="Courier New" pitchFamily="49" charset="0"/>
              </a:rPr>
              <a:t>true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p2.birthday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p2.setFather(p3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p1.getFather().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birthday();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p2.getFather().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birthday();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p2.birthday();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75928" y="3933056"/>
            <a:ext cx="272792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dirty="0" smtClean="0"/>
              <a:t>Derefter skal I svare på nogle spørgsmål, som kan besvares ud fra jeres objektdiagram</a:t>
            </a: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/>
            <a:fld id="{075E60B5-46BA-4D08-962C-193FD827B169}" type="slidenum">
              <a:rPr lang="da-DK" altLang="da-DK" b="1" smtClean="0">
                <a:solidFill>
                  <a:srgbClr val="000066"/>
                </a:solidFill>
              </a:rPr>
              <a:pPr algn="ctr"/>
              <a:t>9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223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/>
      <p:bldP spid="18" grpId="0" animBg="1"/>
      <p:bldP spid="6" grpId="0"/>
    </p:bld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3880</TotalTime>
  <Words>1005</Words>
  <Application>Microsoft Office PowerPoint</Application>
  <PresentationFormat>On-screen Show (4:3)</PresentationFormat>
  <Paragraphs>297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ＭＳ Ｐゴシック</vt:lpstr>
      <vt:lpstr>Arial</vt:lpstr>
      <vt:lpstr>Courier</vt:lpstr>
      <vt:lpstr>Courier New</vt:lpstr>
      <vt:lpstr>Helvetica</vt:lpstr>
      <vt:lpstr>Monotype Sorts</vt:lpstr>
      <vt:lpstr>Times New Roman</vt:lpstr>
      <vt:lpstr>Trebuchet MS</vt:lpstr>
      <vt:lpstr>Standarddesign</vt:lpstr>
      <vt:lpstr>Quiz Uge 2 – Torsdag – Første time</vt:lpstr>
      <vt:lpstr>Hvordan stemmer man?</vt:lpstr>
      <vt:lpstr>1. Assignments</vt:lpstr>
      <vt:lpstr>2. Selektion (to if sætninger)</vt:lpstr>
      <vt:lpstr>3. Selektion (to andre if sætninger)</vt:lpstr>
      <vt:lpstr>4. for sætning</vt:lpstr>
      <vt:lpstr>5. while sætning</vt:lpstr>
      <vt:lpstr>Quiz Uge 2 – Torsdag – Anden time</vt:lpstr>
      <vt:lpstr>Manipulation af objekter</vt:lpstr>
      <vt:lpstr>Tre spørgsmål</vt:lpstr>
      <vt:lpstr>Svar på spørgsmålene</vt:lpstr>
      <vt:lpstr>Slut – Quiz – Uge 2 – torsdag</vt:lpstr>
    </vt:vector>
  </TitlesOfParts>
  <Company>DAIMI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241</cp:revision>
  <cp:lastPrinted>2017-01-21T15:06:19Z</cp:lastPrinted>
  <dcterms:created xsi:type="dcterms:W3CDTF">2009-09-02T10:07:09Z</dcterms:created>
  <dcterms:modified xsi:type="dcterms:W3CDTF">2021-09-06T17:58:26Z</dcterms:modified>
</cp:coreProperties>
</file>