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3" r:id="rId2"/>
    <p:sldId id="336" r:id="rId3"/>
    <p:sldId id="337" r:id="rId4"/>
    <p:sldId id="338" r:id="rId5"/>
    <p:sldId id="339" r:id="rId6"/>
    <p:sldId id="340" r:id="rId7"/>
    <p:sldId id="353" r:id="rId8"/>
    <p:sldId id="354" r:id="rId9"/>
    <p:sldId id="356" r:id="rId10"/>
    <p:sldId id="349" r:id="rId11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0000FF"/>
    <a:srgbClr val="FFFFCC"/>
    <a:srgbClr val="A50021"/>
    <a:srgbClr val="969696"/>
    <a:srgbClr val="99CCFF"/>
    <a:srgbClr val="FF9900"/>
    <a:srgbClr val="EAEAEA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7" y="5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68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52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8FE6BD8-0B2E-41AA-8E80-4B8CCF8D5AA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819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91356D7-F415-4814-BED7-B7490325B2F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0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5B7D45-F4B0-4721-AA21-8CEB4C84F90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022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A6A1D4-D617-4EF9-BCA0-6351BF28BAE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049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56565A-FC88-45C5-B577-77AD649C9AB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215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56565A-FC88-45C5-B577-77AD649C9AB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6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56565A-FC88-45C5-B577-77AD649C9AB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84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56565A-FC88-45C5-B577-77AD649C9AB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67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0066"/>
                </a:solidFill>
              </a:defRPr>
            </a:lvl2pPr>
            <a:lvl3pPr>
              <a:defRPr>
                <a:solidFill>
                  <a:srgbClr val="000066"/>
                </a:solidFill>
              </a:defRPr>
            </a:lvl3pPr>
            <a:lvl4pPr>
              <a:defRPr>
                <a:solidFill>
                  <a:srgbClr val="000066"/>
                </a:solidFill>
              </a:defRPr>
            </a:lvl4pPr>
            <a:lvl5pPr>
              <a:defRPr>
                <a:solidFill>
                  <a:srgbClr val="000066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200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0066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Quiz Uge 2 </a:t>
            </a:r>
            <a:r>
              <a:rPr lang="da-DK" altLang="da-DK" sz="3200" smtClean="0">
                <a:ea typeface="ＭＳ Ｐゴシック" pitchFamily="34" charset="-128"/>
              </a:rPr>
              <a:t>– Mandag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6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Slut </a:t>
            </a:r>
            <a:r>
              <a:rPr lang="da-DK" altLang="da-DK" sz="3200" dirty="0" smtClean="0">
                <a:ea typeface="ＭＳ Ｐゴシック" pitchFamily="34" charset="-128"/>
              </a:rPr>
              <a:t>– </a:t>
            </a:r>
            <a:r>
              <a:rPr lang="da-DK" altLang="da-DK" sz="3200" dirty="0">
                <a:ea typeface="ＭＳ Ｐゴシック" pitchFamily="34" charset="-128"/>
              </a:rPr>
              <a:t>Quiz Uge 2 – </a:t>
            </a:r>
            <a:r>
              <a:rPr lang="da-DK" altLang="da-DK" sz="3200" dirty="0" smtClean="0">
                <a:ea typeface="ＭＳ Ｐゴシック" pitchFamily="34" charset="-128"/>
              </a:rPr>
              <a:t>mandag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10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1. </a:t>
            </a:r>
            <a:r>
              <a:rPr lang="da-DK" altLang="da-DK" sz="3200" dirty="0" err="1" smtClean="0">
                <a:ea typeface="ＭＳ Ｐゴシック" pitchFamily="34" charset="-128"/>
              </a:rPr>
              <a:t>Assignments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381000" y="1143000"/>
            <a:ext cx="8511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</a:t>
            </a:r>
            <a:r>
              <a:rPr lang="da-DK" altLang="da-DK" dirty="0" smtClean="0"/>
              <a:t>nedenstående kodestump? </a:t>
            </a:r>
            <a:endParaRPr lang="da-DK" altLang="da-DK" dirty="0"/>
          </a:p>
        </p:txBody>
      </p:sp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1248290" y="4445953"/>
            <a:ext cx="244827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  <a:buFontTx/>
              <a:buAutoNum type="arabicPeriod"/>
            </a:pPr>
            <a:r>
              <a:rPr lang="da-DK" altLang="da-DK" dirty="0"/>
              <a:t>x er </a:t>
            </a:r>
            <a:r>
              <a:rPr lang="da-DK" altLang="da-DK" dirty="0" smtClean="0"/>
              <a:t>-1, </a:t>
            </a:r>
            <a:r>
              <a:rPr lang="da-DK" altLang="da-DK" dirty="0"/>
              <a:t>y er 3</a:t>
            </a:r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x er </a:t>
            </a:r>
            <a:r>
              <a:rPr lang="da-DK" altLang="da-DK" dirty="0" smtClean="0"/>
              <a:t>4, </a:t>
            </a:r>
            <a:r>
              <a:rPr lang="da-DK" altLang="da-DK" dirty="0"/>
              <a:t>y er </a:t>
            </a:r>
            <a:r>
              <a:rPr lang="da-DK" altLang="da-DK" dirty="0" smtClean="0"/>
              <a:t>5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x er 5, y er 8</a:t>
            </a:r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x er 2, y er </a:t>
            </a:r>
            <a:r>
              <a:rPr lang="da-DK" altLang="da-DK" dirty="0" smtClean="0"/>
              <a:t>1</a:t>
            </a:r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Andet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259632" y="1666243"/>
            <a:ext cx="2264030" cy="255454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a-DK" b="1" spc="3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eaLnBrk="1" hangingPunct="1">
              <a:defRPr/>
            </a:pPr>
            <a:r>
              <a:rPr lang="da-DK" b="1" spc="3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eaLnBrk="1" hangingPunct="1">
              <a:defRPr/>
            </a:pPr>
            <a:endParaRPr lang="da-DK" b="1" spc="3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 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2;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da-DK" b="1" spc="3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da-DK" b="1" spc="3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x+y-4;</a:t>
            </a:r>
            <a:endParaRPr lang="da-DK" b="1" spc="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600218" y="4838641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076328" y="2481462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1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076328" y="2985518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2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4868416" y="248146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4508376" y="248146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868416" y="2985518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5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4480756" y="2982479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4880827" y="2489893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5292080" y="2492896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4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21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2. </a:t>
            </a:r>
            <a:r>
              <a:rPr lang="da-DK" altLang="da-DK" sz="3200" dirty="0" err="1" smtClean="0">
                <a:ea typeface="ＭＳ Ｐゴシック" pitchFamily="34" charset="-128"/>
              </a:rPr>
              <a:t>Assignments</a:t>
            </a:r>
            <a:r>
              <a:rPr lang="da-DK" altLang="da-DK" sz="3200" dirty="0" smtClean="0">
                <a:ea typeface="ＭＳ Ｐゴシック" pitchFamily="34" charset="-128"/>
              </a:rPr>
              <a:t> (andre værdier)</a:t>
            </a:r>
          </a:p>
        </p:txBody>
      </p:sp>
      <p:sp>
        <p:nvSpPr>
          <p:cNvPr id="20483" name="TextBox 5"/>
          <p:cNvSpPr txBox="1">
            <a:spLocks noChangeArrowheads="1"/>
          </p:cNvSpPr>
          <p:nvPr/>
        </p:nvSpPr>
        <p:spPr bwMode="auto">
          <a:xfrm>
            <a:off x="460276" y="1157840"/>
            <a:ext cx="85042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nedenstående kodestump?</a:t>
            </a:r>
          </a:p>
        </p:txBody>
      </p:sp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1115616" y="4442336"/>
            <a:ext cx="237626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   </a:t>
            </a:r>
            <a:r>
              <a:rPr lang="da-DK" altLang="da-DK" dirty="0"/>
              <a:t>x er 1, y er </a:t>
            </a:r>
            <a:r>
              <a:rPr lang="da-DK" altLang="da-DK" dirty="0" smtClean="0"/>
              <a:t>2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   x er </a:t>
            </a:r>
            <a:r>
              <a:rPr lang="da-DK" altLang="da-DK" dirty="0" smtClean="0"/>
              <a:t>0, </a:t>
            </a:r>
            <a:r>
              <a:rPr lang="da-DK" altLang="da-DK" dirty="0"/>
              <a:t>y er </a:t>
            </a:r>
            <a:r>
              <a:rPr lang="da-DK" altLang="da-DK" dirty="0" smtClean="0"/>
              <a:t>2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   x er 4, y er </a:t>
            </a:r>
            <a:r>
              <a:rPr lang="da-DK" altLang="da-DK" dirty="0" smtClean="0"/>
              <a:t>−1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   x er </a:t>
            </a:r>
            <a:r>
              <a:rPr lang="da-DK" altLang="da-DK" dirty="0" smtClean="0"/>
              <a:t>2, </a:t>
            </a:r>
            <a:r>
              <a:rPr lang="da-DK" altLang="da-DK" dirty="0"/>
              <a:t>y er </a:t>
            </a:r>
            <a:r>
              <a:rPr lang="da-DK" altLang="da-DK" dirty="0" smtClean="0"/>
              <a:t>2</a:t>
            </a:r>
            <a:endParaRPr lang="da-DK" altLang="da-DK" dirty="0"/>
          </a:p>
          <a:p>
            <a:pPr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   Andet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15616" y="1700808"/>
            <a:ext cx="2197547" cy="255454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/>
          <a:p>
            <a:pPr>
              <a:defRPr/>
            </a:pPr>
            <a:r>
              <a:rPr lang="da-DK" b="1" spc="3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int</a:t>
            </a:r>
            <a:r>
              <a:rPr lang="da-DK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 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x;</a:t>
            </a:r>
          </a:p>
          <a:p>
            <a:pPr>
              <a:defRPr/>
            </a:pPr>
            <a:r>
              <a:rPr lang="da-DK" b="1" spc="3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int</a:t>
            </a:r>
            <a:r>
              <a:rPr lang="da-DK" b="1" spc="3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 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y;</a:t>
            </a:r>
          </a:p>
          <a:p>
            <a:pPr>
              <a:defRPr/>
            </a:pP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 = 2; </a:t>
            </a: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y = 1;</a:t>
            </a: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 = </a:t>
            </a:r>
            <a:r>
              <a:rPr lang="da-DK" b="1" spc="3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x+y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; </a:t>
            </a: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y = </a:t>
            </a: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x-y;</a:t>
            </a:r>
          </a:p>
          <a:p>
            <a:pPr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" charset="0"/>
                <a:cs typeface="Courier New" panose="02070309020205020404" pitchFamily="49" charset="0"/>
              </a:rPr>
              <a:t>x = x-x/y;</a:t>
            </a:r>
            <a:endParaRPr lang="da-DK" b="1" spc="300" dirty="0">
              <a:solidFill>
                <a:schemeClr val="tx1"/>
              </a:solidFill>
              <a:latin typeface="Courier New" panose="02070309020205020404" pitchFamily="49" charset="0"/>
              <a:ea typeface="Courier" pitchFamily="-1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525901" y="5607963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084566" y="2509011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2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084566" y="3013067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1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876654" y="2509011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4516614" y="2509011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4876654" y="301306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488994" y="3010028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889065" y="251744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5292080" y="2512207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98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5"/>
          <p:cNvSpPr txBox="1">
            <a:spLocks noChangeArrowheads="1"/>
          </p:cNvSpPr>
          <p:nvPr/>
        </p:nvSpPr>
        <p:spPr bwMode="auto">
          <a:xfrm>
            <a:off x="827584" y="192414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da-DK" altLang="da-DK" dirty="0" smtClean="0"/>
              <a:t>1</a:t>
            </a: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3. Ombytning af værdier</a:t>
            </a:r>
          </a:p>
        </p:txBody>
      </p:sp>
      <p:sp>
        <p:nvSpPr>
          <p:cNvPr id="22532" name="TextBox 5"/>
          <p:cNvSpPr txBox="1">
            <a:spLocks noChangeArrowheads="1"/>
          </p:cNvSpPr>
          <p:nvPr/>
        </p:nvSpPr>
        <p:spPr bwMode="auto">
          <a:xfrm>
            <a:off x="750050" y="1095745"/>
            <a:ext cx="80519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spc="-50" dirty="0" smtClean="0">
                <a:solidFill>
                  <a:srgbClr val="008000"/>
                </a:solidFill>
              </a:rPr>
              <a:t>Hvilke</a:t>
            </a:r>
            <a:r>
              <a:rPr lang="da-DK" altLang="da-DK" spc="-50" dirty="0" smtClean="0"/>
              <a:t> </a:t>
            </a:r>
            <a:r>
              <a:rPr lang="da-DK" altLang="da-DK" spc="-50" dirty="0"/>
              <a:t>af </a:t>
            </a:r>
            <a:r>
              <a:rPr lang="da-DK" altLang="da-DK" spc="-50" dirty="0" smtClean="0"/>
              <a:t>nedenstående stumper kode ombytter </a:t>
            </a:r>
            <a:r>
              <a:rPr lang="da-DK" altLang="da-DK" spc="-50" dirty="0"/>
              <a:t>værdierne af </a:t>
            </a:r>
            <a:r>
              <a:rPr lang="da-DK" altLang="da-DK" spc="-50" dirty="0" smtClean="0"/>
              <a:t>x og y?</a:t>
            </a:r>
          </a:p>
          <a:p>
            <a:pPr eaLnBrk="1" hangingPunct="1"/>
            <a:r>
              <a:rPr lang="da-DK" altLang="da-DK" dirty="0" smtClean="0"/>
              <a:t>Alle </a:t>
            </a:r>
            <a:r>
              <a:rPr lang="da-DK" altLang="da-DK" dirty="0"/>
              <a:t>tre variabler er af </a:t>
            </a:r>
            <a:r>
              <a:rPr lang="da-DK" altLang="da-DK" dirty="0" smtClean="0"/>
              <a:t>samme type</a:t>
            </a:r>
            <a:endParaRPr lang="da-DK" altLang="da-DK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91" name="TextBox 10"/>
          <p:cNvSpPr txBox="1">
            <a:spLocks noChangeArrowheads="1"/>
          </p:cNvSpPr>
          <p:nvPr/>
        </p:nvSpPr>
        <p:spPr bwMode="auto">
          <a:xfrm>
            <a:off x="1200568" y="1924281"/>
            <a:ext cx="1258434" cy="6463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x = </a:t>
            </a:r>
            <a:r>
              <a:rPr lang="en-US" sz="1800" b="1" spc="300" dirty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y</a:t>
            </a: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endParaRPr lang="en-US" sz="1800" b="1" spc="300" dirty="0">
              <a:solidFill>
                <a:srgbClr val="000000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20492" name="TextBox 11"/>
          <p:cNvSpPr txBox="1">
            <a:spLocks noChangeArrowheads="1"/>
          </p:cNvSpPr>
          <p:nvPr/>
        </p:nvSpPr>
        <p:spPr bwMode="auto">
          <a:xfrm>
            <a:off x="1187624" y="2740564"/>
            <a:ext cx="1258434" cy="6463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x = </a:t>
            </a:r>
            <a:r>
              <a:rPr lang="en-US" sz="1800" b="1" spc="300" dirty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y;  </a:t>
            </a:r>
          </a:p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y = </a:t>
            </a:r>
            <a:r>
              <a:rPr lang="en-US" sz="1800" b="1" spc="300" dirty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x;</a:t>
            </a:r>
          </a:p>
        </p:txBody>
      </p:sp>
      <p:sp>
        <p:nvSpPr>
          <p:cNvPr id="20493" name="TextBox 12"/>
          <p:cNvSpPr txBox="1">
            <a:spLocks noChangeArrowheads="1"/>
          </p:cNvSpPr>
          <p:nvPr/>
        </p:nvSpPr>
        <p:spPr bwMode="auto">
          <a:xfrm>
            <a:off x="1170556" y="3554181"/>
            <a:ext cx="1258434" cy="6463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x;</a:t>
            </a:r>
          </a:p>
          <a:p>
            <a:pPr eaLnBrk="1" hangingPunct="1"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y;</a:t>
            </a:r>
          </a:p>
        </p:txBody>
      </p:sp>
      <p:sp>
        <p:nvSpPr>
          <p:cNvPr id="20494" name="TextBox 13"/>
          <p:cNvSpPr txBox="1">
            <a:spLocks noChangeArrowheads="1"/>
          </p:cNvSpPr>
          <p:nvPr/>
        </p:nvSpPr>
        <p:spPr bwMode="auto">
          <a:xfrm>
            <a:off x="1187624" y="4380242"/>
            <a:ext cx="1258434" cy="9233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 = </a:t>
            </a:r>
            <a:r>
              <a:rPr lang="en-US" sz="1800" b="1" spc="300" dirty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x; </a:t>
            </a:r>
          </a:p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x = </a:t>
            </a:r>
            <a:r>
              <a:rPr lang="en-US" sz="1800" b="1" spc="300" dirty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y;  </a:t>
            </a:r>
          </a:p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y = </a:t>
            </a:r>
            <a:r>
              <a:rPr lang="en-US" sz="1800" b="1" spc="300" dirty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t;</a:t>
            </a:r>
          </a:p>
        </p:txBody>
      </p:sp>
      <p:sp>
        <p:nvSpPr>
          <p:cNvPr id="20495" name="TextBox 14"/>
          <p:cNvSpPr txBox="1">
            <a:spLocks noChangeArrowheads="1"/>
          </p:cNvSpPr>
          <p:nvPr/>
        </p:nvSpPr>
        <p:spPr bwMode="auto">
          <a:xfrm>
            <a:off x="1200568" y="5480532"/>
            <a:ext cx="1258434" cy="9233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x = </a:t>
            </a:r>
            <a:r>
              <a:rPr lang="en-US" sz="1800" b="1" spc="300" dirty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t; </a:t>
            </a:r>
          </a:p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y = x;  </a:t>
            </a:r>
          </a:p>
          <a:p>
            <a:pPr>
              <a:defRPr/>
            </a:pPr>
            <a:r>
              <a:rPr lang="en-US" sz="1800" b="1" spc="3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 = y;</a:t>
            </a:r>
            <a:endParaRPr lang="en-US" sz="1800" b="1" spc="300" dirty="0">
              <a:solidFill>
                <a:srgbClr val="000000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547847" y="4752276"/>
            <a:ext cx="559473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827584" y="3524732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827584" y="272256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840528" y="5503865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da-DK" altLang="da-DK" dirty="0" smtClean="0"/>
              <a:t>5</a:t>
            </a:r>
          </a:p>
        </p:txBody>
      </p:sp>
      <p:sp>
        <p:nvSpPr>
          <p:cNvPr id="20" name="TextBox 5"/>
          <p:cNvSpPr txBox="1">
            <a:spLocks noChangeArrowheads="1"/>
          </p:cNvSpPr>
          <p:nvPr/>
        </p:nvSpPr>
        <p:spPr bwMode="auto">
          <a:xfrm>
            <a:off x="840528" y="4361599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da-DK" altLang="da-DK" dirty="0" smtClean="0"/>
              <a:t>4</a:t>
            </a:r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5252429" y="2172940"/>
            <a:ext cx="323959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/>
              <a:t>Lad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bruge</a:t>
            </a:r>
            <a:r>
              <a:rPr lang="en-US" dirty="0"/>
              <a:t> </a:t>
            </a:r>
            <a:r>
              <a:rPr lang="en-US" b="1" spc="-15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x</a:t>
            </a:r>
            <a:r>
              <a:rPr lang="en-US" b="1" spc="-150" baseline="-250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 </a:t>
            </a:r>
            <a:r>
              <a:rPr lang="en-US" b="1" spc="-15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y</a:t>
            </a:r>
            <a:r>
              <a:rPr lang="en-US" b="1" spc="-150" baseline="-250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 </a:t>
            </a:r>
            <a:r>
              <a:rPr lang="en-US" b="1" spc="-15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</a:t>
            </a:r>
            <a:r>
              <a:rPr lang="en-US" b="1" spc="-150" baseline="-250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 </a:t>
            </a:r>
            <a:r>
              <a:rPr lang="en-US" dirty="0" err="1" smtClean="0"/>
              <a:t>til</a:t>
            </a:r>
            <a:r>
              <a:rPr lang="en-US" dirty="0" smtClean="0"/>
              <a:t> at </a:t>
            </a:r>
            <a:r>
              <a:rPr lang="en-US" dirty="0" err="1" smtClean="0"/>
              <a:t>betegne</a:t>
            </a:r>
            <a:r>
              <a:rPr lang="en-US" dirty="0" smtClean="0"/>
              <a:t> </a:t>
            </a:r>
            <a:r>
              <a:rPr lang="da-DK" altLang="da-DK" dirty="0" smtClean="0"/>
              <a:t>startværdierne for </a:t>
            </a:r>
            <a:r>
              <a:rPr lang="en-US" b="1" spc="-15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x</a:t>
            </a:r>
            <a:r>
              <a:rPr lang="en-US" b="1" spc="-150" baseline="-250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en-US" b="1" spc="-15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y</a:t>
            </a:r>
            <a:r>
              <a:rPr lang="en-US" b="1" spc="-150" baseline="-2500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en-US" b="1" spc="-150" dirty="0" smtClean="0">
                <a:solidFill>
                  <a:srgbClr val="00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t</a:t>
            </a:r>
            <a:endParaRPr lang="da-DK" altLang="da-DK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4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2732150" y="1871987"/>
            <a:ext cx="9757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x</a:t>
            </a:r>
            <a:r>
              <a:rPr lang="da-DK" altLang="da-DK" baseline="-25000" dirty="0" smtClean="0"/>
              <a:t>0</a:t>
            </a:r>
          </a:p>
          <a:p>
            <a:pPr marL="0" indent="0" eaLnBrk="1" hangingPunct="1">
              <a:spcAft>
                <a:spcPts val="0"/>
              </a:spcAft>
            </a:pPr>
            <a:r>
              <a:rPr lang="da-DK" altLang="da-DK" dirty="0" smtClean="0"/>
              <a:t>y = y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3068637" y="189499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3535678" y="186085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2716910" y="2694947"/>
            <a:ext cx="9757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x</a:t>
            </a:r>
            <a:r>
              <a:rPr lang="da-DK" altLang="da-DK" baseline="-25000" dirty="0" smtClean="0"/>
              <a:t>0</a:t>
            </a:r>
          </a:p>
          <a:p>
            <a:pPr marL="0" indent="0" eaLnBrk="1" hangingPunct="1">
              <a:spcAft>
                <a:spcPts val="0"/>
              </a:spcAft>
            </a:pPr>
            <a:r>
              <a:rPr lang="da-DK" altLang="da-DK" dirty="0" smtClean="0"/>
              <a:t>y = y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3053397" y="271795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3520438" y="268381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37" name="TextBox 5"/>
          <p:cNvSpPr txBox="1">
            <a:spLocks noChangeArrowheads="1"/>
          </p:cNvSpPr>
          <p:nvPr/>
        </p:nvSpPr>
        <p:spPr bwMode="auto">
          <a:xfrm>
            <a:off x="3053397" y="303037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3520438" y="299623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39" name="TextBox 5"/>
          <p:cNvSpPr txBox="1">
            <a:spLocks noChangeArrowheads="1"/>
          </p:cNvSpPr>
          <p:nvPr/>
        </p:nvSpPr>
        <p:spPr bwMode="auto">
          <a:xfrm>
            <a:off x="2724530" y="3502667"/>
            <a:ext cx="9757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x</a:t>
            </a:r>
            <a:r>
              <a:rPr lang="da-DK" altLang="da-DK" baseline="-25000" dirty="0" smtClean="0"/>
              <a:t>0</a:t>
            </a:r>
          </a:p>
          <a:p>
            <a:pPr marL="0" indent="0" eaLnBrk="1" hangingPunct="1">
              <a:spcAft>
                <a:spcPts val="0"/>
              </a:spcAft>
            </a:pPr>
            <a:r>
              <a:rPr lang="da-DK" altLang="da-DK" dirty="0" smtClean="0"/>
              <a:t>y = y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40" name="TextBox 5"/>
          <p:cNvSpPr txBox="1">
            <a:spLocks noChangeArrowheads="1"/>
          </p:cNvSpPr>
          <p:nvPr/>
        </p:nvSpPr>
        <p:spPr bwMode="auto">
          <a:xfrm>
            <a:off x="3061017" y="352567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41" name="TextBox 5"/>
          <p:cNvSpPr txBox="1">
            <a:spLocks noChangeArrowheads="1"/>
          </p:cNvSpPr>
          <p:nvPr/>
        </p:nvSpPr>
        <p:spPr bwMode="auto">
          <a:xfrm>
            <a:off x="3528058" y="349153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42" name="TextBox 5"/>
          <p:cNvSpPr txBox="1">
            <a:spLocks noChangeArrowheads="1"/>
          </p:cNvSpPr>
          <p:nvPr/>
        </p:nvSpPr>
        <p:spPr bwMode="auto">
          <a:xfrm>
            <a:off x="3061017" y="383809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43" name="TextBox 5"/>
          <p:cNvSpPr txBox="1">
            <a:spLocks noChangeArrowheads="1"/>
          </p:cNvSpPr>
          <p:nvPr/>
        </p:nvSpPr>
        <p:spPr bwMode="auto">
          <a:xfrm>
            <a:off x="3528058" y="380395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44" name="TextBox 5"/>
          <p:cNvSpPr txBox="1">
            <a:spLocks noChangeArrowheads="1"/>
          </p:cNvSpPr>
          <p:nvPr/>
        </p:nvSpPr>
        <p:spPr bwMode="auto">
          <a:xfrm>
            <a:off x="2732150" y="4272287"/>
            <a:ext cx="97575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x</a:t>
            </a:r>
            <a:r>
              <a:rPr lang="da-DK" altLang="da-DK" baseline="-25000" dirty="0" smtClean="0"/>
              <a:t>0</a:t>
            </a:r>
          </a:p>
          <a:p>
            <a:pPr marL="0" indent="0" eaLnBrk="1" hangingPunct="1">
              <a:spcAft>
                <a:spcPts val="0"/>
              </a:spcAft>
            </a:pPr>
            <a:r>
              <a:rPr lang="da-DK" altLang="da-DK" dirty="0" smtClean="0"/>
              <a:t>y = y</a:t>
            </a:r>
            <a:r>
              <a:rPr lang="da-DK" altLang="da-DK" baseline="-25000" dirty="0" smtClean="0"/>
              <a:t>0</a:t>
            </a:r>
          </a:p>
          <a:p>
            <a:pPr marL="0" indent="0" eaLnBrk="1" hangingPunct="1">
              <a:spcAft>
                <a:spcPts val="0"/>
              </a:spcAft>
            </a:pPr>
            <a:r>
              <a:rPr lang="da-DK" altLang="da-DK" sz="1100" dirty="0" smtClean="0"/>
              <a:t> </a:t>
            </a:r>
            <a:r>
              <a:rPr lang="da-DK" altLang="da-DK" dirty="0" smtClean="0"/>
              <a:t>t </a:t>
            </a:r>
            <a:r>
              <a:rPr lang="da-DK" altLang="da-DK" sz="1100" dirty="0" smtClean="0"/>
              <a:t> </a:t>
            </a:r>
            <a:r>
              <a:rPr lang="da-DK" altLang="da-DK" dirty="0" smtClean="0"/>
              <a:t>= </a:t>
            </a:r>
            <a:r>
              <a:rPr lang="da-DK" altLang="da-DK" dirty="0"/>
              <a:t>t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45" name="TextBox 5"/>
          <p:cNvSpPr txBox="1">
            <a:spLocks noChangeArrowheads="1"/>
          </p:cNvSpPr>
          <p:nvPr/>
        </p:nvSpPr>
        <p:spPr bwMode="auto">
          <a:xfrm>
            <a:off x="3068637" y="429529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46" name="TextBox 5"/>
          <p:cNvSpPr txBox="1">
            <a:spLocks noChangeArrowheads="1"/>
          </p:cNvSpPr>
          <p:nvPr/>
        </p:nvSpPr>
        <p:spPr bwMode="auto">
          <a:xfrm>
            <a:off x="3068637" y="460771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47" name="TextBox 5"/>
          <p:cNvSpPr txBox="1">
            <a:spLocks noChangeArrowheads="1"/>
          </p:cNvSpPr>
          <p:nvPr/>
        </p:nvSpPr>
        <p:spPr bwMode="auto">
          <a:xfrm>
            <a:off x="3535678" y="457357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48" name="TextBox 5"/>
          <p:cNvSpPr txBox="1">
            <a:spLocks noChangeArrowheads="1"/>
          </p:cNvSpPr>
          <p:nvPr/>
        </p:nvSpPr>
        <p:spPr bwMode="auto">
          <a:xfrm>
            <a:off x="3068637" y="489727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49" name="TextBox 5"/>
          <p:cNvSpPr txBox="1">
            <a:spLocks noChangeArrowheads="1"/>
          </p:cNvSpPr>
          <p:nvPr/>
        </p:nvSpPr>
        <p:spPr bwMode="auto">
          <a:xfrm>
            <a:off x="3535678" y="486313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52" name="TextBox 5"/>
          <p:cNvSpPr txBox="1">
            <a:spLocks noChangeArrowheads="1"/>
          </p:cNvSpPr>
          <p:nvPr/>
        </p:nvSpPr>
        <p:spPr bwMode="auto">
          <a:xfrm>
            <a:off x="3528058" y="4278272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63" name="TextBox 5"/>
          <p:cNvSpPr txBox="1">
            <a:spLocks noChangeArrowheads="1"/>
          </p:cNvSpPr>
          <p:nvPr/>
        </p:nvSpPr>
        <p:spPr bwMode="auto">
          <a:xfrm>
            <a:off x="2762630" y="5392427"/>
            <a:ext cx="97575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x</a:t>
            </a:r>
            <a:r>
              <a:rPr lang="da-DK" altLang="da-DK" baseline="-25000" dirty="0" smtClean="0"/>
              <a:t>0</a:t>
            </a:r>
          </a:p>
          <a:p>
            <a:pPr marL="0" indent="0" eaLnBrk="1" hangingPunct="1">
              <a:spcAft>
                <a:spcPts val="0"/>
              </a:spcAft>
            </a:pPr>
            <a:r>
              <a:rPr lang="da-DK" altLang="da-DK" dirty="0" smtClean="0"/>
              <a:t>y = y</a:t>
            </a:r>
            <a:r>
              <a:rPr lang="da-DK" altLang="da-DK" baseline="-25000" dirty="0" smtClean="0"/>
              <a:t>0</a:t>
            </a:r>
          </a:p>
          <a:p>
            <a:pPr marL="0" indent="0" eaLnBrk="1" hangingPunct="1">
              <a:spcAft>
                <a:spcPts val="0"/>
              </a:spcAft>
            </a:pPr>
            <a:r>
              <a:rPr lang="da-DK" altLang="da-DK" sz="1100" dirty="0" smtClean="0"/>
              <a:t> </a:t>
            </a:r>
            <a:r>
              <a:rPr lang="da-DK" altLang="da-DK" dirty="0" smtClean="0"/>
              <a:t>t </a:t>
            </a:r>
            <a:r>
              <a:rPr lang="da-DK" altLang="da-DK" sz="1100" dirty="0" smtClean="0"/>
              <a:t> </a:t>
            </a:r>
            <a:r>
              <a:rPr lang="da-DK" altLang="da-DK" dirty="0" smtClean="0"/>
              <a:t>= </a:t>
            </a:r>
            <a:r>
              <a:rPr lang="da-DK" altLang="da-DK" dirty="0"/>
              <a:t>t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64" name="TextBox 5"/>
          <p:cNvSpPr txBox="1">
            <a:spLocks noChangeArrowheads="1"/>
          </p:cNvSpPr>
          <p:nvPr/>
        </p:nvSpPr>
        <p:spPr bwMode="auto">
          <a:xfrm>
            <a:off x="3099117" y="541543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65" name="TextBox 5"/>
          <p:cNvSpPr txBox="1">
            <a:spLocks noChangeArrowheads="1"/>
          </p:cNvSpPr>
          <p:nvPr/>
        </p:nvSpPr>
        <p:spPr bwMode="auto">
          <a:xfrm>
            <a:off x="3099117" y="572785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66" name="TextBox 5"/>
          <p:cNvSpPr txBox="1">
            <a:spLocks noChangeArrowheads="1"/>
          </p:cNvSpPr>
          <p:nvPr/>
        </p:nvSpPr>
        <p:spPr bwMode="auto">
          <a:xfrm>
            <a:off x="3566158" y="569371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t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67" name="TextBox 5"/>
          <p:cNvSpPr txBox="1">
            <a:spLocks noChangeArrowheads="1"/>
          </p:cNvSpPr>
          <p:nvPr/>
        </p:nvSpPr>
        <p:spPr bwMode="auto">
          <a:xfrm>
            <a:off x="3099117" y="6017419"/>
            <a:ext cx="523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68" name="TextBox 5"/>
          <p:cNvSpPr txBox="1">
            <a:spLocks noChangeArrowheads="1"/>
          </p:cNvSpPr>
          <p:nvPr/>
        </p:nvSpPr>
        <p:spPr bwMode="auto">
          <a:xfrm>
            <a:off x="3566158" y="5983277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t</a:t>
            </a:r>
            <a:r>
              <a:rPr lang="da-DK" altLang="da-DK" baseline="-25000" dirty="0" smtClean="0"/>
              <a:t>0</a:t>
            </a:r>
          </a:p>
        </p:txBody>
      </p:sp>
      <p:sp>
        <p:nvSpPr>
          <p:cNvPr id="69" name="TextBox 5"/>
          <p:cNvSpPr txBox="1">
            <a:spLocks noChangeArrowheads="1"/>
          </p:cNvSpPr>
          <p:nvPr/>
        </p:nvSpPr>
        <p:spPr bwMode="auto">
          <a:xfrm>
            <a:off x="3558538" y="5398412"/>
            <a:ext cx="4959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t</a:t>
            </a:r>
            <a:r>
              <a:rPr lang="da-DK" altLang="da-DK" baseline="-25000" dirty="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7325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/>
      <p:bldP spid="23" grpId="0"/>
      <p:bldP spid="28" grpId="0"/>
      <p:bldP spid="30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4. Selektion (if sætning)</a:t>
            </a:r>
          </a:p>
        </p:txBody>
      </p:sp>
      <p:sp>
        <p:nvSpPr>
          <p:cNvPr id="24579" name="TextBox 5"/>
          <p:cNvSpPr txBox="1">
            <a:spLocks noChangeArrowheads="1"/>
          </p:cNvSpPr>
          <p:nvPr/>
        </p:nvSpPr>
        <p:spPr bwMode="auto">
          <a:xfrm>
            <a:off x="990699" y="4507106"/>
            <a:ext cx="267044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449263" indent="-449263"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x </a:t>
            </a:r>
            <a:r>
              <a:rPr lang="da-DK" altLang="da-DK" dirty="0"/>
              <a:t>er 1, y er 3</a:t>
            </a:r>
          </a:p>
          <a:p>
            <a:pPr marL="449263" indent="-449263"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x er 2, y er 4</a:t>
            </a:r>
          </a:p>
          <a:p>
            <a:pPr marL="449263" indent="-449263"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/>
              <a:t>x er 1, y er </a:t>
            </a:r>
            <a:r>
              <a:rPr lang="da-DK" altLang="da-DK" dirty="0" smtClean="0"/>
              <a:t>2</a:t>
            </a:r>
          </a:p>
          <a:p>
            <a:pPr marL="449263" indent="-449263"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X er 2, y er 1</a:t>
            </a:r>
          </a:p>
          <a:p>
            <a:pPr marL="449263" indent="-449263" eaLnBrk="1" hangingPunct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a-DK" altLang="da-DK" dirty="0" smtClean="0"/>
              <a:t>Andet</a:t>
            </a:r>
            <a:endParaRPr lang="da-DK" altLang="da-DK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14014" y="1700808"/>
            <a:ext cx="3225938" cy="255454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a-DK" b="1" spc="3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eaLnBrk="1" hangingPunct="1">
              <a:defRPr/>
            </a:pPr>
            <a:r>
              <a:rPr lang="da-DK" b="1" spc="3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 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2;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800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800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800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y-1</a:t>
            </a:r>
            <a:r>
              <a:rPr lang="da-DK" sz="800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x+1;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da-DK" b="1" spc="3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y+x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a-DK" b="1" spc="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1560" y="1187599"/>
            <a:ext cx="84619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nedenstående kodestump?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90534" y="4579114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860032" y="1847736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1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860032" y="2282823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2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5652120" y="2282823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3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264460" y="2279784"/>
            <a:ext cx="360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>
                <a:solidFill>
                  <a:schemeClr val="tx1"/>
                </a:solidFill>
              </a:rPr>
              <a:t>X</a:t>
            </a:r>
            <a:endParaRPr lang="da-DK" altLang="da-DK" b="1" dirty="0" smtClean="0">
              <a:solidFill>
                <a:schemeClr val="tx1"/>
              </a:solidFill>
            </a:endParaRP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4870878" y="2858887"/>
            <a:ext cx="11412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&lt; y−1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854488" y="3258997"/>
            <a:ext cx="10856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1 &lt; </a:t>
            </a:r>
            <a:r>
              <a:rPr lang="da-DK" altLang="da-DK" dirty="0">
                <a:solidFill>
                  <a:srgbClr val="000066"/>
                </a:solidFill>
              </a:rPr>
              <a:t>2−1</a:t>
            </a:r>
            <a:endParaRPr lang="da-DK" altLang="da-DK" dirty="0" smtClean="0">
              <a:solidFill>
                <a:srgbClr val="000066"/>
              </a:solidFill>
            </a:endParaRP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4854489" y="3650975"/>
            <a:ext cx="10856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false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42937" y="3914599"/>
            <a:ext cx="1584847" cy="276237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5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84807" y="3291704"/>
            <a:ext cx="1584847" cy="277176"/>
            <a:chOff x="1384807" y="3435720"/>
            <a:chExt cx="1584847" cy="277176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384807" y="3436659"/>
              <a:ext cx="1584847" cy="276237"/>
            </a:xfrm>
            <a:prstGeom prst="rect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pitchFamily="-106" charset="0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 bwMode="auto">
            <a:xfrm flipV="1">
              <a:off x="1398372" y="3443416"/>
              <a:ext cx="1567250" cy="261784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398372" y="3435720"/>
              <a:ext cx="1559012" cy="271307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1664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2" grpId="0"/>
      <p:bldP spid="13" grpId="0"/>
      <p:bldP spid="16" grpId="0"/>
      <p:bldP spid="14" grpId="0"/>
      <p:bldP spid="15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5. Selektion </a:t>
            </a:r>
            <a:r>
              <a:rPr lang="da-DK" altLang="da-DK" sz="3200" dirty="0">
                <a:ea typeface="ＭＳ Ｐゴシック" pitchFamily="34" charset="-128"/>
              </a:rPr>
              <a:t>(</a:t>
            </a:r>
            <a:r>
              <a:rPr lang="da-DK" altLang="da-DK" sz="3200" dirty="0" smtClean="0">
                <a:ea typeface="ＭＳ Ｐゴシック" pitchFamily="34" charset="-128"/>
              </a:rPr>
              <a:t>if-</a:t>
            </a:r>
            <a:r>
              <a:rPr lang="da-DK" altLang="da-DK" sz="3200" dirty="0" err="1" smtClean="0">
                <a:ea typeface="ＭＳ Ｐゴシック" pitchFamily="34" charset="-128"/>
              </a:rPr>
              <a:t>else</a:t>
            </a:r>
            <a:r>
              <a:rPr lang="da-DK" altLang="da-DK" sz="3200" dirty="0" smtClean="0">
                <a:ea typeface="ＭＳ Ｐゴシック" pitchFamily="34" charset="-128"/>
              </a:rPr>
              <a:t> sætning)</a:t>
            </a:r>
          </a:p>
        </p:txBody>
      </p:sp>
      <p:sp>
        <p:nvSpPr>
          <p:cNvPr id="26627" name="TextBox 5"/>
          <p:cNvSpPr txBox="1">
            <a:spLocks noChangeArrowheads="1"/>
          </p:cNvSpPr>
          <p:nvPr/>
        </p:nvSpPr>
        <p:spPr bwMode="auto">
          <a:xfrm>
            <a:off x="468312" y="1052736"/>
            <a:ext cx="84961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nedenstående kodestump?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006961" y="1539128"/>
            <a:ext cx="3137359" cy="317009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a-DK" b="1" spc="3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eaLnBrk="1" hangingPunct="1">
              <a:defRPr/>
            </a:pPr>
            <a:r>
              <a:rPr lang="da-DK" b="1" spc="3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 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-1;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(x-1</a:t>
            </a:r>
            <a:r>
              <a:rPr lang="da-DK" sz="800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800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 {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x++;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defRPr/>
            </a:pPr>
            <a:r>
              <a:rPr lang="da-DK" b="1" spc="300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b="1" spc="300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y-x;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b="1" spc="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4038" y="4797152"/>
            <a:ext cx="252028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x </a:t>
            </a:r>
            <a:r>
              <a:rPr lang="da-DK" altLang="da-DK" dirty="0"/>
              <a:t>er </a:t>
            </a:r>
            <a:r>
              <a:rPr lang="da-DK" altLang="da-DK" dirty="0" smtClean="0"/>
              <a:t>2, </a:t>
            </a:r>
            <a:r>
              <a:rPr lang="da-DK" altLang="da-DK" dirty="0"/>
              <a:t>y er </a:t>
            </a:r>
            <a:r>
              <a:rPr lang="da-DK" altLang="da-DK" dirty="0" smtClean="0"/>
              <a:t>−3</a:t>
            </a:r>
            <a:endParaRPr lang="da-DK" altLang="da-DK" dirty="0"/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/>
              <a:t>x er </a:t>
            </a:r>
            <a:r>
              <a:rPr lang="da-DK" altLang="da-DK" dirty="0" smtClean="0"/>
              <a:t>1, </a:t>
            </a:r>
            <a:r>
              <a:rPr lang="da-DK" altLang="da-DK" dirty="0"/>
              <a:t>y er </a:t>
            </a:r>
            <a:r>
              <a:rPr lang="da-DK" altLang="da-DK" dirty="0" smtClean="0"/>
              <a:t>−1</a:t>
            </a:r>
            <a:endParaRPr lang="da-DK" altLang="da-DK" dirty="0"/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/>
              <a:t>x er </a:t>
            </a:r>
            <a:r>
              <a:rPr lang="da-DK" altLang="da-DK" dirty="0" smtClean="0"/>
              <a:t>2, </a:t>
            </a:r>
            <a:r>
              <a:rPr lang="da-DK" altLang="da-DK" dirty="0"/>
              <a:t>y er </a:t>
            </a:r>
            <a:r>
              <a:rPr lang="da-DK" altLang="da-DK" dirty="0" smtClean="0"/>
              <a:t>−1</a:t>
            </a:r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X er 1, y er −2</a:t>
            </a:r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Andet</a:t>
            </a:r>
            <a:endParaRPr lang="da-DK" altLang="da-DK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497974" y="5596128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860032" y="1968008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1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860032" y="2400056"/>
            <a:ext cx="963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−1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579705" y="1968008"/>
            <a:ext cx="5760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5269584" y="1976689"/>
            <a:ext cx="5535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870878" y="2921262"/>
            <a:ext cx="152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− 1 &gt; y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870878" y="3340605"/>
            <a:ext cx="152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1 − 1 &gt; −1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4860032" y="3700645"/>
            <a:ext cx="1312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true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464140" y="3120988"/>
            <a:ext cx="917283" cy="275800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6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477713" y="4044424"/>
            <a:ext cx="1584847" cy="277176"/>
            <a:chOff x="1384807" y="3435720"/>
            <a:chExt cx="1584847" cy="277176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384807" y="3436659"/>
              <a:ext cx="1584847" cy="276237"/>
            </a:xfrm>
            <a:prstGeom prst="rect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pitchFamily="-106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 flipV="1">
              <a:off x="1398372" y="3443416"/>
              <a:ext cx="1567250" cy="261784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398372" y="3435720"/>
              <a:ext cx="1559012" cy="271307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7908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6. Indlejrede if sætninger</a:t>
            </a:r>
          </a:p>
        </p:txBody>
      </p:sp>
      <p:sp>
        <p:nvSpPr>
          <p:cNvPr id="26627" name="TextBox 5"/>
          <p:cNvSpPr txBox="1">
            <a:spLocks noChangeArrowheads="1"/>
          </p:cNvSpPr>
          <p:nvPr/>
        </p:nvSpPr>
        <p:spPr bwMode="auto">
          <a:xfrm>
            <a:off x="539552" y="1052736"/>
            <a:ext cx="84969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nedenstående kodestump?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55644" y="1536230"/>
            <a:ext cx="3137359" cy="342401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3;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&gt;</a:t>
            </a:r>
            <a:r>
              <a:rPr lang="da-DK" sz="800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y-1) 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5;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b="1" spc="300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b="1" spc="3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(x+1&gt;0) {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y--;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b="1" spc="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13358" y="5110152"/>
            <a:ext cx="252028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447675" indent="-447675" eaLnBrk="1" hangingPunct="1">
              <a:spcAft>
                <a:spcPts val="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x </a:t>
            </a:r>
            <a:r>
              <a:rPr lang="da-DK" altLang="da-DK" dirty="0"/>
              <a:t>er </a:t>
            </a:r>
            <a:r>
              <a:rPr lang="da-DK" altLang="da-DK" dirty="0" smtClean="0"/>
              <a:t>5, </a:t>
            </a:r>
            <a:r>
              <a:rPr lang="da-DK" altLang="da-DK" dirty="0"/>
              <a:t>y er </a:t>
            </a:r>
            <a:r>
              <a:rPr lang="da-DK" altLang="da-DK" dirty="0" smtClean="0"/>
              <a:t>3</a:t>
            </a:r>
            <a:endParaRPr lang="da-DK" altLang="da-DK" dirty="0"/>
          </a:p>
          <a:p>
            <a:pPr marL="447675" indent="-447675" eaLnBrk="1" hangingPunct="1">
              <a:spcAft>
                <a:spcPts val="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/>
              <a:t>x er </a:t>
            </a:r>
            <a:r>
              <a:rPr lang="da-DK" altLang="da-DK" dirty="0" smtClean="0"/>
              <a:t>1, </a:t>
            </a:r>
            <a:r>
              <a:rPr lang="da-DK" altLang="da-DK" dirty="0"/>
              <a:t>y er </a:t>
            </a:r>
            <a:r>
              <a:rPr lang="da-DK" altLang="da-DK" dirty="0" smtClean="0"/>
              <a:t>2</a:t>
            </a:r>
            <a:endParaRPr lang="da-DK" altLang="da-DK" dirty="0"/>
          </a:p>
          <a:p>
            <a:pPr marL="447675" indent="-447675" eaLnBrk="1" hangingPunct="1">
              <a:spcAft>
                <a:spcPts val="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/>
              <a:t>x er </a:t>
            </a:r>
            <a:r>
              <a:rPr lang="da-DK" altLang="da-DK" dirty="0" smtClean="0"/>
              <a:t>5, </a:t>
            </a:r>
            <a:r>
              <a:rPr lang="da-DK" altLang="da-DK" dirty="0"/>
              <a:t>y er </a:t>
            </a:r>
            <a:r>
              <a:rPr lang="da-DK" altLang="da-DK" dirty="0" smtClean="0"/>
              <a:t>2</a:t>
            </a:r>
          </a:p>
          <a:p>
            <a:pPr marL="447675" indent="-447675" eaLnBrk="1" hangingPunct="1">
              <a:spcAft>
                <a:spcPts val="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X er 1, y er 3</a:t>
            </a:r>
          </a:p>
          <a:p>
            <a:pPr marL="447675" indent="-447675" eaLnBrk="1" hangingPunct="1">
              <a:spcAft>
                <a:spcPts val="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Andet</a:t>
            </a:r>
            <a:endParaRPr lang="da-DK" altLang="da-DK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437294" y="5439402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716016" y="2004482"/>
            <a:ext cx="7644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1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716016" y="2436530"/>
            <a:ext cx="963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3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411196" y="2437189"/>
            <a:ext cx="5760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2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5109239" y="2445870"/>
            <a:ext cx="5535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726862" y="2957736"/>
            <a:ext cx="152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&gt; y -1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726862" y="3377079"/>
            <a:ext cx="152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1 &gt; 3−1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4716016" y="3737119"/>
            <a:ext cx="1312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false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480152" y="3745791"/>
            <a:ext cx="2175191" cy="938530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7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451124" y="2960055"/>
            <a:ext cx="1153242" cy="277176"/>
            <a:chOff x="1384807" y="3435720"/>
            <a:chExt cx="1584847" cy="277176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384807" y="3436659"/>
              <a:ext cx="1584847" cy="276237"/>
            </a:xfrm>
            <a:prstGeom prst="rect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pitchFamily="-106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 flipV="1">
              <a:off x="1398372" y="3443416"/>
              <a:ext cx="1567250" cy="261784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398372" y="3435720"/>
              <a:ext cx="1559012" cy="271307"/>
            </a:xfrm>
            <a:prstGeom prst="line">
              <a:avLst/>
            </a:prstGeom>
            <a:noFill/>
            <a:ln w="19050" cap="flat" cmpd="sng" algn="ctr">
              <a:solidFill>
                <a:srgbClr val="A5002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6136562" y="2938686"/>
            <a:ext cx="152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</a:t>
            </a:r>
            <a:r>
              <a:rPr lang="da-DK" altLang="da-DK" sz="1600" dirty="0" smtClean="0"/>
              <a:t> </a:t>
            </a:r>
            <a:r>
              <a:rPr lang="da-DK" altLang="da-DK" dirty="0" smtClean="0"/>
              <a:t>+1 &gt; 0</a:t>
            </a:r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6136562" y="3358029"/>
            <a:ext cx="152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1+1 &gt; 0</a:t>
            </a:r>
          </a:p>
        </p:txBody>
      </p: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6125716" y="3718069"/>
            <a:ext cx="1312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59838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 animBg="1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7. </a:t>
            </a:r>
            <a:r>
              <a:rPr lang="da-DK" altLang="da-DK" sz="3200" dirty="0" err="1" smtClean="0">
                <a:ea typeface="ＭＳ Ｐゴシック" pitchFamily="34" charset="-128"/>
              </a:rPr>
              <a:t>Boolske</a:t>
            </a:r>
            <a:r>
              <a:rPr lang="da-DK" altLang="da-DK" sz="3200" dirty="0" smtClean="0">
                <a:ea typeface="ＭＳ Ｐゴシック" pitchFamily="34" charset="-128"/>
              </a:rPr>
              <a:t> variabler</a:t>
            </a:r>
          </a:p>
        </p:txBody>
      </p:sp>
      <p:sp>
        <p:nvSpPr>
          <p:cNvPr id="26627" name="TextBox 5"/>
          <p:cNvSpPr txBox="1">
            <a:spLocks noChangeArrowheads="1"/>
          </p:cNvSpPr>
          <p:nvPr/>
        </p:nvSpPr>
        <p:spPr bwMode="auto">
          <a:xfrm>
            <a:off x="539552" y="1169130"/>
            <a:ext cx="84969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nedenstående kodestump?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47576" y="1844824"/>
            <a:ext cx="3137359" cy="22467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da-DK" b="1" spc="3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da-DK" b="1" spc="3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!= y) {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y;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22920" y="4362016"/>
            <a:ext cx="3057396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x </a:t>
            </a:r>
            <a:r>
              <a:rPr lang="da-DK" altLang="da-DK" dirty="0"/>
              <a:t>er </a:t>
            </a:r>
            <a:r>
              <a:rPr lang="da-DK" altLang="da-DK" dirty="0" smtClean="0"/>
              <a:t>true, </a:t>
            </a:r>
            <a:r>
              <a:rPr lang="da-DK" altLang="da-DK" dirty="0"/>
              <a:t>y er </a:t>
            </a:r>
            <a:r>
              <a:rPr lang="da-DK" altLang="da-DK" dirty="0" smtClean="0"/>
              <a:t>true</a:t>
            </a:r>
            <a:endParaRPr lang="da-DK" altLang="da-DK" dirty="0"/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/>
              <a:t>x er </a:t>
            </a:r>
            <a:r>
              <a:rPr lang="da-DK" altLang="da-DK" dirty="0" smtClean="0"/>
              <a:t>true, </a:t>
            </a:r>
            <a:r>
              <a:rPr lang="da-DK" altLang="da-DK" dirty="0"/>
              <a:t>y er </a:t>
            </a:r>
            <a:r>
              <a:rPr lang="da-DK" altLang="da-DK" dirty="0" smtClean="0"/>
              <a:t>false</a:t>
            </a:r>
            <a:endParaRPr lang="da-DK" altLang="da-DK" dirty="0"/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/>
              <a:t>x er </a:t>
            </a:r>
            <a:r>
              <a:rPr lang="da-DK" altLang="da-DK" dirty="0" smtClean="0"/>
              <a:t>false, </a:t>
            </a:r>
            <a:r>
              <a:rPr lang="da-DK" altLang="da-DK" dirty="0"/>
              <a:t>y er </a:t>
            </a:r>
            <a:r>
              <a:rPr lang="da-DK" altLang="da-DK" dirty="0" smtClean="0"/>
              <a:t>true</a:t>
            </a:r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smtClean="0"/>
              <a:t>x </a:t>
            </a:r>
            <a:r>
              <a:rPr lang="da-DK" altLang="da-DK" dirty="0" smtClean="0"/>
              <a:t>er false, y er false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26061" y="4388219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806941" y="1848566"/>
            <a:ext cx="12712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false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806941" y="2280614"/>
            <a:ext cx="10689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true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973031" y="1840760"/>
            <a:ext cx="720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t</a:t>
            </a:r>
            <a:r>
              <a:rPr lang="da-DK" altLang="da-DK" dirty="0" smtClean="0"/>
              <a:t>rue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5218604" y="1849717"/>
            <a:ext cx="7251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XXX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817787" y="2801820"/>
            <a:ext cx="152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!= y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817787" y="3221163"/>
            <a:ext cx="1528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2060"/>
                </a:solidFill>
              </a:rPr>
              <a:t>false </a:t>
            </a:r>
            <a:r>
              <a:rPr lang="da-DK" altLang="da-DK" dirty="0">
                <a:solidFill>
                  <a:srgbClr val="002060"/>
                </a:solidFill>
              </a:rPr>
              <a:t>!= </a:t>
            </a:r>
            <a:r>
              <a:rPr lang="da-DK" altLang="da-DK" dirty="0" smtClean="0">
                <a:solidFill>
                  <a:srgbClr val="002060"/>
                </a:solidFill>
              </a:rPr>
              <a:t>true</a:t>
            </a:r>
            <a:endParaRPr lang="da-DK" altLang="da-DK" dirty="0">
              <a:solidFill>
                <a:srgbClr val="002060"/>
              </a:solidFill>
            </a:endParaRP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4806941" y="3632003"/>
            <a:ext cx="1312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true</a:t>
            </a: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8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456706" y="3454461"/>
            <a:ext cx="1201827" cy="262406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84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8. </a:t>
            </a:r>
            <a:r>
              <a:rPr lang="da-DK" altLang="da-DK" sz="3200" dirty="0" err="1" smtClean="0">
                <a:ea typeface="ＭＳ Ｐゴシック" pitchFamily="34" charset="-128"/>
              </a:rPr>
              <a:t>Boolske</a:t>
            </a:r>
            <a:r>
              <a:rPr lang="da-DK" altLang="da-DK" sz="3200" dirty="0" smtClean="0">
                <a:ea typeface="ＭＳ Ｐゴシック" pitchFamily="34" charset="-128"/>
              </a:rPr>
              <a:t> variabler (andre udtryk)</a:t>
            </a:r>
          </a:p>
        </p:txBody>
      </p:sp>
      <p:sp>
        <p:nvSpPr>
          <p:cNvPr id="26627" name="TextBox 5"/>
          <p:cNvSpPr txBox="1">
            <a:spLocks noChangeArrowheads="1"/>
          </p:cNvSpPr>
          <p:nvPr/>
        </p:nvSpPr>
        <p:spPr bwMode="auto">
          <a:xfrm>
            <a:off x="539552" y="1169850"/>
            <a:ext cx="84969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dirty="0"/>
              <a:t>Hvad er værdierne af x og y efter udførelse af nedenstående kodestump?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47576" y="1844824"/>
            <a:ext cx="3137359" cy="22467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da-DK" b="1" spc="3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da-DK" b="1" spc="3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y) {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!x;</a:t>
            </a:r>
          </a:p>
          <a:p>
            <a:pPr eaLnBrk="1" hangingPunct="1">
              <a:defRPr/>
            </a:pPr>
            <a:r>
              <a:rPr lang="da-DK" b="1" spc="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5492" y="4332988"/>
            <a:ext cx="3057396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x </a:t>
            </a:r>
            <a:r>
              <a:rPr lang="da-DK" altLang="da-DK" dirty="0"/>
              <a:t>er </a:t>
            </a:r>
            <a:r>
              <a:rPr lang="da-DK" altLang="da-DK" dirty="0" smtClean="0"/>
              <a:t>true, </a:t>
            </a:r>
            <a:r>
              <a:rPr lang="da-DK" altLang="da-DK" dirty="0"/>
              <a:t>y er </a:t>
            </a:r>
            <a:r>
              <a:rPr lang="da-DK" altLang="da-DK" dirty="0" smtClean="0"/>
              <a:t>true</a:t>
            </a:r>
            <a:endParaRPr lang="da-DK" altLang="da-DK" dirty="0"/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/>
              <a:t>x er </a:t>
            </a:r>
            <a:r>
              <a:rPr lang="da-DK" altLang="da-DK" dirty="0" smtClean="0"/>
              <a:t>true, </a:t>
            </a:r>
            <a:r>
              <a:rPr lang="da-DK" altLang="da-DK" dirty="0"/>
              <a:t>y er </a:t>
            </a:r>
            <a:r>
              <a:rPr lang="da-DK" altLang="da-DK" dirty="0" smtClean="0"/>
              <a:t>false</a:t>
            </a:r>
            <a:endParaRPr lang="da-DK" altLang="da-DK" dirty="0"/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/>
              <a:t>x er </a:t>
            </a:r>
            <a:r>
              <a:rPr lang="da-DK" altLang="da-DK" dirty="0" smtClean="0"/>
              <a:t>false, </a:t>
            </a:r>
            <a:r>
              <a:rPr lang="da-DK" altLang="da-DK" dirty="0"/>
              <a:t>y er </a:t>
            </a:r>
            <a:r>
              <a:rPr lang="da-DK" altLang="da-DK" dirty="0" smtClean="0"/>
              <a:t>true</a:t>
            </a:r>
          </a:p>
          <a:p>
            <a:pPr marL="447675" indent="-447675" eaLnBrk="1" hangingPunct="1">
              <a:spcAft>
                <a:spcPts val="600"/>
              </a:spcAft>
              <a:buFont typeface="Arial" pitchFamily="34" charset="0"/>
              <a:buAutoNum type="arabicPeriod"/>
              <a:tabLst>
                <a:tab pos="447675" algn="l"/>
              </a:tabLst>
            </a:pPr>
            <a:r>
              <a:rPr lang="da-DK" altLang="da-DK" dirty="0" smtClean="0"/>
              <a:t>X er false, y er false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408812" y="4769084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4864998" y="1884852"/>
            <a:ext cx="12712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/>
              <a:t>x </a:t>
            </a:r>
            <a:r>
              <a:rPr lang="da-DK" altLang="da-DK" dirty="0" smtClean="0"/>
              <a:t>= false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864998" y="2316900"/>
            <a:ext cx="10689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y = true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875844" y="2838106"/>
            <a:ext cx="17061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x = y</a:t>
            </a: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9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456706" y="3454461"/>
            <a:ext cx="1396561" cy="262406"/>
          </a:xfrm>
          <a:prstGeom prst="rect">
            <a:avLst/>
          </a:prstGeom>
          <a:noFill/>
          <a:ln w="1905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5971821" y="2300380"/>
            <a:ext cx="720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false</a:t>
            </a: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5276661" y="2317803"/>
            <a:ext cx="7251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XXX</a:t>
            </a:r>
          </a:p>
        </p:txBody>
      </p:sp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6516216" y="2838106"/>
            <a:ext cx="243246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rgbClr val="008000"/>
                </a:solidFill>
              </a:rPr>
              <a:t>Assignment</a:t>
            </a:r>
            <a:br>
              <a:rPr lang="da-DK" altLang="da-DK" b="1" dirty="0" smtClean="0">
                <a:solidFill>
                  <a:srgbClr val="008000"/>
                </a:solidFill>
              </a:rPr>
            </a:br>
            <a:r>
              <a:rPr lang="da-DK" altLang="da-DK" dirty="0" smtClean="0"/>
              <a:t>Returnerer den </a:t>
            </a:r>
            <a:r>
              <a:rPr lang="da-DK" altLang="da-DK" dirty="0" err="1" smtClean="0"/>
              <a:t>assignede</a:t>
            </a:r>
            <a:r>
              <a:rPr lang="da-DK" altLang="da-DK" dirty="0" smtClean="0"/>
              <a:t> værdi</a:t>
            </a:r>
          </a:p>
        </p:txBody>
      </p: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5979441" y="1881280"/>
            <a:ext cx="720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/>
              <a:t>true</a:t>
            </a:r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5284281" y="1898703"/>
            <a:ext cx="7251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b="1" dirty="0" smtClean="0">
                <a:solidFill>
                  <a:schemeClr val="tx1"/>
                </a:solidFill>
              </a:rPr>
              <a:t>XXX</a:t>
            </a:r>
          </a:p>
        </p:txBody>
      </p:sp>
      <p:sp>
        <p:nvSpPr>
          <p:cNvPr id="20" name="TextBox 5"/>
          <p:cNvSpPr txBox="1">
            <a:spLocks noChangeArrowheads="1"/>
          </p:cNvSpPr>
          <p:nvPr/>
        </p:nvSpPr>
        <p:spPr bwMode="auto">
          <a:xfrm>
            <a:off x="4873443" y="3257930"/>
            <a:ext cx="13123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Aft>
                <a:spcPts val="600"/>
              </a:spcAft>
            </a:pPr>
            <a:r>
              <a:rPr lang="da-DK" altLang="da-DK" dirty="0" smtClean="0">
                <a:solidFill>
                  <a:srgbClr val="000066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15781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3" grpId="0"/>
      <p:bldP spid="25" grpId="0" animBg="1"/>
      <p:bldP spid="17" grpId="0"/>
      <p:bldP spid="18" grpId="0"/>
      <p:bldP spid="19" grpId="0"/>
      <p:bldP spid="22" grpId="0"/>
      <p:bldP spid="23" grpId="0"/>
      <p:bldP spid="20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3937</TotalTime>
  <Words>852</Words>
  <Application>Microsoft Office PowerPoint</Application>
  <PresentationFormat>On-screen Show (4:3)</PresentationFormat>
  <Paragraphs>238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Courier</vt:lpstr>
      <vt:lpstr>Courier New</vt:lpstr>
      <vt:lpstr>Times New Roman</vt:lpstr>
      <vt:lpstr>Standarddesign</vt:lpstr>
      <vt:lpstr>Quiz Uge 2 – Mandag</vt:lpstr>
      <vt:lpstr>1. Assignments</vt:lpstr>
      <vt:lpstr>2. Assignments (andre værdier)</vt:lpstr>
      <vt:lpstr>3. Ombytning af værdier</vt:lpstr>
      <vt:lpstr>4. Selektion (if sætning)</vt:lpstr>
      <vt:lpstr>5. Selektion (if-else sætning)</vt:lpstr>
      <vt:lpstr>6. Indlejrede if sætninger</vt:lpstr>
      <vt:lpstr>7. Boolske variabler</vt:lpstr>
      <vt:lpstr>8. Boolske variabler (andre udtryk)</vt:lpstr>
      <vt:lpstr>Slut – Quiz Uge 2 – mandag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255</cp:revision>
  <cp:lastPrinted>2017-01-21T15:06:53Z</cp:lastPrinted>
  <dcterms:created xsi:type="dcterms:W3CDTF">2009-09-02T10:07:09Z</dcterms:created>
  <dcterms:modified xsi:type="dcterms:W3CDTF">2021-09-03T09:23:47Z</dcterms:modified>
</cp:coreProperties>
</file>