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ECFF"/>
    <a:srgbClr val="FFFFCC"/>
    <a:srgbClr val="FF9999"/>
    <a:srgbClr val="E6FEDA"/>
    <a:srgbClr val="FFD9D9"/>
    <a:srgbClr val="FFCCCC"/>
    <a:srgbClr val="A5002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12" d="100"/>
          <a:sy n="112" d="100"/>
        </p:scale>
        <p:origin x="16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Indeholder 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r>
              <a:rPr lang="da-DK" sz="1800" spc="-50" dirty="0" smtClean="0"/>
              <a:t>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I</a:t>
            </a:r>
            <a:r>
              <a:rPr lang="da-DK" altLang="da-DK" sz="1800" dirty="0" smtClean="0">
                <a:ea typeface="ＭＳ Ｐゴシック" pitchFamily="34" charset="-128"/>
              </a:rPr>
              <a:t>, sammen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med </a:t>
            </a:r>
            <a:r>
              <a:rPr lang="da-DK" altLang="da-DK" sz="1800" dirty="0">
                <a:ea typeface="ＭＳ Ｐゴシック" pitchFamily="34" charset="-128"/>
              </a:rPr>
              <a:t>en makker, </a:t>
            </a:r>
            <a:r>
              <a:rPr lang="da-DK" altLang="da-DK" sz="1800" dirty="0" smtClean="0">
                <a:ea typeface="ＭＳ Ｐゴシック" pitchFamily="34" charset="-128"/>
              </a:rPr>
              <a:t>programmere et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335" y="2377757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37" y="1052736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7020" y="1751802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56654" y="429673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399791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594674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54334" y="5432621"/>
            <a:ext cx="4793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OK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118234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1" y="2773102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5013176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lov</a:t>
            </a:r>
            <a:r>
              <a:rPr lang="da-DK" altLang="da-DK" sz="1800" kern="0" dirty="0"/>
              <a:t>ligt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5846431"/>
            <a:ext cx="5784190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>
                <a:solidFill>
                  <a:srgbClr val="FF0000"/>
                </a:solidFill>
              </a:rPr>
              <a:t>Compile-time </a:t>
            </a:r>
            <a:r>
              <a:rPr lang="da-DK" altLang="da-DK" dirty="0" smtClean="0">
                <a:solidFill>
                  <a:srgbClr val="FF0000"/>
                </a:solidFill>
              </a:rPr>
              <a:t>fejl (fejl under oversættelsen)</a:t>
            </a:r>
            <a:endParaRPr lang="da-DK" altLang="da-DK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da-DK" altLang="da-DK" spc="-40" dirty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5945691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310925" y="5435920"/>
            <a:ext cx="5227769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300"/>
              </a:spcBef>
              <a:buNone/>
            </a:pPr>
            <a:r>
              <a:rPr lang="da-DK" altLang="da-DK" spc="-40" dirty="0" smtClean="0"/>
              <a:t>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smtClean="0"/>
              <a:t>Car, </a:t>
            </a:r>
            <a:r>
              <a:rPr lang="da-DK" altLang="da-DK" spc="-40" dirty="0"/>
              <a:t>er </a:t>
            </a:r>
            <a:r>
              <a:rPr lang="da-DK" altLang="da-DK" spc="-40" dirty="0" smtClean="0"/>
              <a:t>en </a:t>
            </a:r>
            <a:r>
              <a:rPr lang="da-DK" altLang="da-DK" spc="-40" dirty="0"/>
              <a:t>subtype af </a:t>
            </a: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 smtClean="0"/>
              <a:t>Vehicle</a:t>
            </a:r>
            <a:endParaRPr lang="da-DK" altLang="da-DK" spc="-40" dirty="0"/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127643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8745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757027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540237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4001714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ikke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oversætterens opfattelse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40260" y="1409289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541188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1767804" y="2736071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574018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772116" y="2678872"/>
            <a:ext cx="2952327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Post klassens display metode kender ikke de feltvariabler, der ligger i subklasserne, og kan derfor ikke udskrive information om disse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ikke at være i første linje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acces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226199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8295" y="4653136"/>
            <a:ext cx="5689097" cy="13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dirty="0" smtClean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992283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788696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4667" y="1787856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302053" y="2081563"/>
            <a:ext cx="283698" cy="3569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421147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923622" y="3497290"/>
            <a:ext cx="132425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652783" y="3204655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51920" y="2794734"/>
            <a:ext cx="404516" cy="27414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99792" y="2517319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36" grpId="0" animBg="1"/>
      <p:bldP spid="38" grpId="0" animBg="1"/>
      <p:bldP spid="40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1623899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9694" y="4725144"/>
            <a:ext cx="75608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309225" y="2201685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04477" y="3088119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969801" y="214999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4778120" y="2465398"/>
            <a:ext cx="513960" cy="406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20477" y="2901220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366962" y="2135092"/>
            <a:ext cx="208784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03315" y="2293115"/>
            <a:ext cx="5929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061520" y="2421870"/>
            <a:ext cx="411787" cy="35137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14648" y="2773246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30" grpId="0" animBg="1"/>
      <p:bldP spid="32" grpId="0" animBg="1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628800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869160"/>
            <a:ext cx="6120680" cy="14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73879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87034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3050046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427605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86748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872740" y="2217872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38211" y="2504105"/>
            <a:ext cx="343459" cy="4023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906486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362344" y="3815026"/>
            <a:ext cx="4458128" cy="7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  <a:endParaRPr lang="da-DK" altLang="da-DK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at det ikke er den metode, som oversætteren fandt, men en der overskriver denne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5745" y="3486748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061521" y="2421870"/>
            <a:ext cx="411786" cy="279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026621" y="2708885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1124744"/>
            <a:ext cx="7719658" cy="21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</a:t>
            </a:r>
            <a:r>
              <a:rPr lang="da-DK" altLang="da-DK" sz="1800" kern="0" dirty="0" smtClean="0"/>
              <a:t>pege på objekter </a:t>
            </a:r>
            <a:r>
              <a:rPr lang="da-DK" altLang="da-DK" sz="1800" kern="0" dirty="0"/>
              <a:t>af forskellig type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Et metodekald kan aktivere metoder i forskellige klasser (typer)</a:t>
            </a: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1311040" y="3358106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67944" y="4586529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8280" y="3960207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36096" y="3356992"/>
            <a:ext cx="3240360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Metodekaldet aktiverer sommetider display metoden i MessagePost og sommetider display metoden i PhotoPost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forskellige </a:t>
            </a:r>
            <a:r>
              <a:rPr lang="da-DK" sz="1800" kern="0" dirty="0" smtClean="0"/>
              <a:t>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2" y="5917805"/>
            <a:ext cx="2361396" cy="768163"/>
            <a:chOff x="5090924" y="5949280"/>
            <a:chExt cx="2361396" cy="76816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364089" y="6237312"/>
              <a:ext cx="2088231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4" y="5949280"/>
              <a:ext cx="288803" cy="3600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8597" y="60212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</a:t>
            </a:r>
            <a:r>
              <a:rPr lang="da-DK" sz="2000" kern="0" dirty="0" err="1" smtClean="0"/>
              <a:t>prinln</a:t>
            </a:r>
            <a:r>
              <a:rPr lang="da-DK" sz="2000" kern="0" dirty="0" smtClean="0"/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hashkoden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 smtClean="0">
                <a:solidFill>
                  <a:srgbClr val="008000"/>
                </a:solidFill>
              </a:rPr>
              <a:t>Cecilie:18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2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Det kræves at equals metoden opfylder to betingelser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Den er </a:t>
            </a:r>
            <a:r>
              <a:rPr lang="da-DK" sz="1800" kern="0" dirty="0"/>
              <a:t>en </a:t>
            </a:r>
            <a:r>
              <a:rPr lang="da-DK" sz="1800" kern="0" dirty="0" smtClean="0"/>
              <a:t>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spc="-30" dirty="0" smtClean="0"/>
              <a:t>Hvis I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overskriver</a:t>
            </a:r>
            <a:r>
              <a:rPr lang="da-DK" sz="1800" kern="0" spc="-30" dirty="0" smtClean="0"/>
              <a:t> en equals metode,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skal</a:t>
            </a:r>
            <a:r>
              <a:rPr lang="da-DK" sz="1800" kern="0" spc="-30" dirty="0" smtClean="0"/>
              <a:t> ovenstående være opfyldt</a:t>
            </a:r>
            <a:endParaRPr lang="da-DK" sz="1800" kern="0" spc="-30" dirty="0"/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11153" y="1484784"/>
            <a:ext cx="7485890" cy="243407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39145" y="2726788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9625" y="255773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7597" y="2900391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43001" y="3266512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67137" y="305894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72557" y="342900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06818" y="238042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88763" y="221729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38863" y="2034060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2111" y="1844824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263" y="4039395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4712" y="4477933"/>
            <a:ext cx="6542331" cy="12370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184" y="4785239"/>
            <a:ext cx="2365378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superklassen</a:t>
            </a:r>
          </a:p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Tjekker den dynamiske type og superklassens </a:t>
            </a:r>
            <a:r>
              <a:rPr lang="da-DK" altLang="da-DK" sz="1400" b="1" dirty="0">
                <a:solidFill>
                  <a:srgbClr val="0000FF"/>
                </a:solidFill>
              </a:rPr>
              <a:t>feltvariabler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59480" y="4947556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187404" y="5738015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644007" y="5504115"/>
            <a:ext cx="1471" cy="300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97732" y="3633661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45378" y="3535135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5851" y="3622775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98178" y="3483426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528" y="6153539"/>
            <a:ext cx="480549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90110" y="1613897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761132" y="4852996"/>
            <a:ext cx="6162432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725754" y="5201338"/>
            <a:ext cx="5667132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45279" y="6136693"/>
            <a:ext cx="3158888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I overskriver equals, skal I normalt også overskrive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41" grpId="0" animBg="1"/>
      <p:bldP spid="4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4159" y="1844824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980728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636912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5708" y="4837973"/>
            <a:ext cx="8352928" cy="1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også tilgås fra klasser i samme programpakke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Man kan også helt udelade access </a:t>
            </a:r>
            <a:r>
              <a:rPr lang="da-DK" altLang="da-DK" b="1" kern="0" spc="-60" dirty="0" err="1">
                <a:solidFill>
                  <a:srgbClr val="A50021"/>
                </a:solidFill>
                <a:cs typeface="ＭＳ Ｐゴシック" charset="-128"/>
              </a:rPr>
              <a:t>modifier'en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, hvilket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betyder, at 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feltvariabler/metoder kan tilgås fra klasser i samme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programpakke</a:t>
            </a:r>
            <a:endParaRPr lang="da-DK" altLang="da-DK" b="1" kern="0" spc="-6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en 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5" y="2066730"/>
            <a:ext cx="4968552" cy="38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mellem byer i forskellige lande og indsamler </a:t>
            </a:r>
            <a:r>
              <a:rPr lang="da-DK" sz="2000" dirty="0" smtClean="0"/>
              <a:t>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852936"/>
            <a:ext cx="8352928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Mange metoder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gennemløber begge lister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63588" y="606263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67544" y="4581128"/>
            <a:ext cx="5184576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</a:t>
            </a:r>
            <a:r>
              <a:rPr lang="da-DK" sz="1800" dirty="0" smtClean="0"/>
              <a:t>time</a:t>
            </a:r>
            <a:endParaRPr lang="da-DK" sz="1800" dirty="0" smtClean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til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  <a:endParaRPr lang="da-DK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</a:t>
            </a:r>
            <a:r>
              <a:rPr lang="da-DK" altLang="da-DK" dirty="0"/>
              <a:t>i jeres </a:t>
            </a:r>
            <a:r>
              <a:rPr lang="da-DK" altLang="da-DK" dirty="0"/>
              <a:t>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634666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5536" y="1760124"/>
            <a:ext cx="8568952" cy="5030116"/>
            <a:chOff x="395536" y="1827884"/>
            <a:chExt cx="8424936" cy="5030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827884"/>
              <a:ext cx="8424936" cy="50301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1442" y="3688080"/>
              <a:ext cx="985837" cy="25855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6974204" y="3742809"/>
              <a:ext cx="720080" cy="8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Isosceles Triangle 15"/>
            <p:cNvSpPr/>
            <p:nvPr/>
          </p:nvSpPr>
          <p:spPr bwMode="auto">
            <a:xfrm rot="16200000">
              <a:off x="6972518" y="3657141"/>
              <a:ext cx="157590" cy="17495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og modificere </a:t>
            </a:r>
            <a:r>
              <a:rPr lang="da-DK" sz="1800" kern="0" spc="-50" dirty="0" smtClean="0">
                <a:ea typeface="ＭＳ Ｐゴシック" pitchFamily="34" charset="-128"/>
              </a:rPr>
              <a:t>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15616" y="2852936"/>
            <a:ext cx="2877632" cy="2865546"/>
            <a:chOff x="2699792" y="1988840"/>
            <a:chExt cx="2877632" cy="2865546"/>
          </a:xfrm>
        </p:grpSpPr>
        <p:grpSp>
          <p:nvGrpSpPr>
            <p:cNvPr id="12" name="Group 11"/>
            <p:cNvGrpSpPr/>
            <p:nvPr/>
          </p:nvGrpSpPr>
          <p:grpSpPr>
            <a:xfrm>
              <a:off x="2699792" y="1988840"/>
              <a:ext cx="2877632" cy="2865546"/>
              <a:chOff x="2699792" y="1988840"/>
              <a:chExt cx="2877632" cy="286554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5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" name="Group 22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080464" y="2276872"/>
                <a:ext cx="14242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Superklasse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Line 22"/>
              <p:cNvSpPr>
                <a:spLocks noChangeShapeType="1"/>
              </p:cNvSpPr>
              <p:nvPr/>
            </p:nvSpPr>
            <p:spPr bwMode="auto">
              <a:xfrm flipH="1" flipV="1">
                <a:off x="3929338" y="4365103"/>
                <a:ext cx="151126" cy="2620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 flipV="1">
                <a:off x="4765621" y="4398034"/>
                <a:ext cx="94411" cy="229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3832687" y="4546609"/>
                <a:ext cx="117508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Subklasser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 flipH="1">
                <a:off x="4513059" y="2544108"/>
                <a:ext cx="0" cy="3018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 dirty="0"/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4140233" y="3360532"/>
                <a:ext cx="224689" cy="22579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4607944" y="3339511"/>
                <a:ext cx="224689" cy="22579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Text Box 21"/>
              <p:cNvSpPr txBox="1">
                <a:spLocks noChangeArrowheads="1"/>
              </p:cNvSpPr>
              <p:nvPr/>
            </p:nvSpPr>
            <p:spPr bwMode="auto">
              <a:xfrm>
                <a:off x="2796551" y="3200056"/>
                <a:ext cx="1520903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Bemærk formen på pilehovederne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4088832" y="2862813"/>
              <a:ext cx="918937" cy="46379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73660" y="2424425"/>
            <a:ext cx="4138694" cy="4123186"/>
            <a:chOff x="5041818" y="2212560"/>
            <a:chExt cx="4138694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7756269" y="2971314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H="1" flipV="1">
              <a:off x="7322438" y="2929404"/>
              <a:ext cx="444321" cy="208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H="1">
              <a:off x="7375927" y="3387435"/>
              <a:ext cx="418743" cy="262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960169" y="5729223"/>
            <a:ext cx="3546218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Meget 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helt klart, hvilket ting der er fælles, og hvilke der er forskellige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Ingen kodedublering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Alt det der er fælles for subklasserne</a:t>
            </a:r>
            <a:br>
              <a:rPr lang="da-DK" sz="1800" dirty="0" smtClean="0"/>
            </a:br>
            <a:r>
              <a:rPr lang="da-DK" sz="1800" dirty="0" smtClean="0"/>
              <a:t>placeres i superklassen</a:t>
            </a: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</a:t>
            </a:r>
            <a:r>
              <a:rPr lang="da-DK" altLang="da-DK" sz="1400" b="1" dirty="0" err="1">
                <a:solidFill>
                  <a:srgbClr val="FF0000"/>
                </a:solidFill>
              </a:rPr>
              <a:t>dot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getAuthor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712774"/>
            <a:ext cx="264297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parametre, og det er ikke god stil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612570" y="5453743"/>
            <a:ext cx="493877" cy="1545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5817</Words>
  <Application>Microsoft Office PowerPoint</Application>
  <PresentationFormat>On-screen Show (4:3)</PresentationFormat>
  <Paragraphs>843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961</cp:revision>
  <cp:lastPrinted>2019-07-30T07:46:50Z</cp:lastPrinted>
  <dcterms:created xsi:type="dcterms:W3CDTF">2009-09-02T10:07:09Z</dcterms:created>
  <dcterms:modified xsi:type="dcterms:W3CDTF">2021-11-03T10:05:56Z</dcterms:modified>
</cp:coreProperties>
</file>