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83" r:id="rId2"/>
    <p:sldId id="390" r:id="rId3"/>
    <p:sldId id="389" r:id="rId4"/>
    <p:sldId id="386" r:id="rId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7" autoAdjust="0"/>
    <p:restoredTop sz="94726" autoAdjust="0"/>
  </p:normalViewPr>
  <p:slideViewPr>
    <p:cSldViewPr>
      <p:cViewPr varScale="1">
        <p:scale>
          <a:sx n="105" d="100"/>
          <a:sy n="105" d="100"/>
        </p:scale>
        <p:origin x="444" y="114"/>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a:t>12.15 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14.30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(6 ud af 8) bygger på det stof, som resten af kurset beskæftiger sig </a:t>
            </a:r>
            <a:r>
              <a:rPr lang="da-DK" sz="1600" dirty="0" smtClean="0"/>
              <a:t>med</a:t>
            </a:r>
            <a:endParaRPr lang="da-DK" sz="1600" dirty="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a:t>
            </a:r>
            <a:r>
              <a:rPr lang="da-DK" altLang="da-DK" sz="1800" b="1" spc="-80" dirty="0" smtClean="0">
                <a:solidFill>
                  <a:srgbClr val="A50021"/>
                </a:solidFill>
              </a:rPr>
              <a:t>3,17</a:t>
            </a:r>
            <a:endParaRPr lang="da-DK" altLang="da-DK" sz="1800" b="1" spc="-80" dirty="0" smtClean="0">
              <a:solidFill>
                <a:srgbClr val="A50021"/>
              </a:solidFill>
            </a:endParaRPr>
          </a:p>
          <a:p>
            <a:pPr marL="742950" lvl="1" indent="-285750">
              <a:spcBef>
                <a:spcPts val="600"/>
              </a:spcBef>
            </a:pPr>
            <a:r>
              <a:rPr lang="da-DK" altLang="da-DK" sz="1600" dirty="0" smtClean="0"/>
              <a:t>Det er meget lavere end sidste gang, hvor den var 3,92</a:t>
            </a:r>
          </a:p>
          <a:p>
            <a:pPr marL="742950" lvl="1" indent="-285750">
              <a:spcBef>
                <a:spcPts val="600"/>
              </a:spcBef>
            </a:pPr>
            <a:r>
              <a:rPr lang="da-DK" altLang="da-DK" sz="1600" dirty="0" smtClean="0"/>
              <a:t>Nogle skriver i kommentarerne, at de ikke helt forstår interfaces</a:t>
            </a:r>
          </a:p>
          <a:p>
            <a:pPr marL="742950" lvl="1" indent="-285750">
              <a:spcBef>
                <a:spcPts val="600"/>
              </a:spcBef>
            </a:pPr>
            <a:r>
              <a:rPr lang="da-DK" altLang="da-DK" sz="1600" dirty="0"/>
              <a:t>D</a:t>
            </a:r>
            <a:r>
              <a:rPr lang="da-DK" altLang="da-DK" sz="1600" dirty="0" smtClean="0"/>
              <a:t>et er noget, som vi kommer tilbage til på seminar 7, hvor der er en forelæsning om interfaces og abstrakte klasser</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Meget få genafleveringer</a:t>
            </a:r>
          </a:p>
          <a:p>
            <a:pPr marL="271463" lvl="1" indent="-271463">
              <a:spcBef>
                <a:spcPts val="1200"/>
              </a:spcBef>
              <a:buFontTx/>
              <a:buChar char="•"/>
            </a:pPr>
            <a:r>
              <a:rPr lang="da-DK" altLang="da-DK" sz="1800" b="1" spc="-40" dirty="0">
                <a:solidFill>
                  <a:srgbClr val="A50021"/>
                </a:solidFill>
              </a:rPr>
              <a:t>I har klaret Quiz </a:t>
            </a:r>
            <a:r>
              <a:rPr lang="da-DK" altLang="da-DK" sz="1800" b="1" spc="-40" dirty="0" smtClean="0">
                <a:solidFill>
                  <a:srgbClr val="A50021"/>
                </a:solidFill>
              </a:rPr>
              <a:t>4 </a:t>
            </a:r>
            <a:r>
              <a:rPr lang="da-DK" altLang="da-DK" sz="1800" b="1" spc="-40" dirty="0" smtClean="0">
                <a:solidFill>
                  <a:srgbClr val="A50021"/>
                </a:solidFill>
              </a:rPr>
              <a:t>ok</a:t>
            </a:r>
            <a:endParaRPr lang="da-DK" altLang="da-DK" sz="1800" b="1" spc="-40" dirty="0">
              <a:solidFill>
                <a:srgbClr val="A50021"/>
              </a:solidFill>
            </a:endParaRPr>
          </a:p>
          <a:p>
            <a:pPr marL="742950" lvl="1" indent="-285750">
              <a:spcBef>
                <a:spcPts val="600"/>
              </a:spcBef>
              <a:buFontTx/>
              <a:buChar char="–"/>
            </a:pPr>
            <a:r>
              <a:rPr lang="da-DK" altLang="da-DK" sz="1600" dirty="0" smtClean="0"/>
              <a:t>I brugte </a:t>
            </a:r>
            <a:r>
              <a:rPr lang="da-DK" altLang="da-DK" sz="1600" dirty="0" smtClean="0"/>
              <a:t>1,52 </a:t>
            </a:r>
            <a:r>
              <a:rPr lang="da-DK" altLang="da-DK" sz="1600" dirty="0" smtClean="0"/>
              <a:t>forsøg pr spørgsmål (mod 1,42 i foråret 2022)</a:t>
            </a:r>
            <a:endParaRPr lang="da-DK" altLang="da-DK" sz="1600" dirty="0"/>
          </a:p>
          <a:p>
            <a:pPr marL="271463" lvl="1" indent="-271463">
              <a:spcBef>
                <a:spcPts val="1200"/>
              </a:spcBef>
              <a:buFontTx/>
              <a:buChar char="•"/>
            </a:pPr>
            <a:r>
              <a:rPr lang="da-DK" altLang="da-DK" sz="1800" b="1" spc="-40" dirty="0">
                <a:solidFill>
                  <a:srgbClr val="A50021"/>
                </a:solidFill>
              </a:rPr>
              <a:t>I opgiver ofte lidt for let, når der er </a:t>
            </a:r>
            <a:r>
              <a:rPr lang="da-DK" altLang="da-DK" sz="1800" b="1" spc="-40" dirty="0" smtClean="0">
                <a:solidFill>
                  <a:srgbClr val="A50021"/>
                </a:solidFill>
              </a:rPr>
              <a:t>problemer i opgaverne</a:t>
            </a:r>
            <a:endParaRPr lang="da-DK" altLang="da-DK" sz="1800" b="1" spc="-40" dirty="0">
              <a:solidFill>
                <a:srgbClr val="A50021"/>
              </a:solidFill>
            </a:endParaRPr>
          </a:p>
          <a:p>
            <a:pPr marL="742950" lvl="1" indent="-285750">
              <a:spcBef>
                <a:spcPts val="600"/>
              </a:spcBef>
            </a:pPr>
            <a:r>
              <a:rPr lang="da-DK" altLang="da-DK" sz="1600" dirty="0"/>
              <a:t>Hvis testserveren underkende en metode, bliver I nødt til at nærlæse den kode I har skrevet for den pågældende metode</a:t>
            </a:r>
          </a:p>
          <a:p>
            <a:pPr marL="742950" lvl="1" indent="-285750">
              <a:spcBef>
                <a:spcPts val="600"/>
              </a:spcBef>
            </a:pPr>
            <a:r>
              <a:rPr lang="da-DK" altLang="da-DK" sz="1600" dirty="0"/>
              <a:t>Ofte </a:t>
            </a:r>
            <a:r>
              <a:rPr lang="da-DK" altLang="da-DK" sz="1600" dirty="0" smtClean="0"/>
              <a:t>drejer </a:t>
            </a:r>
            <a:r>
              <a:rPr lang="da-DK" altLang="da-DK" sz="1600" dirty="0"/>
              <a:t>det sig om ganske få linjer</a:t>
            </a:r>
          </a:p>
          <a:p>
            <a:pPr marL="742950" lvl="1" indent="-285750">
              <a:spcBef>
                <a:spcPts val="600"/>
              </a:spcBef>
            </a:pPr>
            <a:r>
              <a:rPr lang="da-DK" altLang="da-DK" sz="1600" dirty="0"/>
              <a:t>Kig hver linje grundigt igennem og læg specielt mærke til parenteser, semikolonner, kommaer og lignende</a:t>
            </a:r>
          </a:p>
          <a:p>
            <a:pPr marL="742950" lvl="1" indent="-285750">
              <a:spcBef>
                <a:spcPts val="600"/>
              </a:spcBef>
            </a:pPr>
            <a:r>
              <a:rPr lang="da-DK" altLang="da-DK" sz="1600" dirty="0"/>
              <a:t>Tjek </a:t>
            </a:r>
            <a:r>
              <a:rPr lang="da-DK" altLang="da-DK" sz="1600" dirty="0" smtClean="0"/>
              <a:t>også, </a:t>
            </a:r>
            <a:r>
              <a:rPr lang="da-DK" altLang="da-DK" sz="1600" dirty="0"/>
              <a:t>at I bruger de korrekte navne (i forhold til opgaveformuleringen)</a:t>
            </a:r>
          </a:p>
          <a:p>
            <a:pPr marL="742950" lvl="1" indent="-285750">
              <a:spcBef>
                <a:spcPts val="600"/>
              </a:spcBef>
            </a:pPr>
            <a:r>
              <a:rPr lang="da-DK" altLang="da-DK" sz="1600" dirty="0"/>
              <a:t>Debugging er en væsentlig del af at kunne </a:t>
            </a:r>
            <a:r>
              <a:rPr lang="da-DK" altLang="da-DK" sz="1600" dirty="0" smtClean="0"/>
              <a:t>programmere</a:t>
            </a:r>
          </a:p>
          <a:p>
            <a:pPr marL="742950" lvl="1" indent="-285750">
              <a:spcBef>
                <a:spcPts val="600"/>
              </a:spcBef>
              <a:buFontTx/>
              <a:buChar char="–"/>
            </a:pPr>
            <a:endParaRPr lang="da-DK" altLang="da-DK" sz="1600" dirty="0" smtClean="0"/>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9" y="1071208"/>
            <a:ext cx="8352928"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FontTx/>
              <a:buChar char="•"/>
            </a:pPr>
            <a:r>
              <a:rPr lang="da-DK" altLang="da-DK" b="1" spc="-40" dirty="0">
                <a:solidFill>
                  <a:srgbClr val="A50021"/>
                </a:solidFill>
              </a:rPr>
              <a:t>Fra og med seminar 5 bliver afleveringsopgaverne noget større og dermed lidt vanskeligere (til gengæld er der </a:t>
            </a:r>
            <a:r>
              <a:rPr lang="da-DK" altLang="da-DK" b="1" spc="-40" dirty="0" smtClean="0">
                <a:solidFill>
                  <a:srgbClr val="A50021"/>
                </a:solidFill>
              </a:rPr>
              <a:t>færre af </a:t>
            </a:r>
            <a:r>
              <a:rPr lang="da-DK" altLang="da-DK" b="1" spc="-40" dirty="0">
                <a:solidFill>
                  <a:srgbClr val="A50021"/>
                </a:solidFill>
              </a:rPr>
              <a:t>dem)</a:t>
            </a:r>
          </a:p>
          <a:p>
            <a:pPr marL="742950" lvl="1" indent="-285750">
              <a:spcBef>
                <a:spcPts val="600"/>
              </a:spcBef>
            </a:pPr>
            <a:r>
              <a:rPr lang="da-DK" altLang="da-DK" sz="1800" dirty="0"/>
              <a:t>I kan selvfølgelig stadig få hjælp via diskussionsforummet og studiecaféerne fredag eftermiddag kl 15-17</a:t>
            </a:r>
          </a:p>
          <a:p>
            <a:pPr marL="285750" lvl="1" indent="-285750">
              <a:spcBef>
                <a:spcPts val="1200"/>
              </a:spcBef>
              <a:buFontTx/>
              <a:buChar char="•"/>
            </a:pPr>
            <a:r>
              <a:rPr lang="da-DK" altLang="da-DK" b="1" dirty="0" smtClean="0">
                <a:solidFill>
                  <a:srgbClr val="A50021"/>
                </a:solidFill>
              </a:rPr>
              <a:t>Læs </a:t>
            </a:r>
            <a:r>
              <a:rPr lang="da-DK" altLang="da-DK" b="1" dirty="0">
                <a:solidFill>
                  <a:srgbClr val="A50021"/>
                </a:solidFill>
              </a:rPr>
              <a:t>opgaveformuleringen omhyggeligt</a:t>
            </a:r>
          </a:p>
          <a:p>
            <a:pPr marL="742950" lvl="1" indent="-285750">
              <a:spcBef>
                <a:spcPts val="600"/>
              </a:spcBef>
            </a:pPr>
            <a:r>
              <a:rPr lang="da-DK" altLang="da-DK" sz="1800" dirty="0"/>
              <a:t>Mange fejl skyldes, at man misforstår eller overser ting, der står i den</a:t>
            </a:r>
          </a:p>
          <a:p>
            <a:pPr marL="285750" lvl="1" indent="-285750">
              <a:spcBef>
                <a:spcPts val="1200"/>
              </a:spcBef>
              <a:buChar char="•"/>
            </a:pPr>
            <a:r>
              <a:rPr lang="da-DK" b="1" dirty="0">
                <a:solidFill>
                  <a:srgbClr val="A50021"/>
                </a:solidFill>
              </a:rPr>
              <a:t>Genaflevér så hurtigt som muligt – så I ikke kommer bagefter</a:t>
            </a:r>
          </a:p>
          <a:p>
            <a:pPr marL="742950" lvl="1" indent="-285750">
              <a:spcBef>
                <a:spcPts val="600"/>
              </a:spcBef>
            </a:pPr>
            <a:r>
              <a:rPr lang="da-DK" sz="1800" dirty="0"/>
              <a:t>Læs instruktorens feedback til jer og forsøg så at udbedre </a:t>
            </a:r>
            <a:r>
              <a:rPr lang="da-DK" sz="1800" b="1" dirty="0">
                <a:solidFill>
                  <a:srgbClr val="008000"/>
                </a:solidFill>
              </a:rPr>
              <a:t>alle</a:t>
            </a:r>
            <a:r>
              <a:rPr lang="da-DK" sz="1800" dirty="0"/>
              <a:t> de fejl og mangler, som han har påpeget</a:t>
            </a:r>
          </a:p>
          <a:p>
            <a:pPr marL="285750" lvl="1" indent="-285750">
              <a:spcBef>
                <a:spcPts val="1200"/>
              </a:spcBef>
              <a:buFontTx/>
              <a:buChar char="•"/>
            </a:pPr>
            <a:r>
              <a:rPr lang="da-DK" altLang="da-DK" b="1" dirty="0" smtClean="0">
                <a:solidFill>
                  <a:srgbClr val="A50021"/>
                </a:solidFill>
              </a:rPr>
              <a:t>Testserveren </a:t>
            </a:r>
            <a:r>
              <a:rPr lang="da-DK" altLang="da-DK" b="1" dirty="0">
                <a:solidFill>
                  <a:srgbClr val="A50021"/>
                </a:solidFill>
              </a:rPr>
              <a:t>anvendes ikke til Dronningeopgaven</a:t>
            </a:r>
          </a:p>
          <a:p>
            <a:pPr marL="742950" lvl="1" indent="-285750">
              <a:spcBef>
                <a:spcPts val="600"/>
              </a:spcBef>
            </a:pPr>
            <a:r>
              <a:rPr lang="da-DK" altLang="da-DK" sz="1800" spc="-40" dirty="0"/>
              <a:t>Til gengæld er det let for jer at konstatere om jeres program gør det rigtige</a:t>
            </a:r>
            <a:r>
              <a:rPr lang="da-DK" altLang="da-DK" sz="1800" dirty="0"/>
              <a:t/>
            </a:r>
            <a:br>
              <a:rPr lang="da-DK" altLang="da-DK" sz="1800" dirty="0"/>
            </a:br>
            <a:r>
              <a:rPr lang="da-DK" altLang="da-DK" sz="18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800" dirty="0"/>
              <a:t>jeres tidligere afleveringer (og instruktorens kommentarerne til dem)</a:t>
            </a:r>
          </a:p>
          <a:p>
            <a:pPr marL="742950" lvl="1" indent="-285750">
              <a:spcBef>
                <a:spcPts val="400"/>
              </a:spcBef>
            </a:pPr>
            <a:r>
              <a:rPr lang="da-DK" altLang="da-DK" sz="1800" dirty="0"/>
              <a:t>BlueJ bogen og mine slides</a:t>
            </a:r>
          </a:p>
          <a:p>
            <a:pPr marL="742950" lvl="1" indent="-285750">
              <a:spcBef>
                <a:spcPts val="400"/>
              </a:spcBef>
            </a:pPr>
            <a:r>
              <a:rPr lang="da-DK" altLang="da-DK" sz="1800" dirty="0"/>
              <a:t>alt andet, som I har problemer </a:t>
            </a:r>
            <a:r>
              <a:rPr lang="da-DK" altLang="da-DK" sz="1800" dirty="0" smtClean="0"/>
              <a:t>med</a:t>
            </a:r>
            <a:endParaRPr lang="da-DK" altLang="da-DK" sz="1800" dirty="0"/>
          </a:p>
        </p:txBody>
      </p:sp>
      <p:sp>
        <p:nvSpPr>
          <p:cNvPr id="5" name="Rectangle 4"/>
          <p:cNvSpPr/>
          <p:nvPr/>
        </p:nvSpPr>
        <p:spPr>
          <a:xfrm rot="21165640">
            <a:off x="5095949" y="6130194"/>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8093</TotalTime>
  <Words>520</Words>
  <Application>Microsoft Office PowerPoint</Application>
  <PresentationFormat>On-screen Show (4:3)</PresentationFormat>
  <Paragraphs>49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554</cp:revision>
  <cp:lastPrinted>2019-02-08T06:10:49Z</cp:lastPrinted>
  <dcterms:created xsi:type="dcterms:W3CDTF">2000-02-22T02:31:40Z</dcterms:created>
  <dcterms:modified xsi:type="dcterms:W3CDTF">2022-03-08T07:21:48Z</dcterms:modified>
</cp:coreProperties>
</file>