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4" r:id="rId2"/>
    <p:sldId id="369" r:id="rId3"/>
    <p:sldId id="432" r:id="rId4"/>
    <p:sldId id="457" r:id="rId5"/>
    <p:sldId id="431" r:id="rId6"/>
    <p:sldId id="453" r:id="rId7"/>
    <p:sldId id="454" r:id="rId8"/>
    <p:sldId id="455" r:id="rId9"/>
    <p:sldId id="448" r:id="rId10"/>
    <p:sldId id="446" r:id="rId11"/>
    <p:sldId id="456" r:id="rId12"/>
    <p:sldId id="375" r:id="rId13"/>
    <p:sldId id="377" r:id="rId14"/>
    <p:sldId id="460" r:id="rId15"/>
    <p:sldId id="380" r:id="rId16"/>
    <p:sldId id="420" r:id="rId17"/>
    <p:sldId id="429" r:id="rId18"/>
    <p:sldId id="461" r:id="rId19"/>
    <p:sldId id="462" r:id="rId20"/>
    <p:sldId id="463" r:id="rId21"/>
    <p:sldId id="464" r:id="rId22"/>
    <p:sldId id="458" r:id="rId23"/>
    <p:sldId id="459" r:id="rId24"/>
    <p:sldId id="465" r:id="rId25"/>
    <p:sldId id="466" r:id="rId26"/>
    <p:sldId id="467" r:id="rId27"/>
    <p:sldId id="426" r:id="rId28"/>
    <p:sldId id="433" r:id="rId29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703" autoAdjust="0"/>
  </p:normalViewPr>
  <p:slideViewPr>
    <p:cSldViewPr>
      <p:cViewPr>
        <p:scale>
          <a:sx n="116" d="100"/>
          <a:sy n="116" d="100"/>
        </p:scale>
        <p:origin x="132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815" y="4722192"/>
            <a:ext cx="5409535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4327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A</a:t>
            </a:r>
            <a:r>
              <a:rPr lang="da-DK" altLang="da-DK" sz="2000" noProof="0" dirty="0" err="1" smtClean="0">
                <a:ea typeface="ＭＳ Ｐゴシック" pitchFamily="34" charset="-128"/>
              </a:rPr>
              <a:t>lgoritmeskabeloner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 smtClean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strenge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825312" y="4653136"/>
            <a:ext cx="377070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En del studerende 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får I ved at se de ca. 75 videoer, der hører til kurset – de indeholder næsten alle 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 smtClean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 p : pixels 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color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: persons 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13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19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da-DK" sz="17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 smtClean="0">
                <a:ea typeface="ＭＳ Ｐゴシック" pitchFamily="34" charset="-128"/>
              </a:rPr>
              <a:t>Returnerer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 smtClean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2988524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060973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cs typeface="Arial" pitchFamily="34" charset="0"/>
                </a:rPr>
                <a:t>short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8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</a:t>
              </a:r>
              <a:r>
                <a:rPr lang="da-DK" altLang="da-DK" sz="1800" b="1" dirty="0" smtClean="0">
                  <a:solidFill>
                    <a:schemeClr val="tx1"/>
                  </a:solidFill>
                </a:rPr>
                <a:t>eltal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42320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464391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udtryk af type X</a:t>
            </a:r>
            <a:b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2975650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Tegn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2975650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 smtClean="0">
                  <a:solidFill>
                    <a:schemeClr val="tx1"/>
                  </a:solidFill>
                </a:rPr>
                <a:t>Sandhedsværdier</a:t>
              </a:r>
              <a:endParaRPr lang="da-DK" altLang="da-DK" sz="1800" b="1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10417" y="4417728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345399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585485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412643"/>
            <a:ext cx="1399612" cy="710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6084168" y="4596352"/>
            <a:ext cx="5072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390679"/>
            <a:ext cx="99768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546544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5819698"/>
            <a:ext cx="324036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3767054"/>
            <a:ext cx="329961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5659" y="1052736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Reelle 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 smtClean="0">
                  <a:cs typeface="Arial" pitchFamily="34" charset="0"/>
                </a:rPr>
                <a:t>float</a:t>
              </a:r>
              <a:r>
                <a:rPr lang="da-DK" altLang="da-DK" sz="2400" b="1" dirty="0" smtClean="0">
                  <a:cs typeface="Arial" pitchFamily="34" charset="0"/>
                </a:rPr>
                <a:t>  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60934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61346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61793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220000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52033" y="5954563"/>
            <a:ext cx="323881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Parameterværdier kan være mindre end parametrenes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"større type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</a:t>
            </a:r>
            <a:endParaRPr lang="da-DK" alt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</a:t>
            </a:r>
            <a:r>
              <a:rPr lang="da-DK" dirty="0" smtClean="0"/>
              <a:t>d får </a:t>
            </a:r>
            <a:r>
              <a:rPr lang="da-DK" dirty="0"/>
              <a:t>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(12.0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-3.5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2.5)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= 5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</a:t>
            </a:r>
            <a:r>
              <a:rPr lang="da-DK" altLang="da-DK" sz="2000" dirty="0" smtClean="0"/>
              <a:t>dette udtryk?</a:t>
            </a:r>
            <a:endParaRPr lang="da-DK" altLang="da-DK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5184576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Er nedenstående erklæringer lovlige?</a:t>
            </a:r>
            <a:endParaRPr lang="da-DK" altLang="da-DK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301208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435100" cy="7617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Oversætteren kigger kun på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typerne</a:t>
            </a:r>
            <a:endParaRPr lang="da-DK" sz="1400" b="1" dirty="0" smtClean="0">
              <a:solidFill>
                <a:srgbClr val="0033CC"/>
              </a:solidFill>
              <a:latin typeface="+mn-lt"/>
              <a:ea typeface="ＭＳ Ｐゴシック" charset="0"/>
            </a:endParaRP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De aktuelle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værdier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 kendes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først, 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når programmet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køres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021288"/>
            <a:ext cx="6568440" cy="350520"/>
          </a:xfrm>
          <a:prstGeom prst="rect">
            <a:avLst/>
          </a:prstGeom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636202" y="4505533"/>
            <a:ext cx="721858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NEJ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 Primitive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Objekt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 smtClean="0"/>
              <a:t>Detaljer kan findes i Appendix B</a:t>
            </a:r>
            <a:endParaRPr lang="da-DK" altLang="da-DK" sz="1800" spc="-1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 smtClean="0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Identitet versus </a:t>
            </a:r>
            <a:r>
              <a:rPr lang="da-DK" sz="3200" dirty="0" smtClean="0"/>
              <a:t>lighed</a:t>
            </a:r>
            <a:r>
              <a:rPr lang="da-DK" altLang="da-DK" sz="3200" noProof="0" dirty="0" smtClean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det virkelige liv skelner vi mellem objekter, der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 smtClean="0"/>
              <a:t> og objekter, der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 smtClean="0">
                <a:solidFill>
                  <a:srgbClr val="0033CC"/>
                </a:solidFill>
              </a:rPr>
              <a:t> </a:t>
            </a:r>
            <a:r>
              <a:rPr lang="da-DK" altLang="da-DK" sz="2000" kern="0" dirty="0" smtClean="0"/>
              <a:t>hinanden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fortæller tjeneren, at man vil have samme pizza som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</a:t>
              </a: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== </a:t>
              </a: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p2  </a:t>
              </a:r>
              <a:r>
                <a:rPr lang="en-AU" sz="1400" b="1" dirty="0" smtClean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 smtClean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</a:t>
            </a: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p2  </a:t>
            </a:r>
            <a:r>
              <a:rPr lang="en-AU" sz="1400" b="1" dirty="0" smtClean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 smtClean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Sammenligning af tekststrenge</a:t>
            </a:r>
          </a:p>
        </p:txBody>
      </p:sp>
      <p:sp>
        <p:nvSpPr>
          <p:cNvPr id="37" name="Rectangle 36"/>
          <p:cNvSpPr/>
          <p:nvPr/>
        </p:nvSpPr>
        <p:spPr>
          <a:xfrm rot="21165640">
            <a:off x="6777504" y="3643058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Peter";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String s2 </a:t>
            </a:r>
            <a:r>
              <a:rPr lang="da-DK" altLang="da-DK" sz="1800" kern="0" dirty="0">
                <a:solidFill>
                  <a:srgbClr val="002060"/>
                </a:solidFill>
              </a:rPr>
              <a:t>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Petersen".</a:t>
            </a:r>
            <a:r>
              <a:rPr lang="da-DK" altLang="da-DK" sz="1800" kern="0" dirty="0" err="1" smtClean="0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(0,5);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</a:t>
            </a:r>
            <a:r>
              <a:rPr lang="da-DK" altLang="da-DK" sz="1800" kern="0" dirty="0">
                <a:solidFill>
                  <a:srgbClr val="008000"/>
                </a:solidFill>
              </a:rPr>
              <a:t>"  (String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false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s3 </a:t>
            </a:r>
            <a:r>
              <a:rPr lang="da-DK" altLang="da-DK" sz="1800" kern="0" dirty="0">
                <a:solidFill>
                  <a:srgbClr val="002060"/>
                </a:solidFill>
              </a:rPr>
              <a:t>= "Peter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 == s3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/>
              <a:t>BlueJ's </a:t>
            </a:r>
            <a:r>
              <a:rPr lang="da-DK" altLang="da-DK" sz="2000" kern="0" dirty="0" err="1" smtClean="0"/>
              <a:t>code</a:t>
            </a:r>
            <a:r>
              <a:rPr lang="da-DK" altLang="da-DK" sz="2000" kern="0" dirty="0" smtClean="0"/>
              <a:t> </a:t>
            </a:r>
            <a:r>
              <a:rPr lang="da-DK" altLang="da-DK" sz="2000" kern="0" dirty="0" err="1" smtClean="0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==  operatoren tester identitet</a:t>
            </a:r>
          </a:p>
          <a:p>
            <a:pPr algn="l"/>
            <a:r>
              <a:rPr lang="da-DK" dirty="0" smtClean="0"/>
              <a:t>(samme objekt)</a:t>
            </a:r>
            <a:endParaRPr lang="da-DK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Tekststrenge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 smtClean="0">
                <a:ln w="11430"/>
                <a:solidFill>
                  <a:srgbClr val="008000"/>
                </a:solidFill>
              </a:rPr>
              <a:t>==</a:t>
            </a:r>
            <a:endParaRPr lang="da-DK" sz="1600" b="1" dirty="0">
              <a:ln w="11430"/>
              <a:solidFill>
                <a:srgbClr val="008000"/>
              </a:solidFill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 smtClean="0"/>
              <a:t>equals </a:t>
            </a:r>
            <a:r>
              <a:rPr lang="en-AU" dirty="0" err="1" smtClean="0"/>
              <a:t>metoden</a:t>
            </a:r>
            <a:r>
              <a:rPr lang="en-AU" dirty="0" smtClean="0"/>
              <a:t> </a:t>
            </a:r>
            <a:r>
              <a:rPr lang="da-DK" dirty="0" smtClean="0"/>
              <a:t>tester lighed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635896" y="5803665"/>
            <a:ext cx="293455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Oversætteren har fundet ud af at s1 og s3 er ens og har kun oprettet ét String objekt</a:t>
            </a:r>
            <a:endParaRPr lang="da-DK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657620" y="5684108"/>
            <a:ext cx="2379700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Det er OK fordi String objekter er </a:t>
            </a:r>
            <a:r>
              <a:rPr lang="da-DK" dirty="0" err="1" smtClean="0"/>
              <a:t>immutable</a:t>
            </a:r>
            <a:r>
              <a:rPr lang="da-DK" dirty="0" smtClean="0"/>
              <a:t>, dvs. at deres indhold ikke kan ændres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Nu skal I, ved hjælp af </a:t>
            </a:r>
            <a:r>
              <a:rPr lang="da-DK" sz="2000" kern="0" dirty="0" smtClean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</a:t>
            </a:r>
            <a:r>
              <a:rPr lang="da-DK" sz="2000" kern="0" dirty="0" smtClean="0"/>
              <a:t>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Algoritmeskabeloner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94593" y="5496210"/>
            <a:ext cx="4689775" cy="1272143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 består begge af en if sætning inde i en for </a:t>
            </a:r>
            <a:r>
              <a:rPr lang="da-DK" altLang="da-DK" sz="14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 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eneste, der er forskelligt, er den betingelse, der testes, og 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Koch kurve af grad n (hvo</a:t>
            </a:r>
            <a:r>
              <a:rPr lang="da-DK" altLang="da-DK" sz="1600" b="1" dirty="0">
                <a:solidFill>
                  <a:srgbClr val="0000FF"/>
                </a:solidFill>
              </a:rPr>
              <a:t>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fire Koch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Sierpinksi</a:t>
            </a:r>
            <a:r>
              <a:rPr lang="da-DK" altLang="da-DK" sz="1800" kern="0" dirty="0" smtClean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to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/>
              <a:t>Sierpinksi</a:t>
            </a:r>
            <a:r>
              <a:rPr lang="da-DK" altLang="da-DK" sz="3200" noProof="0" dirty="0" smtClean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743450" y="78582"/>
            <a:ext cx="415272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Sierpinksi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 af grad n (hvor </a:t>
            </a:r>
            <a:r>
              <a:rPr lang="da-DK" altLang="da-DK" sz="1600" b="1" dirty="0">
                <a:solidFill>
                  <a:srgbClr val="0000FF"/>
                </a:solidFill>
              </a:rPr>
              <a:t>n ≥ 1)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/>
            </a:r>
            <a:br>
              <a:rPr lang="da-DK" altLang="da-DK" sz="1600" b="1" dirty="0" smtClean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Sierpinski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Vigtigt at man husker at gå tilbage til udgangsposition og –vinkel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Samme som i billedredigeringsdelen af sidste </a:t>
            </a:r>
            <a:r>
              <a:rPr lang="da-DK" altLang="da-DK" sz="1800" kern="0" dirty="0"/>
              <a:t>forelæsning (bortset </a:t>
            </a:r>
            <a:r>
              <a:rPr lang="da-DK" altLang="da-DK" sz="1800" kern="0" dirty="0" smtClean="0"/>
              <a:t>fra, at vi har tilføjet feltvariablen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title</a:t>
            </a:r>
            <a:r>
              <a:rPr lang="da-DK" altLang="da-DK" sz="1800" kern="0" dirty="0" smtClean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Pixel</a:t>
            </a:r>
            <a:endParaRPr lang="da-DK" altLang="da-DK" sz="1600" dirty="0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Image</a:t>
              </a:r>
              <a:endParaRPr lang="da-DK" altLang="da-DK" sz="1600" dirty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Uskarpt (</a:t>
            </a:r>
            <a:r>
              <a:rPr lang="da-DK" altLang="da-DK" sz="1400" b="1" kern="0" dirty="0" err="1" smtClean="0"/>
              <a:t>blur</a:t>
            </a:r>
            <a:r>
              <a:rPr lang="da-DK" altLang="da-DK" sz="1400" b="1" kern="0" dirty="0" smtClean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 smtClean="0"/>
              <a:t>Skalering</a:t>
            </a:r>
            <a:endParaRPr lang="da-DK" altLang="da-DK" sz="1400" b="1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Afleveringsopgave: Læsning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052736"/>
            <a:ext cx="8053643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sz="2000" kern="0" dirty="0">
                <a:ea typeface="ＭＳ Ｐゴシック" pitchFamily="-107" charset="-128"/>
                <a:cs typeface="ＭＳ Ｐゴシック" pitchFamily="-107" charset="-128"/>
              </a:rPr>
              <a:t>I uge 3 handler studieteknikopgaven om, hvordan man læser forskellige tekster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Læsemetoden </a:t>
            </a:r>
            <a:r>
              <a:rPr lang="da-DK" sz="1800" dirty="0"/>
              <a:t>afhænger </a:t>
            </a:r>
            <a:r>
              <a:rPr lang="da-DK" sz="1800" dirty="0" smtClean="0"/>
              <a:t>af, </a:t>
            </a:r>
            <a:r>
              <a:rPr lang="da-DK" sz="1800" dirty="0"/>
              <a:t>hvad formålet er med </a:t>
            </a:r>
            <a:r>
              <a:rPr lang="da-DK" sz="1800" dirty="0" smtClean="0"/>
              <a:t>læsningen 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</a:t>
            </a:r>
            <a:r>
              <a:rPr lang="da-DK" sz="1800" dirty="0"/>
              <a:t>er stor forskel på at skulle orientere sig </a:t>
            </a:r>
            <a:r>
              <a:rPr lang="da-DK" sz="1800" dirty="0" smtClean="0"/>
              <a:t>i en </a:t>
            </a:r>
            <a:r>
              <a:rPr lang="da-DK" sz="1800" dirty="0"/>
              <a:t>tekst for at opfange de vigtigste pointer og på at skulle sætte sig ind i alle de detaljer, der beskrives i </a:t>
            </a:r>
            <a:r>
              <a:rPr lang="da-DK" sz="1800" dirty="0" smtClean="0"/>
              <a:t>teksten </a:t>
            </a: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Tænk på hvor mange timer I skal bruge på at læse i de kommende år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Kan I blot blive en anelse bedre til det – ved at </a:t>
            </a:r>
            <a:r>
              <a:rPr lang="da-DK" sz="1800" dirty="0" smtClean="0"/>
              <a:t>forsøge jer med </a:t>
            </a:r>
            <a:r>
              <a:rPr lang="da-DK" sz="1800" dirty="0"/>
              <a:t>forskellige teknikker – sparer i en </a:t>
            </a:r>
            <a:r>
              <a:rPr lang="da-DK" sz="1800" dirty="0" smtClean="0"/>
              <a:t>masse </a:t>
            </a:r>
            <a:r>
              <a:rPr lang="da-DK" sz="1800" dirty="0"/>
              <a:t>tid og får et meget bedre </a:t>
            </a:r>
            <a:r>
              <a:rPr lang="da-DK" sz="1800" dirty="0" smtClean="0"/>
              <a:t>resultat</a:t>
            </a: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Opgaven løses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sammen 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jeres læsegruppe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Det er derfor </a:t>
            </a:r>
            <a:r>
              <a:rPr lang="da-DK" sz="1800" dirty="0" smtClean="0"/>
              <a:t>vigtigt, </a:t>
            </a:r>
            <a:r>
              <a:rPr lang="da-DK" sz="1800" dirty="0"/>
              <a:t>at I kommer i gang med opgaven tidligt på </a:t>
            </a:r>
            <a:r>
              <a:rPr lang="da-DK" sz="1800" dirty="0" smtClean="0"/>
              <a:t>ugen 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6240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766829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 </a:t>
            </a:r>
            <a:r>
              <a:rPr lang="da-DK" sz="2000" dirty="0"/>
              <a:t>opgavesæt, som vi bruger ved køreprøven, </a:t>
            </a:r>
            <a:r>
              <a:rPr lang="da-DK" sz="2000" dirty="0" smtClean="0"/>
              <a:t>ligner hinanden </a:t>
            </a:r>
            <a:r>
              <a:rPr lang="da-DK" sz="2000" dirty="0"/>
              <a:t>til </a:t>
            </a:r>
            <a:r>
              <a:rPr lang="da-DK" sz="2000" dirty="0" smtClean="0"/>
              <a:t>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</a:t>
            </a:r>
            <a:r>
              <a:rPr lang="da-DK" sz="1800" dirty="0" smtClean="0"/>
              <a:t>klasse </a:t>
            </a:r>
            <a:r>
              <a:rPr lang="da-DK" sz="1800" dirty="0"/>
              <a:t>(f.eks. en webshop eller et piratskib), som ved hjælp af en arrayliste referer til et antal objekter af den første </a:t>
            </a:r>
            <a:r>
              <a:rPr lang="da-DK" sz="1800" dirty="0" smtClean="0"/>
              <a:t>klasse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</a:t>
            </a:r>
            <a:r>
              <a:rPr lang="da-DK" sz="1800" dirty="0" smtClean="0"/>
              <a:t>objektsamlingen</a:t>
            </a:r>
            <a:br>
              <a:rPr lang="da-DK" sz="1800" dirty="0" smtClean="0"/>
            </a:br>
            <a:r>
              <a:rPr lang="da-DK" sz="1800" dirty="0" smtClean="0"/>
              <a:t>(</a:t>
            </a:r>
            <a:r>
              <a:rPr lang="da-DK" sz="1800" dirty="0"/>
              <a:t>f.eks. finder en mobiltelefon i et givet prisinterval, den billigste mobiltelefon, de pirater der har mest guld eller den samlede </a:t>
            </a:r>
            <a:r>
              <a:rPr lang="da-DK" sz="1800" dirty="0" smtClean="0"/>
              <a:t>mængde </a:t>
            </a:r>
            <a:r>
              <a:rPr lang="da-DK" sz="1800" dirty="0"/>
              <a:t>af guld hos de pirater, der er ombord på skibet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</a:t>
            </a:r>
            <a:r>
              <a:rPr lang="da-DK" sz="1800" dirty="0" smtClean="0"/>
              <a:t>har </a:t>
            </a:r>
            <a:r>
              <a:rPr lang="da-DK" sz="1800" dirty="0"/>
              <a:t>(f.eks. web-shoppens ejer og de mobiltelefoner den indeholder eller piratskibets navn og de pirater der er ombord på det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</a:t>
            </a:r>
            <a:r>
              <a:rPr lang="da-DK" sz="1800" dirty="0" smtClean="0"/>
              <a:t>objektsamlingen (disse </a:t>
            </a:r>
            <a:r>
              <a:rPr lang="da-DK" sz="1800" dirty="0"/>
              <a:t>to opgaver findes kun i sættene fra 2018 og </a:t>
            </a:r>
            <a:r>
              <a:rPr lang="da-DK" sz="1800" dirty="0" smtClean="0"/>
              <a:t>frem)</a:t>
            </a: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970" y="3291089"/>
            <a:ext cx="1365741" cy="1074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Her er 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algoritme-skabeloner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nyttige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880107" y="3465924"/>
            <a:ext cx="2880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ligner hinanden så meget, er det ikke særligt vanskeligt at løse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 – det kræver ingen gode idéer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Men </a:t>
            </a:r>
            <a:r>
              <a:rPr lang="da-DK" sz="1800" dirty="0"/>
              <a:t>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</a:t>
            </a:r>
            <a:r>
              <a:rPr lang="da-DK" sz="1800" b="1" dirty="0" smtClean="0">
                <a:solidFill>
                  <a:srgbClr val="008000"/>
                </a:solidFill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ting i </a:t>
            </a:r>
            <a:r>
              <a:rPr lang="da-DK" sz="1800" dirty="0" smtClean="0"/>
              <a:t>Java uden </a:t>
            </a:r>
            <a:r>
              <a:rPr lang="da-DK" sz="1800" dirty="0"/>
              <a:t>brug af hjælpemidler </a:t>
            </a:r>
            <a:r>
              <a:rPr lang="da-DK" sz="1800" dirty="0" smtClean="0"/>
              <a:t>(bortset </a:t>
            </a:r>
            <a:r>
              <a:rPr lang="da-DK" sz="1800" dirty="0"/>
              <a:t>fra Javas klassebibliotek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I ikke har trænet det igen og igen, kan I ikke nå </a:t>
            </a:r>
            <a:r>
              <a:rPr lang="da-DK" sz="1800" dirty="0" smtClean="0"/>
              <a:t>det på </a:t>
            </a:r>
            <a:r>
              <a:rPr lang="da-DK" sz="1800" dirty="0"/>
              <a:t>de 30 minutter, der er til </a:t>
            </a:r>
            <a:r>
              <a:rPr lang="da-DK" sz="1800" dirty="0" smtClean="0"/>
              <a:t>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Phone, </a:t>
            </a:r>
            <a:r>
              <a:rPr lang="da-DK" sz="1800" smtClean="0"/>
              <a:t>Pirate, </a:t>
            </a:r>
            <a:r>
              <a:rPr lang="da-DK" sz="1800" dirty="0" smtClean="0"/>
              <a:t>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</a:t>
            </a:r>
            <a:r>
              <a:rPr lang="da-DK" sz="1800" dirty="0" err="1" smtClean="0"/>
              <a:t>Penguin</a:t>
            </a:r>
            <a:r>
              <a:rPr lang="da-DK" sz="1800" dirty="0" smtClean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vigtigt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I ser disse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(gerne flere gange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 smtClean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Regler for </a:t>
            </a:r>
            <a:r>
              <a:rPr lang="da-DK" altLang="da-DK" sz="1800" kern="0" dirty="0" err="1" smtClean="0"/>
              <a:t>assignments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/>
              <a:t>parametre </a:t>
            </a:r>
            <a:r>
              <a:rPr lang="da-DK" altLang="da-DK" sz="1800" kern="0" dirty="0" smtClean="0"/>
              <a:t>(bestemt via ≤ relation)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Forfremmelse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 smtClean="0"/>
              <a:t>og begrænsning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Konstanter og wrapper typer</a:t>
            </a:r>
            <a:endParaRPr lang="da-DK" altLang="da-DK" sz="1800" kern="0" dirty="0"/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Tekststrenge (objekter af typen String) skal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 smtClean="0"/>
              <a:t> sammenlignes ved hjælp af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 smtClean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7" y="1844824"/>
            <a:ext cx="4833055" cy="22373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9"/>
            <a:ext cx="4287705" cy="13234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9396" cy="79930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flere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kern="0" dirty="0" smtClean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ingen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 smtClean="0"/>
              <a:t>,</a:t>
            </a:r>
            <a:r>
              <a:rPr lang="da-DK" altLang="da-DK" sz="1800" kern="0" dirty="0" smtClean="0"/>
              <a:t> </a:t>
            </a:r>
            <a:r>
              <a:rPr lang="da-DK" altLang="da-DK" sz="1800" kern="0" spc="-20" dirty="0" smtClean="0"/>
              <a:t>returneres </a:t>
            </a:r>
            <a:r>
              <a:rPr lang="da-DK" altLang="da-DK" sz="1800" b="1" kern="0" spc="-20" dirty="0" smtClean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</a:t>
            </a:r>
            <a:r>
              <a:rPr lang="da-DK" altLang="da-DK" sz="1800" kern="0" spc="-20" dirty="0" smtClean="0"/>
              <a:t>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</a:t>
            </a:r>
            <a:r>
              <a:rPr lang="da-DK" altLang="da-DK" sz="1600" b="1" kern="0" dirty="0">
                <a:solidFill>
                  <a:srgbClr val="FF0000"/>
                </a:solidFill>
              </a:rPr>
              <a:t>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</a:t>
            </a:r>
            <a:r>
              <a:rPr lang="da-DK" altLang="da-DK" sz="1800" kern="0" dirty="0" smtClean="0"/>
              <a:t>modifikationer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 smtClean="0">
                <a:ea typeface="ＭＳ Ｐゴシック" pitchFamily="34" charset="-128"/>
              </a:rPr>
              <a:t>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 smtClean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 der er forskelligt er den betingelse, 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returnerer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5" y="1832248"/>
            <a:ext cx="7006225" cy="25764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93398" cy="12957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LIST)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24075" cy="75527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</a:t>
            </a:r>
            <a:r>
              <a:rPr lang="da-DK" altLang="da-DK" sz="1800" kern="0" spc="-70" dirty="0" smtClean="0"/>
              <a:t>algoritmeskabelon</a:t>
            </a:r>
            <a:endParaRPr lang="da-DK" altLang="da-DK" sz="2000" kern="0" spc="-7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Lokal variabel</a:t>
            </a:r>
            <a:endParaRPr lang="da-DK" sz="1600" b="1" dirty="0">
              <a:solidFill>
                <a:srgbClr val="0000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Lad os bibeholde de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 smtClean="0"/>
              <a:t> dele, men udskifte de </a:t>
            </a:r>
            <a:r>
              <a:rPr lang="da-DK" altLang="da-DK" sz="2000" kern="0" dirty="0" smtClean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  <a:endParaRPr lang="da-DK" sz="1400" b="1" dirty="0">
              <a:solidFill>
                <a:srgbClr val="0099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finder 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beregner elementets værdi ved hjælp af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farven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i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længden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af navnet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 smtClean="0"/>
              <a:t>findSumOf</a:t>
            </a:r>
            <a:r>
              <a:rPr lang="da-DK" altLang="da-DK" sz="1800" kern="0" dirty="0" smtClean="0"/>
              <a:t>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11183</TotalTime>
  <Words>3192</Words>
  <Application>Microsoft Office PowerPoint</Application>
  <PresentationFormat>On-screen Show (4:3)</PresentationFormat>
  <Paragraphs>584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Afleveringsopgave: Skildpadde 2 (Turtle 2)</vt:lpstr>
      <vt:lpstr>Koch kurver</vt:lpstr>
      <vt:lpstr>Sierpinksi kurver</vt:lpstr>
      <vt:lpstr>● Afleveringsopgave: Billedredigering</vt:lpstr>
      <vt:lpstr>Billedredigeringsopgave – fortsat</vt:lpstr>
      <vt:lpstr>● Afleveringsopgave: Læsning</vt:lpstr>
      <vt:lpstr>● Køreprøveopgaverne</vt:lpstr>
      <vt:lpstr>Køreprøveopgaverne (fortsat)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757</cp:revision>
  <cp:lastPrinted>2014-09-25T13:10:10Z</cp:lastPrinted>
  <dcterms:created xsi:type="dcterms:W3CDTF">2011-09-05T07:28:16Z</dcterms:created>
  <dcterms:modified xsi:type="dcterms:W3CDTF">2022-02-14T10:26:41Z</dcterms:modified>
</cp:coreProperties>
</file>