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593" r:id="rId21"/>
    <p:sldId id="601" r:id="rId22"/>
    <p:sldId id="630" r:id="rId23"/>
    <p:sldId id="606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FFCC"/>
    <a:srgbClr val="99CCFF"/>
    <a:srgbClr val="A50021"/>
    <a:srgbClr val="6699FF"/>
    <a:srgbClr val="FFFFCC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40" d="100"/>
          <a:sy n="140" d="100"/>
        </p:scale>
        <p:origin x="34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33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31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7992888" cy="468052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Funktionelle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anderledes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sz="1800" dirty="0" smtClean="0"/>
              <a:t>Programmerne er </a:t>
            </a:r>
            <a:r>
              <a:rPr lang="da-DK" sz="1800" dirty="0"/>
              <a:t>ofte kortere, mere letlæselige og nemmere at bevise </a:t>
            </a:r>
            <a:r>
              <a:rPr lang="da-DK" sz="1800" dirty="0" smtClean="0"/>
              <a:t>korrekte</a:t>
            </a:r>
            <a:endParaRPr 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I vil se, bliver de fem algoritmeskabeloner og sortering simplere, idet man ikke selv skal skrive så meget kode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Forskellige </a:t>
            </a:r>
            <a:r>
              <a:rPr lang="da-DK" altLang="da-DK" sz="2000" dirty="0" smtClean="0">
                <a:ea typeface="ＭＳ Ｐゴシック" pitchFamily="34" charset="-128"/>
              </a:rPr>
              <a:t>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 smtClean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 smtClean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 smtClean="0">
                <a:ea typeface="ＭＳ Ｐゴシック" pitchFamily="34" charset="-128"/>
              </a:rPr>
              <a:t>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Den nye </a:t>
            </a:r>
            <a:r>
              <a:rPr lang="da-DK" sz="1800" spc="-50" dirty="0" err="1" smtClean="0"/>
              <a:t>stream</a:t>
            </a:r>
            <a:r>
              <a:rPr lang="da-DK" sz="1800" spc="-50" dirty="0" smtClean="0"/>
              <a:t> har samme type objekter som den gamle, men der er ofte færre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594744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5053353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322995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763081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722010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401254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161812" y="6148554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573950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424124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763081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24744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Den nye </a:t>
            </a:r>
            <a:r>
              <a:rPr lang="da-DK" sz="1800" spc="-50" dirty="0" err="1"/>
              <a:t>stream</a:t>
            </a:r>
            <a:r>
              <a:rPr lang="da-DK" sz="1800" spc="-50" dirty="0"/>
              <a:t> har samme </a:t>
            </a:r>
            <a:r>
              <a:rPr lang="da-DK" sz="1800" spc="-50" dirty="0" smtClean="0"/>
              <a:t>antal </a:t>
            </a:r>
            <a:r>
              <a:rPr lang="da-DK" sz="1800" spc="-50" dirty="0"/>
              <a:t>objekter som den gamle, men </a:t>
            </a:r>
            <a:r>
              <a:rPr lang="da-DK" sz="1800" spc="-50" dirty="0" smtClean="0"/>
              <a:t>de </a:t>
            </a:r>
            <a:r>
              <a:rPr lang="da-DK" sz="1800" spc="-50" dirty="0"/>
              <a:t>er ofte </a:t>
            </a:r>
            <a:r>
              <a:rPr lang="da-DK" sz="1800" spc="-50" dirty="0" smtClean="0"/>
              <a:t>af en anden type</a:t>
            </a:r>
            <a:endParaRPr lang="da-DK" sz="1800" spc="-50" dirty="0"/>
          </a:p>
          <a:p>
            <a:pPr lvl="1">
              <a:spcBef>
                <a:spcPts val="600"/>
              </a:spcBef>
            </a:pP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525661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4309614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606391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31840" y="5085184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31840" y="5624930"/>
            <a:ext cx="525658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434126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622888" y="4834655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936270" y="4865734"/>
            <a:ext cx="26325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 smtClean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72023" y="5230175"/>
            <a:ext cx="6145210" cy="150041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indeholder det hidtidige resultat (initialiseres til startværdien)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>
                <a:solidFill>
                  <a:srgbClr val="FF0000"/>
                </a:solidFill>
              </a:rPr>
              <a:t>elem</a:t>
            </a:r>
            <a:r>
              <a:rPr lang="da-DK" sz="1400" dirty="0" smtClean="0"/>
              <a:t> er værdien af det element, der pt behandles 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/>
              <a:t>Lambda'en</a:t>
            </a:r>
            <a:r>
              <a:rPr lang="da-DK" sz="1400" dirty="0" smtClean="0"/>
              <a:t> </a:t>
            </a:r>
            <a:r>
              <a:rPr lang="da-DK" sz="1400" dirty="0"/>
              <a:t>beskriver, hvordan </a:t>
            </a:r>
            <a:r>
              <a:rPr lang="da-DK" sz="1400" dirty="0" smtClean="0"/>
              <a:t>den nye værdi af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beregnes</a:t>
            </a:r>
            <a:br>
              <a:rPr lang="da-DK" sz="1400" dirty="0" smtClean="0"/>
            </a:br>
            <a:r>
              <a:rPr lang="da-DK" sz="1400" dirty="0" smtClean="0"/>
              <a:t>(ud fra den gamle værdi og værdien af </a:t>
            </a:r>
            <a:r>
              <a:rPr lang="da-DK" sz="1400" dirty="0" err="1" smtClean="0">
                <a:solidFill>
                  <a:srgbClr val="008000"/>
                </a:solidFill>
              </a:rPr>
              <a:t>elem</a:t>
            </a:r>
            <a:r>
              <a:rPr lang="da-DK" sz="1400" dirty="0" smtClean="0"/>
              <a:t>)</a:t>
            </a:r>
            <a:endParaRPr lang="da-DK" sz="1400" dirty="0"/>
          </a:p>
          <a:p>
            <a:pPr>
              <a:spcBef>
                <a:spcPts val="300"/>
              </a:spcBef>
            </a:pPr>
            <a:r>
              <a:rPr lang="da-DK" sz="1400" dirty="0"/>
              <a:t>I vores eksempel </a:t>
            </a:r>
            <a:r>
              <a:rPr lang="da-DK" sz="1400" dirty="0" smtClean="0"/>
              <a:t>adderes elementets værdi til </a:t>
            </a:r>
            <a:r>
              <a:rPr lang="da-DK" sz="1400" dirty="0" err="1" smtClean="0"/>
              <a:t>result</a:t>
            </a:r>
            <a:r>
              <a:rPr lang="da-DK" sz="1400" dirty="0" smtClean="0"/>
              <a:t>, dvs. at elementerne summeres</a:t>
            </a:r>
            <a:endParaRPr lang="da-DK" sz="1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601216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224484" y="5439591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452320" y="57150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460787" y="6011346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469254" y="62992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8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8002194" y="4925612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8377806" y="5224871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88496" y="5195446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836399" y="5501633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6" grpId="0"/>
      <p:bldP spid="27" grpId="0"/>
      <p:bldP spid="20" grpId="0"/>
      <p:bldP spid="23" grpId="0" animBg="1"/>
      <p:bldP spid="2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693429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7304" y="3607590"/>
            <a:ext cx="539971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711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255580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0874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22127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0651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87624" y="4849963"/>
            <a:ext cx="5400601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rgbClr val="008000"/>
                </a:solidFill>
              </a:rPr>
              <a:t>result</a:t>
            </a:r>
            <a:r>
              <a:rPr lang="da-DK" sz="1400" dirty="0"/>
              <a:t> </a:t>
            </a:r>
            <a:r>
              <a:rPr lang="da-DK" sz="1400" dirty="0" smtClean="0"/>
              <a:t>initialiseres til </a:t>
            </a:r>
            <a:r>
              <a:rPr lang="da-DK" sz="1400" dirty="0" smtClean="0">
                <a:solidFill>
                  <a:srgbClr val="008000"/>
                </a:solidFill>
              </a:rPr>
              <a:t>0</a:t>
            </a:r>
            <a:r>
              <a:rPr lang="da-DK" sz="1400" dirty="0" smtClean="0"/>
              <a:t>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err="1">
                <a:solidFill>
                  <a:srgbClr val="FF0000"/>
                </a:solidFill>
              </a:rPr>
              <a:t>elem</a:t>
            </a:r>
            <a:r>
              <a:rPr lang="da-DK" sz="1400" dirty="0"/>
              <a:t> 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det nye </a:t>
            </a:r>
            <a:r>
              <a:rPr lang="da-DK" sz="1400" dirty="0" smtClean="0"/>
              <a:t>foreløbige resultat, der gemmes i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endParaRPr lang="da-DK" sz="1400" dirty="0" smtClean="0">
              <a:solidFill>
                <a:srgbClr val="008000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I 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heltal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030890" y="50182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39357" y="531454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047824" y="56024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802050" y="4730478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79760" y="4216499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955372" y="4515758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066062" y="4486333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7413965" y="4792520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95736" y="5259109"/>
            <a:ext cx="5317173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tidsgevinst</a:t>
            </a:r>
            <a:r>
              <a:rPr lang="da-DK" altLang="da-DK" sz="1400" b="1" dirty="0">
                <a:solidFill>
                  <a:srgbClr val="0000FF"/>
                </a:solidFill>
              </a:rPr>
              <a:t>, hvis man har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mange elementer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8136396" y="3598489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2" y="1033859"/>
            <a:ext cx="8568184" cy="50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klassen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>
              <a:spcBef>
                <a:spcPts val="1800"/>
              </a:spcBef>
            </a:pPr>
            <a:r>
              <a:rPr lang="da-DK" sz="2000" spc="-70" dirty="0" smtClean="0"/>
              <a:t>Optional </a:t>
            </a:r>
            <a:r>
              <a:rPr lang="da-DK" sz="2000" spc="-70" dirty="0"/>
              <a:t>klassen har </a:t>
            </a:r>
            <a:r>
              <a:rPr lang="da-DK" sz="2000" spc="-70" dirty="0" smtClean="0"/>
              <a:t>metoder til </a:t>
            </a:r>
            <a:r>
              <a:rPr lang="da-DK" sz="2000" spc="-70" dirty="0"/>
              <a:t>at arbejde </a:t>
            </a:r>
            <a:r>
              <a:rPr lang="da-DK" sz="2000" spc="-70" dirty="0" smtClean="0"/>
              <a:t>videre med </a:t>
            </a:r>
            <a:r>
              <a:rPr lang="da-DK" sz="2000" spc="-70" dirty="0"/>
              <a:t>Optional værdier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det objekt, </a:t>
            </a:r>
            <a:r>
              <a:rPr lang="da-DK" sz="1800" kern="0" dirty="0"/>
              <a:t>der er gemt i Optional </a:t>
            </a:r>
            <a:r>
              <a:rPr lang="da-DK" sz="1800" kern="0" dirty="0" smtClean="0"/>
              <a:t>objektet</a:t>
            </a:r>
            <a:br>
              <a:rPr lang="da-DK" sz="1800" kern="0" dirty="0" smtClean="0"/>
            </a:br>
            <a:r>
              <a:rPr lang="da-DK" sz="1800" kern="0" dirty="0" smtClean="0"/>
              <a:t>(</a:t>
            </a:r>
            <a:r>
              <a:rPr lang="da-DK" sz="1800" kern="0" dirty="0"/>
              <a:t>hvis der er </a:t>
            </a:r>
            <a:r>
              <a:rPr lang="da-DK" sz="1800" kern="0" dirty="0" smtClean="0"/>
              <a:t>et </a:t>
            </a:r>
            <a:r>
              <a:rPr lang="da-DK" sz="1800" kern="0" dirty="0"/>
              <a:t>sådan) og ellers </a:t>
            </a:r>
            <a:r>
              <a:rPr lang="da-DK" sz="1800" kern="0" dirty="0" smtClean="0"/>
              <a:t>værdien </a:t>
            </a:r>
            <a:r>
              <a:rPr lang="da-DK" sz="1800" kern="0" dirty="0"/>
              <a:t>af </a:t>
            </a:r>
            <a:r>
              <a:rPr lang="da-DK" sz="1800" kern="0" dirty="0" smtClean="0"/>
              <a:t>parameteren</a:t>
            </a:r>
            <a:r>
              <a:rPr lang="da-DK" sz="1800" kern="0" dirty="0"/>
              <a:t> </a:t>
            </a:r>
            <a:r>
              <a:rPr lang="da-DK" sz="1800" kern="0" dirty="0" smtClean="0"/>
              <a:t>(dvs. </a:t>
            </a:r>
            <a:r>
              <a:rPr lang="da-DK" sz="1800" kern="0" dirty="0" err="1" smtClean="0"/>
              <a:t>other</a:t>
            </a:r>
            <a:r>
              <a:rPr lang="da-DK" sz="18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klassen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25658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 implementeres via streams og </a:t>
            </a:r>
            <a:r>
              <a:rPr lang="da-DK" sz="2000" dirty="0" err="1" smtClean="0"/>
              <a:t>lambda'er</a:t>
            </a:r>
            <a:endParaRPr lang="da-DK" sz="20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656" y="1701106"/>
            <a:ext cx="6935784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62965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059129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940152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0759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04286" y="2453838"/>
            <a:ext cx="4614528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016059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71960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427984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4286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18893" y="4419687"/>
            <a:ext cx="690442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091455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82996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3489" y="5172419"/>
            <a:ext cx="464756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016059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94197" y="5518782"/>
            <a:ext cx="417227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79392" y="6188920"/>
            <a:ext cx="229676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 og Collectors introduceres i afsnit 6.17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619926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07504" y="5222501"/>
            <a:ext cx="3384376" cy="14896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/>
              <a:t>collect er en metode i Stream 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/>
              <a:t>toList er en </a:t>
            </a:r>
            <a:r>
              <a:rPr lang="da-DK" altLang="da-DK" sz="1400" dirty="0" smtClean="0"/>
              <a:t>klassemetode </a:t>
            </a:r>
            <a:r>
              <a:rPr lang="da-DK" altLang="da-DK" sz="1400" dirty="0"/>
              <a:t>i Collectors </a:t>
            </a:r>
            <a:r>
              <a:rPr lang="da-DK" altLang="da-DK" sz="1400" dirty="0" smtClean="0"/>
              <a:t>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 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  <a:endParaRPr lang="da-DK" altLang="da-DK" sz="14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03089" y="2705472"/>
            <a:ext cx="1878945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orElse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metode i Optional klassen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4325" y="1196752"/>
            <a:ext cx="6736107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7862" y="3933056"/>
            <a:ext cx="7332570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713241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921776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9885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63411" y="1954468"/>
            <a:ext cx="46731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6785209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40321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478867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97045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55864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597317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42613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86139" y="4674577"/>
            <a:ext cx="469816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756896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90759" y="5015345"/>
            <a:ext cx="5122074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525513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979712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086140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5763355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9688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5921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54464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01443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142985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0" y="1073383"/>
            <a:ext cx="7317695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5982785" y="41535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39872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762181"/>
            <a:ext cx="474075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804248" y="890577"/>
            <a:ext cx="403" cy="8331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09072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42732" y="2656305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38459" y="3017974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53526" y="2863984"/>
            <a:ext cx="5196014" cy="85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64688" y="4231339"/>
            <a:ext cx="7421381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3017" y="4773286"/>
            <a:ext cx="2511476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03543" y="4534532"/>
            <a:ext cx="20788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005799" y="4381008"/>
            <a:ext cx="15594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14395" y="5084353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089716" y="4767587"/>
            <a:ext cx="1866513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4737" y="383096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klassemetode, der kan gøre det for os</a:t>
            </a:r>
            <a:endParaRPr lang="da-DK" altLang="da-DK" sz="2000" spc="-40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100112" y="5530016"/>
            <a:ext cx="7049428" cy="121571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tager 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som parameter </a:t>
            </a:r>
            <a:r>
              <a:rPr lang="da-DK" altLang="da-DK" sz="1400" b="1" dirty="0">
                <a:solidFill>
                  <a:srgbClr val="0000FF"/>
                </a:solidFill>
              </a:rPr>
              <a:t>og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>
                <a:solidFill>
                  <a:srgbClr val="0000FF"/>
                </a:solidFill>
              </a:rPr>
              <a:t> (dvs. et objekt fra en klasse, der implementerer Comparator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interfacet)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</a:t>
            </a:r>
            <a:r>
              <a:rPr lang="da-DK" altLang="da-DK" sz="1400" b="1" dirty="0">
                <a:solidFill>
                  <a:srgbClr val="0000FF"/>
                </a:solidFill>
              </a:rPr>
              <a:t>"udpeger" den feltvariabel, hvis værdier skal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sammenlignes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400" b="1" dirty="0">
                <a:solidFill>
                  <a:srgbClr val="0000FF"/>
                </a:solidFill>
              </a:rPr>
              <a:t>ved hjælp af den naturlige ordning)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Hvis man vil finde den yngste hund, ændres max til min</a:t>
            </a: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07122" y="5937198"/>
            <a:ext cx="322299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Ved køreprøven skal de to sidste opgaver 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2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dvs. Streams og lambda'er (samt de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funktionelle algoritmeskabeloner)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932075" y="5937198"/>
            <a:ext cx="34336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2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2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.*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og Collectors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import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java.util.stream.Collectors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4" y="1390063"/>
            <a:ext cx="6064117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3855366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26793" y="3530459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471447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2075" y="5140762"/>
            <a:ext cx="6213705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46774" y="4566664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244509" y="5268673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7" y="1734966"/>
            <a:ext cx="5565407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7116064" y="3797618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36464" y="2594904"/>
            <a:ext cx="3893656" cy="80842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>
                <a:solidFill>
                  <a:srgbClr val="008000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sz="1200" dirty="0" smtClean="0">
                <a:solidFill>
                  <a:srgbClr val="0000FF"/>
                </a:solidFill>
              </a:rPr>
              <a:t>Mange </a:t>
            </a:r>
            <a:r>
              <a:rPr lang="da-DK" altLang="da-DK" sz="1200" dirty="0">
                <a:solidFill>
                  <a:srgbClr val="0000FF"/>
                </a:solidFill>
              </a:rPr>
              <a:t>synes, at det er </a:t>
            </a:r>
            <a:r>
              <a:rPr lang="da-DK" altLang="da-DK" sz="1200" dirty="0" smtClean="0">
                <a:solidFill>
                  <a:srgbClr val="0000FF"/>
                </a:solidFill>
              </a:rPr>
              <a:t>svært </a:t>
            </a:r>
            <a:r>
              <a:rPr lang="da-DK" altLang="da-DK" sz="1200" dirty="0">
                <a:solidFill>
                  <a:srgbClr val="0000FF"/>
                </a:solidFill>
              </a:rPr>
              <a:t>at huske, hvor de forskellige metoder ligger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Men det skal man heldigvis </a:t>
            </a:r>
            <a:r>
              <a:rPr lang="da-DK" altLang="da-DK" sz="1200" dirty="0" smtClean="0">
                <a:solidFill>
                  <a:srgbClr val="0000FF"/>
                </a:solidFill>
              </a:rPr>
              <a:t>heller </a:t>
            </a:r>
            <a:r>
              <a:rPr lang="da-DK" altLang="da-DK" sz="1200" dirty="0">
                <a:solidFill>
                  <a:srgbClr val="0000FF"/>
                </a:solidFill>
              </a:rPr>
              <a:t>ikke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Det fremgår af </a:t>
            </a:r>
            <a:r>
              <a:rPr lang="da-DK" altLang="da-DK" sz="1200">
                <a:solidFill>
                  <a:srgbClr val="0000FF"/>
                </a:solidFill>
              </a:rPr>
              <a:t>den </a:t>
            </a:r>
            <a:r>
              <a:rPr lang="da-DK" altLang="da-DK" sz="1200" smtClean="0">
                <a:solidFill>
                  <a:srgbClr val="0000FF"/>
                </a:solidFill>
              </a:rPr>
              <a:t>sammenhæng, </a:t>
            </a:r>
            <a:r>
              <a:rPr lang="da-DK" altLang="da-DK" sz="1200" dirty="0">
                <a:solidFill>
                  <a:srgbClr val="0000FF"/>
                </a:solidFill>
              </a:rPr>
              <a:t>de </a:t>
            </a:r>
            <a:r>
              <a:rPr lang="da-DK" altLang="da-DK" sz="1200" dirty="0" smtClean="0">
                <a:solidFill>
                  <a:srgbClr val="0000FF"/>
                </a:solidFill>
              </a:rPr>
              <a:t>anvendes </a:t>
            </a:r>
            <a:r>
              <a:rPr lang="da-DK" altLang="da-DK" sz="1200" dirty="0">
                <a:solidFill>
                  <a:srgbClr val="0000FF"/>
                </a:solidFill>
              </a:rPr>
              <a:t>i</a:t>
            </a:r>
            <a:endParaRPr lang="da-DK" altLang="da-DK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(phones);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8967" y="3351704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6512961" y="4195802"/>
            <a:ext cx="0" cy="6921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789671" y="4847874"/>
            <a:ext cx="5328591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interfacet, der kaldes på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thenComparing returnerer også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det er dette der bestemmer den ordning, der sorteres efter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17274" y="3969642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88517" y="3699364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660232" y="3232957"/>
            <a:ext cx="0" cy="4664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810247" y="2780928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5"/>
            <a:ext cx="8530163" cy="16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én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</a:t>
            </a:r>
            <a:r>
              <a:rPr lang="da-DK" sz="1800" kern="0" dirty="0" smtClean="0"/>
              <a:t>objekter, </a:t>
            </a:r>
            <a:r>
              <a:rPr lang="da-DK" sz="1800" kern="0" dirty="0"/>
              <a:t>hvor </a:t>
            </a:r>
            <a:r>
              <a:rPr lang="da-DK" sz="1800" kern="0" dirty="0" smtClean="0"/>
              <a:t>det </a:t>
            </a:r>
            <a:r>
              <a:rPr lang="da-DK" sz="1800" kern="0" dirty="0"/>
              <a:t>ene sorterede efter navn og </a:t>
            </a:r>
            <a:r>
              <a:rPr lang="da-DK" sz="1800" kern="0" dirty="0" smtClean="0"/>
              <a:t>det </a:t>
            </a:r>
            <a:r>
              <a:rPr lang="da-DK" sz="1800" kern="0" dirty="0"/>
              <a:t>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ét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objekt, </a:t>
            </a:r>
            <a:r>
              <a:rPr lang="da-DK" sz="1800" kern="0" dirty="0"/>
              <a:t>der </a:t>
            </a:r>
            <a:r>
              <a:rPr lang="da-DK" sz="1800" kern="0" dirty="0" smtClean="0"/>
              <a:t>primært </a:t>
            </a:r>
            <a:r>
              <a:rPr lang="da-DK" sz="1800" kern="0" dirty="0"/>
              <a:t>sorterer efter </a:t>
            </a:r>
            <a:r>
              <a:rPr lang="da-DK" sz="1800" kern="0" dirty="0" smtClean="0"/>
              <a:t>alder </a:t>
            </a:r>
            <a:r>
              <a:rPr lang="da-DK" sz="1800" kern="0" dirty="0"/>
              <a:t>og </a:t>
            </a:r>
            <a:r>
              <a:rPr lang="da-DK" sz="1800" kern="0" dirty="0" smtClean="0"/>
              <a:t>sekundært </a:t>
            </a:r>
            <a:r>
              <a:rPr lang="da-DK" sz="1800" kern="0" dirty="0"/>
              <a:t>efter </a:t>
            </a:r>
            <a:r>
              <a:rPr lang="da-DK" sz="1800" kern="0" dirty="0" smtClean="0"/>
              <a:t>navn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3008" y="4895143"/>
            <a:ext cx="3076663" cy="94897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Bemærk, at </a:t>
            </a:r>
            <a:r>
              <a:rPr lang="da-DK" altLang="da-DK" dirty="0" err="1"/>
              <a:t>comparing</a:t>
            </a:r>
            <a:r>
              <a:rPr lang="da-DK" altLang="da-DK" dirty="0"/>
              <a:t> er en </a:t>
            </a:r>
            <a:r>
              <a:rPr lang="da-DK" altLang="da-DK" dirty="0"/>
              <a:t>klassemetode</a:t>
            </a:r>
            <a:r>
              <a:rPr lang="da-DK" altLang="da-DK" dirty="0"/>
              <a:t>, mens thenComparing er en almindelig </a:t>
            </a:r>
            <a:r>
              <a:rPr lang="da-DK" altLang="da-DK" dirty="0" smtClean="0"/>
              <a:t>metode</a:t>
            </a:r>
          </a:p>
          <a:p>
            <a:r>
              <a:rPr lang="da-DK" altLang="da-DK" dirty="0"/>
              <a:t>Det fremgår af den </a:t>
            </a:r>
            <a:r>
              <a:rPr lang="da-DK" altLang="da-DK" dirty="0" smtClean="0"/>
              <a:t>sammenhæng, som </a:t>
            </a:r>
            <a:r>
              <a:rPr lang="da-DK" altLang="da-DK" dirty="0"/>
              <a:t>de anvendes </a:t>
            </a:r>
            <a:r>
              <a:rPr lang="da-DK" altLang="da-DK" dirty="0" smtClean="0"/>
              <a:t>i</a:t>
            </a:r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34995" y="2795738"/>
            <a:ext cx="298227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04048" y="3232956"/>
            <a:ext cx="461999" cy="511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713008" y="6058413"/>
            <a:ext cx="587493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Bemærk også, at vi nu </a:t>
            </a:r>
            <a:r>
              <a:rPr lang="da-DK" altLang="da-DK" sz="1200" b="1" dirty="0">
                <a:solidFill>
                  <a:srgbClr val="0000FF"/>
                </a:solidFill>
              </a:rPr>
              <a:t>starter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med </a:t>
            </a:r>
            <a:r>
              <a:rPr lang="da-DK" altLang="da-DK" sz="1200" b="1" dirty="0">
                <a:solidFill>
                  <a:srgbClr val="0000FF"/>
                </a:solidFill>
              </a:rPr>
              <a:t>det mest betydende kriterie og slutter med det mindst betydende (hvilket gør koden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mere logisk og lettere </a:t>
            </a:r>
            <a:r>
              <a:rPr lang="da-DK" altLang="da-DK" sz="1200" b="1" dirty="0">
                <a:solidFill>
                  <a:srgbClr val="0000FF"/>
                </a:solidFill>
              </a:rPr>
              <a:t>at forstå)</a:t>
            </a: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99992" y="3660889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0327" y="48071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5858108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33621" y="4816397"/>
            <a:ext cx="2902017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nonym funktion (uden navn)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bruges som parameter til en anden funktion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22324" y="3072814"/>
            <a:ext cx="195637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behøver ikke at angive typerne</a:t>
            </a:r>
          </a:p>
          <a:p>
            <a:pPr marL="180975" indent="-180975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Dem deducerer oversætteren selv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445224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5857552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226642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/ funktion der lægger 1 til parameteren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20298" y="4163084"/>
            <a:ext cx="21102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Tæt på den notation vi kender fra matematik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32186" y="4224639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5422" y="1666224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809464" y="1970495"/>
            <a:ext cx="417072" cy="10971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mængde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Peter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kan repræsenteres som tekststrenge (String)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r>
              <a:rPr lang="da-DK" altLang="da-DK" sz="1800" dirty="0" smtClean="0">
                <a:ea typeface="ＭＳ Ｐゴシック" pitchFamily="34" charset="-128"/>
              </a:rPr>
              <a:t>,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ea typeface="ＭＳ Ｐゴシック" pitchFamily="34" charset="-128"/>
              </a:rPr>
              <a:t>get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ea typeface="ＭＳ Ｐゴシック" pitchFamily="34" charset="-128"/>
              </a:rPr>
              <a:t> remove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angive,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 oprettes.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144" y="5937206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963854" y="2876250"/>
            <a:ext cx="3672408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Versionsinfo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(og de funktionelle algoritmeskabeloner)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køreprøven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2 studieteknikopgaver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skal vi om lidt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299082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Phone, </a:t>
            </a:r>
            <a:r>
              <a:rPr lang="da-DK" altLang="da-DK" sz="1700" dirty="0" err="1"/>
              <a:t>Pirate</a:t>
            </a:r>
            <a:r>
              <a:rPr lang="da-DK" altLang="da-DK" sz="1700" dirty="0"/>
              <a:t>, Car og Turtle, er 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den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</a:t>
            </a:r>
            <a:r>
              <a:rPr lang="da-DK" sz="1800" smtClean="0">
                <a:ea typeface="ＭＳ Ｐゴシック" pitchFamily="34" charset="-128"/>
              </a:rPr>
              <a:t>et eksamensspørgsmål</a:t>
            </a:r>
            <a:endParaRPr 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Sidste år var der </a:t>
            </a:r>
            <a:r>
              <a:rPr lang="da-DK" sz="1800" spc="-20" dirty="0" smtClean="0">
                <a:ea typeface="ＭＳ Ｐゴシック" pitchFamily="34" charset="-128"/>
              </a:rPr>
              <a:t>75</a:t>
            </a:r>
            <a:r>
              <a:rPr lang="da-DK" sz="1800" spc="-20" dirty="0">
                <a:ea typeface="ＭＳ Ｐゴシック" pitchFamily="34" charset="-128"/>
              </a:rPr>
              <a:t> % som afleverede fuld besvarelse og </a:t>
            </a:r>
            <a:r>
              <a:rPr lang="da-DK" sz="1800" spc="-20" dirty="0" smtClean="0">
                <a:ea typeface="ＭＳ Ｐゴシック" pitchFamily="34" charset="-128"/>
              </a:rPr>
              <a:t>90</a:t>
            </a:r>
            <a:r>
              <a:rPr lang="da-DK" sz="1800" spc="-20" dirty="0">
                <a:ea typeface="ＭＳ Ｐゴシック" pitchFamily="34" charset="-128"/>
              </a:rPr>
              <a:t> % </a:t>
            </a:r>
            <a:r>
              <a:rPr lang="da-DK" sz="1800" spc="-20" dirty="0" smtClean="0">
                <a:ea typeface="ＭＳ Ｐゴシック" pitchFamily="34" charset="-128"/>
              </a:rPr>
              <a:t>fik</a:t>
            </a:r>
            <a:br>
              <a:rPr lang="da-DK" sz="1800" spc="-20" dirty="0" smtClean="0">
                <a:ea typeface="ＭＳ Ｐゴシック" pitchFamily="34" charset="-128"/>
              </a:rPr>
            </a:br>
            <a:r>
              <a:rPr lang="da-DK" sz="1800" spc="-20" dirty="0" smtClean="0">
                <a:ea typeface="ＭＳ Ｐゴシック" pitchFamily="34" charset="-128"/>
              </a:rPr>
              <a:t>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11 minutter og 13 sekunder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636" y="1133343"/>
            <a:ext cx="4193144" cy="2915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2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57057" y="2584843"/>
            <a:ext cx="1149235" cy="2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i et metodekald (som argument for en parameter)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4178744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8000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6804248" y="5307287"/>
            <a:ext cx="0" cy="3662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72200" y="5667489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(i de fleste tilfælde)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Tegn (</a:t>
            </a:r>
            <a:r>
              <a:rPr lang="da-DK" sz="1800" dirty="0" err="1"/>
              <a:t>char</a:t>
            </a:r>
            <a:r>
              <a:rPr lang="da-DK" sz="1800" dirty="0"/>
              <a:t> værdier) fra en tekststreng (String)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”uendelige” (have ubegrænset længde)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8929</TotalTime>
  <Words>5860</Words>
  <Application>Microsoft Office PowerPoint</Application>
  <PresentationFormat>On-screen Show (4:3)</PresentationFormat>
  <Paragraphs>830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MS PGothic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797</cp:revision>
  <cp:lastPrinted>2019-03-15T06:41:46Z</cp:lastPrinted>
  <dcterms:created xsi:type="dcterms:W3CDTF">2009-09-02T10:07:09Z</dcterms:created>
  <dcterms:modified xsi:type="dcterms:W3CDTF">2022-09-29T05:47:43Z</dcterms:modified>
</cp:coreProperties>
</file>