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8"/>
  </p:notesMasterIdLst>
  <p:handoutMasterIdLst>
    <p:handoutMasterId r:id="rId59"/>
  </p:handoutMasterIdLst>
  <p:sldIdLst>
    <p:sldId id="375" r:id="rId2"/>
    <p:sldId id="402" r:id="rId3"/>
    <p:sldId id="274" r:id="rId4"/>
    <p:sldId id="275" r:id="rId5"/>
    <p:sldId id="296" r:id="rId6"/>
    <p:sldId id="295" r:id="rId7"/>
    <p:sldId id="287" r:id="rId8"/>
    <p:sldId id="288" r:id="rId9"/>
    <p:sldId id="340" r:id="rId10"/>
    <p:sldId id="341" r:id="rId11"/>
    <p:sldId id="290" r:id="rId12"/>
    <p:sldId id="293" r:id="rId13"/>
    <p:sldId id="323" r:id="rId14"/>
    <p:sldId id="301" r:id="rId15"/>
    <p:sldId id="349" r:id="rId16"/>
    <p:sldId id="350" r:id="rId17"/>
    <p:sldId id="351" r:id="rId18"/>
    <p:sldId id="405" r:id="rId19"/>
    <p:sldId id="353" r:id="rId20"/>
    <p:sldId id="387" r:id="rId21"/>
    <p:sldId id="355" r:id="rId22"/>
    <p:sldId id="356" r:id="rId23"/>
    <p:sldId id="357" r:id="rId24"/>
    <p:sldId id="358" r:id="rId25"/>
    <p:sldId id="363" r:id="rId26"/>
    <p:sldId id="406" r:id="rId27"/>
    <p:sldId id="395" r:id="rId28"/>
    <p:sldId id="346" r:id="rId29"/>
    <p:sldId id="314" r:id="rId30"/>
    <p:sldId id="396" r:id="rId31"/>
    <p:sldId id="316" r:id="rId32"/>
    <p:sldId id="401" r:id="rId33"/>
    <p:sldId id="403" r:id="rId34"/>
    <p:sldId id="407" r:id="rId35"/>
    <p:sldId id="338" r:id="rId36"/>
    <p:sldId id="404" r:id="rId37"/>
    <p:sldId id="345" r:id="rId38"/>
    <p:sldId id="410" r:id="rId39"/>
    <p:sldId id="409" r:id="rId40"/>
    <p:sldId id="408" r:id="rId41"/>
    <p:sldId id="411" r:id="rId42"/>
    <p:sldId id="328" r:id="rId43"/>
    <p:sldId id="318" r:id="rId44"/>
    <p:sldId id="339" r:id="rId45"/>
    <p:sldId id="335" r:id="rId46"/>
    <p:sldId id="327" r:id="rId47"/>
    <p:sldId id="400" r:id="rId48"/>
    <p:sldId id="391" r:id="rId49"/>
    <p:sldId id="393" r:id="rId50"/>
    <p:sldId id="399" r:id="rId51"/>
    <p:sldId id="336" r:id="rId52"/>
    <p:sldId id="397" r:id="rId53"/>
    <p:sldId id="398" r:id="rId54"/>
    <p:sldId id="412" r:id="rId55"/>
    <p:sldId id="413" r:id="rId56"/>
    <p:sldId id="334" r:id="rId57"/>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396"/>
            <p14:sldId id="316"/>
            <p14:sldId id="401"/>
            <p14:sldId id="403"/>
            <p14:sldId id="407"/>
            <p14:sldId id="338"/>
            <p14:sldId id="404"/>
            <p14:sldId id="345"/>
            <p14:sldId id="410"/>
            <p14:sldId id="409"/>
            <p14:sldId id="408"/>
            <p14:sldId id="411"/>
            <p14:sldId id="328"/>
            <p14:sldId id="318"/>
            <p14:sldId id="339"/>
            <p14:sldId id="335"/>
            <p14:sldId id="327"/>
            <p14:sldId id="400"/>
            <p14:sldId id="391"/>
            <p14:sldId id="393"/>
            <p14:sldId id="399"/>
            <p14:sldId id="336"/>
            <p14:sldId id="397"/>
            <p14:sldId id="398"/>
            <p14:sldId id="412"/>
            <p14:sldId id="413"/>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CC"/>
    <a:srgbClr val="A50021"/>
    <a:srgbClr val="CCECFF"/>
    <a:srgbClr val="FFFFCC"/>
    <a:srgbClr val="92D050"/>
    <a:srgbClr val="000066"/>
    <a:srgbClr val="CCFFCC"/>
    <a:srgbClr val="66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98" autoAdjust="0"/>
    <p:restoredTop sz="94726" autoAdjust="0"/>
  </p:normalViewPr>
  <p:slideViewPr>
    <p:cSldViewPr>
      <p:cViewPr varScale="1">
        <p:scale>
          <a:sx n="97" d="100"/>
          <a:sy n="97" d="100"/>
        </p:scale>
        <p:origin x="734" y="82"/>
      </p:cViewPr>
      <p:guideLst>
        <p:guide orient="horz" pos="2160"/>
        <p:guide pos="2880"/>
      </p:guideLst>
    </p:cSldViewPr>
  </p:slideViewPr>
  <p:outlineViewPr>
    <p:cViewPr>
      <p:scale>
        <a:sx n="33" d="100"/>
        <a:sy n="33" d="100"/>
      </p:scale>
      <p:origin x="0" y="-4722"/>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992188" y="768350"/>
            <a:ext cx="5114925" cy="38369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992188" y="768350"/>
            <a:ext cx="5114925" cy="3836988"/>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30</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31</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35</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37</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42</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46</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48</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50</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51</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53</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000208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439004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smtClean="0"/>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forms.gle/DQ4r5yWKzaDMGyti6"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a:t>
            </a:r>
            <a:r>
              <a:rPr lang="da-DK" altLang="da-DK" sz="2800" dirty="0" smtClean="0"/>
              <a:t>Introduktion til Programmering </a:t>
            </a:r>
            <a:endParaRPr lang="da-DK" altLang="da-DK" sz="2800" dirty="0"/>
          </a:p>
        </p:txBody>
      </p:sp>
      <p:sp>
        <p:nvSpPr>
          <p:cNvPr id="8" name="Content Placeholder 2"/>
          <p:cNvSpPr txBox="1">
            <a:spLocks/>
          </p:cNvSpPr>
          <p:nvPr/>
        </p:nvSpPr>
        <p:spPr bwMode="auto">
          <a:xfrm>
            <a:off x="459225" y="1052736"/>
            <a:ext cx="8204619"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Char char="•"/>
            </a:pPr>
            <a:r>
              <a:rPr lang="da-DK" altLang="da-DK" b="1" dirty="0">
                <a:solidFill>
                  <a:srgbClr val="A50021"/>
                </a:solidFill>
              </a:rPr>
              <a:t>Kurset har </a:t>
            </a:r>
            <a:r>
              <a:rPr lang="da-DK" altLang="da-DK" b="1" dirty="0" smtClean="0">
                <a:solidFill>
                  <a:srgbClr val="A50021"/>
                </a:solidFill>
              </a:rPr>
              <a:t>ca. 275 </a:t>
            </a:r>
            <a:r>
              <a:rPr lang="da-DK" altLang="da-DK" b="1" dirty="0">
                <a:solidFill>
                  <a:srgbClr val="A50021"/>
                </a:solidFill>
              </a:rPr>
              <a:t>studerende fordelt på </a:t>
            </a:r>
            <a:r>
              <a:rPr lang="da-DK" altLang="da-DK" b="1" dirty="0" smtClean="0">
                <a:solidFill>
                  <a:srgbClr val="A50021"/>
                </a:solidFill>
              </a:rPr>
              <a:t>12 </a:t>
            </a:r>
            <a:r>
              <a:rPr lang="da-DK" altLang="da-DK" b="1" dirty="0">
                <a:solidFill>
                  <a:srgbClr val="A50021"/>
                </a:solidFill>
              </a:rPr>
              <a:t>øvelseshold</a:t>
            </a:r>
          </a:p>
          <a:p>
            <a:pPr marL="728663" lvl="1" indent="-271463">
              <a:spcBef>
                <a:spcPts val="300"/>
              </a:spcBef>
            </a:pPr>
            <a:r>
              <a:rPr lang="da-DK" altLang="da-DK" sz="1800" dirty="0" smtClean="0"/>
              <a:t>8 hold med nye studerende på datalogi bacheloren (DA1-DA8)</a:t>
            </a:r>
          </a:p>
          <a:p>
            <a:pPr marL="728663" lvl="1" indent="-271463">
              <a:spcBef>
                <a:spcPts val="300"/>
              </a:spcBef>
            </a:pPr>
            <a:r>
              <a:rPr lang="da-DK" altLang="da-DK" sz="1800" dirty="0" smtClean="0"/>
              <a:t>3 hold med</a:t>
            </a:r>
            <a:r>
              <a:rPr lang="da-DK" altLang="da-DK" sz="1800" dirty="0"/>
              <a:t> </a:t>
            </a:r>
            <a:r>
              <a:rPr lang="da-DK" altLang="da-DK" sz="1800" dirty="0" smtClean="0"/>
              <a:t>nye studerende på it bacheloren (IT1-IT3)</a:t>
            </a:r>
          </a:p>
          <a:p>
            <a:pPr marL="728663" lvl="1" indent="-271463">
              <a:spcBef>
                <a:spcPts val="300"/>
              </a:spcBef>
            </a:pPr>
            <a:r>
              <a:rPr lang="da-DK" altLang="da-DK" sz="1800" dirty="0" smtClean="0"/>
              <a:t>1 hold med ældre studerende fra andre studieretninger (Hold 1)</a:t>
            </a:r>
          </a:p>
          <a:p>
            <a:pPr marL="271463" lvl="1" indent="-271463">
              <a:spcBef>
                <a:spcPts val="1200"/>
              </a:spcBef>
              <a:buChar char="•"/>
            </a:pPr>
            <a:r>
              <a:rPr lang="da-DK" altLang="da-DK" b="1" dirty="0">
                <a:solidFill>
                  <a:srgbClr val="A50021"/>
                </a:solidFill>
              </a:rPr>
              <a:t>Meget stor spredning med hensyn til programmeringserfaring</a:t>
            </a:r>
          </a:p>
          <a:p>
            <a:pPr marL="728663" lvl="1" indent="-271463">
              <a:spcBef>
                <a:spcPts val="300"/>
              </a:spcBef>
            </a:pPr>
            <a:r>
              <a:rPr lang="da-DK" altLang="da-DK" sz="1800" dirty="0" smtClean="0"/>
              <a:t>Det betyder, at nogle af jer får det lidt lettere her i kursets første halvdel</a:t>
            </a:r>
          </a:p>
          <a:p>
            <a:pPr marL="728663" lvl="1" indent="-271463">
              <a:spcBef>
                <a:spcPts val="300"/>
              </a:spcBef>
            </a:pPr>
            <a:r>
              <a:rPr lang="da-DK" altLang="da-DK" sz="1800" dirty="0" smtClean="0"/>
              <a:t>Det er nødvendigt af hensyn til dem, der har ingen eller lille programmeringserfaring (ca. 2/3 af jer)</a:t>
            </a:r>
            <a:endParaRPr lang="da-DK" altLang="da-DK" sz="2000" dirty="0" smtClean="0"/>
          </a:p>
          <a:p>
            <a:pPr marL="271463" indent="-271463">
              <a:spcBef>
                <a:spcPts val="1200"/>
              </a:spcBef>
            </a:pPr>
            <a:r>
              <a:rPr lang="da-DK" altLang="da-DK" sz="2000" dirty="0" smtClean="0"/>
              <a:t>Jeg hedder Kurt Jensen og er professor på Institut for Datalogi</a:t>
            </a:r>
          </a:p>
          <a:p>
            <a:pPr marL="728663" lvl="1" indent="-271463">
              <a:spcBef>
                <a:spcPts val="300"/>
              </a:spcBef>
            </a:pPr>
            <a:r>
              <a:rPr lang="da-DK" altLang="da-DK" sz="1800" dirty="0" smtClean="0"/>
              <a:t>Jeg har undervist i "Introduktion til programmering" gennem rigtigt mange år (med tilsammen 4.000 studerende)</a:t>
            </a:r>
          </a:p>
          <a:p>
            <a:pPr marL="728663" lvl="1" indent="-271463">
              <a:spcBef>
                <a:spcPts val="300"/>
              </a:spcBef>
            </a:pPr>
            <a:r>
              <a:rPr lang="da-DK" altLang="da-DK" sz="1800" dirty="0" smtClean="0"/>
              <a:t>Derudover har jeg i næsten 20 år været leder af instituttet</a:t>
            </a:r>
          </a:p>
          <a:p>
            <a:pPr marL="728663" lvl="1" indent="-271463">
              <a:spcBef>
                <a:spcPts val="300"/>
              </a:spcBef>
            </a:pPr>
            <a:r>
              <a:rPr lang="da-DK" altLang="da-DK" sz="1800" dirty="0" smtClean="0"/>
              <a:t>Det er jeg ikke længere, så nu kan jeg lave andre</a:t>
            </a:r>
            <a:br>
              <a:rPr lang="da-DK" altLang="da-DK" sz="1800" dirty="0" smtClean="0"/>
            </a:br>
            <a:r>
              <a:rPr lang="da-DK" altLang="da-DK" sz="1800" dirty="0" smtClean="0"/>
              <a:t>sjove og interessante ting som f.eks. at undervise jer</a:t>
            </a:r>
          </a:p>
          <a:p>
            <a:pPr marL="728663" lvl="1" indent="-271463">
              <a:spcBef>
                <a:spcPts val="300"/>
              </a:spcBef>
            </a:pPr>
            <a:r>
              <a:rPr lang="da-DK" altLang="da-DK" sz="1800" dirty="0" smtClean="0"/>
              <a:t>I </a:t>
            </a:r>
            <a:r>
              <a:rPr lang="da-DK" altLang="da-DK" sz="1800" dirty="0"/>
              <a:t>kan Google mig ved at skrive </a:t>
            </a:r>
            <a:r>
              <a:rPr lang="da-DK" altLang="da-DK" sz="1800" dirty="0" smtClean="0"/>
              <a:t>"Kurt Jensen </a:t>
            </a:r>
            <a:r>
              <a:rPr lang="da-DK" altLang="da-DK" sz="1800" dirty="0"/>
              <a:t>au"</a:t>
            </a:r>
          </a:p>
          <a:p>
            <a:pPr marL="271463" indent="-271463">
              <a:spcBef>
                <a:spcPts val="1200"/>
              </a:spcBef>
            </a:pPr>
            <a:r>
              <a:rPr lang="da-DK" altLang="da-DK" sz="2000" dirty="0" smtClean="0"/>
              <a:t>Til at hjælpe mig har jeg 14 studenterinstruktorer</a:t>
            </a:r>
          </a:p>
          <a:p>
            <a:pPr marL="728663" lvl="1" indent="-271463">
              <a:spcBef>
                <a:spcPts val="300"/>
              </a:spcBef>
            </a:pPr>
            <a:r>
              <a:rPr lang="da-DK" altLang="da-DK" sz="1800" dirty="0" smtClean="0"/>
              <a:t>Studerende </a:t>
            </a:r>
            <a:r>
              <a:rPr lang="da-DK" altLang="da-DK" sz="1800" dirty="0"/>
              <a:t>på datalogi og it </a:t>
            </a:r>
            <a:r>
              <a:rPr lang="da-DK" altLang="da-DK" sz="1800" dirty="0" smtClean="0"/>
              <a:t>uddannelserne</a:t>
            </a: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236296" y="4581128"/>
            <a:ext cx="1333500" cy="1524000"/>
          </a:xfrm>
          <a:prstGeom prst="rect">
            <a:avLst/>
          </a:prstGeom>
        </p:spPr>
      </p:pic>
    </p:spTree>
    <p:extLst>
      <p:ext uri="{BB962C8B-B14F-4D97-AF65-F5344CB8AC3E}">
        <p14:creationId xmlns:p14="http://schemas.microsoft.com/office/powerpoint/2010/main" val="38280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Enten finder vi en løsning</a:t>
            </a:r>
          </a:p>
          <a:p>
            <a:pPr eaLnBrk="1" hangingPunct="1">
              <a:defRPr/>
            </a:pPr>
            <a:r>
              <a:rPr lang="da-DK" altLang="da-DK" sz="1600" b="1" dirty="0" smtClean="0"/>
              <a:t>(i en af de blå trekanter) eller</a:t>
            </a:r>
          </a:p>
          <a:p>
            <a:pPr eaLnBrk="1" hangingPunct="1">
              <a:defRPr/>
            </a:pPr>
            <a:r>
              <a:rPr lang="da-DK" altLang="da-DK" sz="1600" b="1" dirty="0" smtClean="0"/>
              <a:t>også har vi vist, at der ikke</a:t>
            </a:r>
          </a:p>
          <a:p>
            <a:pPr eaLnBrk="1" hangingPunct="1">
              <a:defRPr/>
            </a:pPr>
            <a:r>
              <a:rPr lang="da-DK" altLang="da-DK" sz="1600" b="1" dirty="0" smtClean="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 Vores ”vejvalg” udgør et træ</a:t>
            </a:r>
          </a:p>
          <a:p>
            <a:pPr eaLnBrk="1" hangingPunct="1">
              <a:defRPr/>
            </a:pPr>
            <a:r>
              <a:rPr lang="da-DK" altLang="da-DK" sz="1050" b="1" dirty="0" smtClean="0"/>
              <a:t> </a:t>
            </a:r>
          </a:p>
          <a:p>
            <a:pPr eaLnBrk="1" hangingPunct="1">
              <a:defRPr/>
            </a:pPr>
            <a:endParaRPr lang="da-DK" altLang="da-DK" sz="1600" b="1" dirty="0"/>
          </a:p>
          <a:p>
            <a:pPr eaLnBrk="1" hangingPunct="1">
              <a:defRPr/>
            </a:pPr>
            <a:endParaRPr lang="da-DK" altLang="da-DK" sz="1600" b="1" dirty="0" smtClean="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smtClean="0"/>
              <a:t>R</a:t>
            </a:r>
            <a:r>
              <a:rPr lang="da-DK" altLang="da-DK" sz="1800" b="1" spc="-80" dirty="0" smtClean="0"/>
              <a:t>oden er foroven, forgreningerne i </a:t>
            </a:r>
            <a:r>
              <a:rPr lang="da-DK" altLang="da-DK" sz="1800" b="1" dirty="0" smtClean="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smtClean="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smtClean="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alle felter er udfyldt {</a:t>
            </a:r>
          </a:p>
          <a:p>
            <a:pPr eaLnBrk="1" hangingPunct="1">
              <a:defRPr/>
            </a:pPr>
            <a:r>
              <a:rPr lang="da-DK" altLang="da-DK" sz="1600" b="1" dirty="0" smtClean="0">
                <a:solidFill>
                  <a:schemeClr val="tx1"/>
                </a:solidFill>
                <a:latin typeface="Courier New" pitchFamily="49" charset="0"/>
              </a:rPr>
              <a:t>    udskriv løsning</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ELLERS </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husk nuværende felt</a:t>
            </a:r>
          </a:p>
          <a:p>
            <a:pPr eaLnBrk="1" hangingPunct="1">
              <a:defRPr/>
            </a:pPr>
            <a:r>
              <a:rPr lang="da-DK" altLang="da-DK" sz="1600" b="1" dirty="0" smtClean="0">
                <a:solidFill>
                  <a:schemeClr val="tx1"/>
                </a:solidFill>
                <a:latin typeface="Courier New" pitchFamily="49" charset="0"/>
              </a:rPr>
              <a:t>    gå til næste tomme felt</a:t>
            </a:r>
          </a:p>
          <a:p>
            <a:pPr eaLnBrk="1" hangingPunct="1">
              <a:spcBef>
                <a:spcPts val="600"/>
              </a:spcBef>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FOR</a:t>
            </a:r>
            <a:r>
              <a:rPr lang="da-DK" altLang="da-DK" sz="1600" b="1" dirty="0" smtClean="0">
                <a:solidFill>
                  <a:schemeClr val="tx1"/>
                </a:solidFill>
                <a:latin typeface="Courier New" pitchFamily="49" charset="0"/>
              </a:rPr>
              <a:t> hvert ciffer c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c kan bruges {</a:t>
            </a:r>
          </a:p>
          <a:p>
            <a:pPr eaLnBrk="1" hangingPunct="1">
              <a:defRPr/>
            </a:pPr>
            <a:r>
              <a:rPr lang="da-DK" altLang="da-DK" sz="1600" b="1" dirty="0" smtClean="0">
                <a:solidFill>
                  <a:schemeClr val="tx1"/>
                </a:solidFill>
                <a:latin typeface="Courier New" pitchFamily="49" charset="0"/>
              </a:rPr>
              <a:t>        indsæt c i felt</a:t>
            </a:r>
          </a:p>
          <a:p>
            <a:pPr eaLnBrk="1" hangingPunct="1">
              <a:defRPr/>
            </a:pPr>
            <a:r>
              <a:rPr lang="da-DK" altLang="da-DK" sz="1600" b="1" dirty="0" smtClean="0">
                <a:solidFill>
                  <a:schemeClr val="tx1"/>
                </a:solidFill>
                <a:latin typeface="Courier New" pitchFamily="49" charset="0"/>
              </a:rPr>
              <a:t>        </a:t>
            </a: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a:t>
            </a:r>
            <a:r>
              <a:rPr lang="da-DK" altLang="da-DK" sz="1600" b="1" dirty="0" smtClean="0">
                <a:solidFill>
                  <a:srgbClr val="0000CC"/>
                </a:solidFill>
                <a:latin typeface="Courier New" pitchFamily="49" charset="0"/>
              </a:rPr>
              <a:t>// </a:t>
            </a:r>
            <a:r>
              <a:rPr lang="da-DK" altLang="da-DK" sz="1600" b="1" dirty="0" err="1" smtClean="0">
                <a:solidFill>
                  <a:srgbClr val="0000CC"/>
                </a:solidFill>
                <a:latin typeface="Courier New" pitchFamily="49" charset="0"/>
              </a:rPr>
              <a:t>backtrack</a:t>
            </a:r>
            <a:endParaRPr lang="da-DK" altLang="da-DK" sz="1600" b="1" dirty="0" smtClean="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fjern sidst indsatte ciffer</a:t>
            </a:r>
          </a:p>
          <a:p>
            <a:pPr eaLnBrk="1" hangingPunct="1">
              <a:defRPr/>
            </a:pPr>
            <a:r>
              <a:rPr lang="da-DK" altLang="da-DK" sz="1600" b="1" dirty="0" smtClean="0">
                <a:solidFill>
                  <a:schemeClr val="tx1"/>
                </a:solidFill>
                <a:latin typeface="Courier New" pitchFamily="49" charset="0"/>
              </a:rPr>
              <a:t>    gå tilbage til forrige felt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previous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cu</a:t>
            </a:r>
            <a:r>
              <a:rPr lang="da-DK" sz="1600" b="1" dirty="0" err="1" smtClean="0">
                <a:solidFill>
                  <a:srgbClr val="0000CC"/>
                </a:solidFill>
                <a:latin typeface="Courier New" charset="0"/>
                <a:ea typeface="ＭＳ Ｐゴシック" charset="0"/>
              </a:rPr>
              <a:t>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advanceToNextField</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promising</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setFieldValue</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smtClean="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setToField</a:t>
            </a:r>
            <a:r>
              <a:rPr lang="da-DK" sz="1600" b="1" dirty="0" smtClean="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t>Rekursion</a:t>
            </a:r>
            <a:endParaRPr lang="da-DK" altLang="da-DK" sz="1600" b="1" dirty="0" smtClean="0"/>
          </a:p>
          <a:p>
            <a:pPr marL="176213" indent="-176213" eaLnBrk="1" hangingPunct="1">
              <a:buFont typeface="Arial" panose="020B0604020202020204" pitchFamily="34" charset="0"/>
              <a:buChar char="•"/>
              <a:defRPr/>
            </a:pPr>
            <a:r>
              <a:rPr lang="da-DK" altLang="da-DK" sz="1600" b="1" dirty="0" smtClean="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smtClean="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smtClean="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a:ex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rgbClr val="7030A0"/>
                </a:solidFill>
                <a:latin typeface="Courier New" charset="0"/>
                <a:ea typeface="ＭＳ Ｐゴシック" charset="0"/>
              </a:rPr>
              <a:t>else</a:t>
            </a:r>
            <a:r>
              <a:rPr lang="da-DK" sz="1600" b="1" dirty="0" smtClean="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try </a:t>
            </a:r>
            <a:r>
              <a:rPr lang="da-DK" sz="1600" b="1" dirty="0">
                <a:solidFill>
                  <a:srgbClr val="0000CC"/>
                </a:solidFill>
                <a:latin typeface="Courier New" charset="0"/>
                <a:ea typeface="ＭＳ Ｐゴシック" charset="0"/>
              </a:rPr>
              <a:t>all </a:t>
            </a:r>
            <a:r>
              <a:rPr lang="da-DK" sz="1600" b="1" dirty="0" err="1" smtClean="0">
                <a:solidFill>
                  <a:srgbClr val="0000CC"/>
                </a:solidFill>
                <a:latin typeface="Courier New" charset="0"/>
                <a:ea typeface="ＭＳ Ｐゴシック" charset="0"/>
              </a:rPr>
              <a:t>values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g.advanceToNextField</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for</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smtClean="0">
                <a:solidFill>
                  <a:schemeClr val="tx1"/>
                </a:solidFill>
                <a:latin typeface="Courier New" charset="0"/>
                <a:ea typeface="ＭＳ Ｐゴシック" charset="0"/>
              </a:rPr>
              <a:t>c = 1</a:t>
            </a: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c &lt;= 9</a:t>
            </a:r>
            <a:r>
              <a:rPr lang="da-DK" sz="1600" b="1" dirty="0">
                <a:solidFill>
                  <a:schemeClr val="tx1"/>
                </a:solidFill>
                <a:latin typeface="Courier New" charset="0"/>
                <a:ea typeface="ＭＳ Ｐゴシック" charset="0"/>
              </a:rPr>
              <a:t>;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g.promising</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g.setFieldValue</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backtrack</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g.setToField</a:t>
            </a:r>
            <a:r>
              <a:rPr lang="da-DK" sz="1600" b="1" dirty="0" smtClean="0">
                <a:solidFill>
                  <a:schemeClr val="tx1"/>
                </a:solidFill>
                <a:latin typeface="Courier New" charset="0"/>
                <a:ea typeface="ＭＳ Ｐゴシック" charset="0"/>
              </a:rPr>
              <a:t>(</a:t>
            </a:r>
            <a:r>
              <a:rPr lang="da-DK" sz="1600" b="1" dirty="0" err="1" smtClean="0">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smtClean="0"/>
              <a:t>Computerens styrker</a:t>
            </a:r>
            <a:endParaRPr lang="da-DK" altLang="da-DK" sz="3200" dirty="0"/>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smtClean="0">
                <a:ea typeface="ＭＳ Ｐゴシック" pitchFamily="34" charset="-128"/>
                <a:cs typeface="+mn-cs"/>
              </a:rPr>
              <a:t>lagre </a:t>
            </a:r>
            <a:r>
              <a:rPr lang="da-DK" altLang="da-DK" sz="1800" kern="1200" dirty="0">
                <a:ea typeface="ＭＳ Ｐゴシック" pitchFamily="34" charset="-128"/>
                <a:cs typeface="+mn-cs"/>
              </a:rPr>
              <a:t>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a:t>
            </a:r>
            <a:r>
              <a:rPr lang="da-DK" altLang="da-DK" sz="1800" kern="1200" dirty="0" smtClean="0">
                <a:ea typeface="ＭＳ Ｐゴシック" pitchFamily="34" charset="-128"/>
                <a:cs typeface="+mn-cs"/>
              </a:rPr>
              <a:t>muligheder</a:t>
            </a:r>
            <a:br>
              <a:rPr lang="da-DK" altLang="da-DK" sz="1800" kern="1200" dirty="0" smtClean="0">
                <a:ea typeface="ＭＳ Ｐゴシック" pitchFamily="34" charset="-128"/>
                <a:cs typeface="+mn-cs"/>
              </a:rPr>
            </a:br>
            <a:r>
              <a:rPr lang="da-DK" altLang="da-DK" sz="1800" kern="1200" dirty="0" smtClean="0">
                <a:ea typeface="ＭＳ Ｐゴシック" pitchFamily="34" charset="-128"/>
                <a:cs typeface="+mn-cs"/>
              </a:rPr>
              <a:t>og </a:t>
            </a:r>
            <a:r>
              <a:rPr lang="da-DK" altLang="da-DK" sz="1800" kern="1200" dirty="0">
                <a:ea typeface="ＭＳ Ｐゴシック" pitchFamily="34" charset="-128"/>
                <a:cs typeface="+mn-cs"/>
              </a:rPr>
              <a:t>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a:t>
            </a:r>
            <a:r>
              <a:rPr lang="da-DK" altLang="da-DK" b="1" dirty="0" smtClean="0">
                <a:solidFill>
                  <a:srgbClr val="A50021"/>
                </a:solidFill>
                <a:cs typeface="ＭＳ Ｐゴシック" charset="0"/>
              </a:rPr>
              <a:t>fejl</a:t>
            </a:r>
          </a:p>
          <a:p>
            <a:pPr lvl="1" eaLnBrk="1" hangingPunct="1">
              <a:defRPr/>
            </a:pPr>
            <a:r>
              <a:rPr lang="da-DK" altLang="da-DK" sz="1800" kern="1200" dirty="0">
                <a:ea typeface="ＭＳ Ｐゴシック" pitchFamily="34" charset="-128"/>
                <a:cs typeface="+mn-cs"/>
              </a:rPr>
              <a:t>hvis den er programmeret </a:t>
            </a:r>
            <a:r>
              <a:rPr lang="da-DK" altLang="da-DK" sz="1800" kern="1200" dirty="0" smtClean="0">
                <a:ea typeface="ＭＳ Ｐゴシック" pitchFamily="34" charset="-128"/>
                <a:cs typeface="+mn-cs"/>
              </a:rPr>
              <a:t>korrekt</a:t>
            </a:r>
            <a:endParaRPr lang="da-DK" altLang="da-DK" sz="1800" kern="1200" dirty="0">
              <a:ea typeface="ＭＳ Ｐゴシック" pitchFamily="34" charset="-128"/>
              <a:cs typeface="+mn-cs"/>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En computer er en </a:t>
            </a:r>
            <a:r>
              <a:rPr lang="da-DK" altLang="da-DK" sz="2000" kern="0" dirty="0" smtClean="0">
                <a:solidFill>
                  <a:srgbClr val="008000"/>
                </a:solidFill>
              </a:rPr>
              <a:t>generel maskine</a:t>
            </a:r>
            <a:r>
              <a:rPr lang="da-DK" altLang="da-DK" sz="2000" kern="0" dirty="0">
                <a:solidFill>
                  <a:srgbClr val="008000"/>
                </a:solidFill>
              </a:rPr>
              <a:t>,</a:t>
            </a:r>
            <a:r>
              <a:rPr lang="da-DK" altLang="da-DK" sz="2000" kern="0" dirty="0"/>
              <a:t> </a:t>
            </a:r>
            <a:r>
              <a:rPr lang="da-DK" altLang="da-DK" sz="2000" kern="0" dirty="0" smtClean="0"/>
              <a:t>der kan </a:t>
            </a:r>
            <a:r>
              <a:rPr lang="da-DK" altLang="da-DK" sz="2000" kern="0" dirty="0" smtClean="0">
                <a:solidFill>
                  <a:srgbClr val="008000"/>
                </a:solidFill>
              </a:rPr>
              <a:t>programmeres</a:t>
            </a:r>
            <a:r>
              <a:rPr lang="da-DK" altLang="da-DK" sz="2000" kern="0" dirty="0" smtClean="0"/>
              <a:t> til </a:t>
            </a:r>
            <a:r>
              <a:rPr lang="da-DK" altLang="da-DK" sz="2000" kern="0" dirty="0"/>
              <a:t>at gøre forskellige ting</a:t>
            </a:r>
          </a:p>
          <a:p>
            <a:pPr lvl="1" eaLnBrk="1" hangingPunct="1">
              <a:defRPr/>
            </a:pPr>
            <a:r>
              <a:rPr lang="da-DK" altLang="da-DK" sz="1800" dirty="0">
                <a:ea typeface="ＭＳ Ｐゴシック" pitchFamily="34" charset="-128"/>
              </a:rPr>
              <a:t>Computer + </a:t>
            </a:r>
            <a:r>
              <a:rPr lang="da-DK" altLang="da-DK" sz="1800" dirty="0" smtClean="0">
                <a:ea typeface="ＭＳ Ｐゴシック" pitchFamily="34" charset="-128"/>
              </a:rPr>
              <a:t>Sudoku-program  </a:t>
            </a:r>
            <a:r>
              <a:rPr lang="da-DK" altLang="da-DK" sz="1800" dirty="0">
                <a:ea typeface="ＭＳ Ｐゴシック" pitchFamily="34" charset="-128"/>
              </a:rPr>
              <a:t>=  </a:t>
            </a:r>
            <a:r>
              <a:rPr lang="da-DK" altLang="da-DK" sz="1800" dirty="0" smtClean="0">
                <a:ea typeface="ＭＳ Ｐゴシック" pitchFamily="34" charset="-128"/>
              </a:rPr>
              <a:t>Sudoku-maskine</a:t>
            </a:r>
          </a:p>
          <a:p>
            <a:pPr lvl="1" eaLnBrk="1" hangingPunct="1">
              <a:defRPr/>
            </a:pPr>
            <a:r>
              <a:rPr lang="da-DK" altLang="da-DK" sz="1800" dirty="0" smtClean="0">
                <a:ea typeface="ＭＳ Ｐゴシック" pitchFamily="34" charset="-128"/>
              </a:rPr>
              <a:t>Computer + Skak-program = Skak-maskine</a:t>
            </a:r>
            <a:endParaRPr lang="da-DK" altLang="da-DK" sz="1800" dirty="0">
              <a:ea typeface="ＭＳ Ｐゴシック" pitchFamily="34" charset="-128"/>
            </a:endParaRP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smtClean="0">
                <a:solidFill>
                  <a:srgbClr val="000066"/>
                </a:solidFill>
              </a:rPr>
              <a:t>tekstbehandling</a:t>
            </a:r>
            <a:r>
              <a:rPr lang="da-DK" altLang="da-DK" sz="1600" b="0" dirty="0">
                <a:solidFill>
                  <a:srgbClr val="000066"/>
                </a:solidFill>
              </a:rPr>
              <a:t>, </a:t>
            </a:r>
            <a:r>
              <a:rPr lang="da-DK" altLang="da-DK" sz="1600" b="0" dirty="0" smtClean="0">
                <a:solidFill>
                  <a:srgbClr val="000066"/>
                </a:solidFill>
              </a:rPr>
              <a:t>pengeautomat,</a:t>
            </a:r>
            <a:br>
              <a:rPr lang="da-DK" altLang="da-DK" sz="1600" b="0" dirty="0" smtClean="0">
                <a:solidFill>
                  <a:srgbClr val="000066"/>
                </a:solidFill>
              </a:rPr>
            </a:br>
            <a:r>
              <a:rPr lang="da-DK" altLang="da-DK" sz="1600" b="0" dirty="0" smtClean="0">
                <a:solidFill>
                  <a:srgbClr val="000066"/>
                </a:solidFill>
              </a:rPr>
              <a:t>Facebook</a:t>
            </a:r>
            <a:r>
              <a:rPr lang="da-DK" altLang="da-DK" sz="1600" b="0" dirty="0">
                <a:solidFill>
                  <a:srgbClr val="000066"/>
                </a:solidFill>
              </a:rPr>
              <a:t>,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smtClean="0">
                <a:ea typeface="ＭＳ Ｐゴシック" pitchFamily="34" charset="-128"/>
              </a:rPr>
              <a:t>Lag på lag:</a:t>
            </a:r>
            <a:endParaRPr lang="da-DK" altLang="da-DK" sz="2000" dirty="0">
              <a:ea typeface="ＭＳ Ｐゴシック" pitchFamily="34" charset="-128"/>
            </a:endParaRP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smtClean="0">
                <a:cs typeface="+mj-cs"/>
              </a:rPr>
              <a:t>En </a:t>
            </a:r>
            <a:r>
              <a:rPr lang="da-DK" sz="3200" noProof="0" dirty="0" err="1" smtClean="0">
                <a:cs typeface="+mj-cs"/>
              </a:rPr>
              <a:t>Sudoku</a:t>
            </a:r>
            <a:r>
              <a:rPr lang="da-DK" sz="3200" noProof="0" dirty="0" smtClean="0">
                <a:cs typeface="+mj-cs"/>
              </a:rPr>
              <a:t>-maskine</a:t>
            </a:r>
          </a:p>
        </p:txBody>
      </p:sp>
      <p:grpSp>
        <p:nvGrpSpPr>
          <p:cNvPr id="22533" name="Group 23"/>
          <p:cNvGrpSpPr>
            <a:grpSpLocks/>
          </p:cNvGrpSpPr>
          <p:nvPr/>
        </p:nvGrpSpPr>
        <p:grpSpPr bwMode="auto">
          <a:xfrm>
            <a:off x="755576" y="5008567"/>
            <a:ext cx="1800225" cy="461665"/>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22534" name="Group 24"/>
          <p:cNvGrpSpPr>
            <a:grpSpLocks/>
          </p:cNvGrpSpPr>
          <p:nvPr/>
        </p:nvGrpSpPr>
        <p:grpSpPr bwMode="auto">
          <a:xfrm>
            <a:off x="755576" y="4021135"/>
            <a:ext cx="1800225" cy="461665"/>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755576" y="3444873"/>
            <a:ext cx="1800225" cy="461665"/>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755576" y="2870204"/>
            <a:ext cx="1800225" cy="461665"/>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a:t>
              </a:r>
            </a:p>
          </p:txBody>
        </p:sp>
      </p:grpSp>
      <p:sp>
        <p:nvSpPr>
          <p:cNvPr id="22537" name="TextBox 22"/>
          <p:cNvSpPr txBox="1">
            <a:spLocks noChangeArrowheads="1"/>
          </p:cNvSpPr>
          <p:nvPr/>
        </p:nvSpPr>
        <p:spPr bwMode="auto">
          <a:xfrm rot="-5400000">
            <a:off x="1384226" y="4537076"/>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755576" y="1412777"/>
            <a:ext cx="1800225" cy="1333600"/>
          </a:xfrm>
          <a:prstGeom prst="rect">
            <a:avLst/>
          </a:prstGeom>
          <a:solidFill>
            <a:srgbClr val="FFFFCC"/>
          </a:solidFill>
          <a:ln w="25400" cap="flat" cmpd="sng" algn="ctr">
            <a:solidFill>
              <a:srgbClr val="000066"/>
            </a:solidFill>
            <a:prstDash val="solid"/>
            <a:round/>
            <a:headEnd type="none" w="med" len="med"/>
            <a:tailEnd type="none" w="med" len="med"/>
          </a:ln>
          <a:effectLst/>
          <a:ex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828601" y="1844824"/>
            <a:ext cx="1660525" cy="369887"/>
          </a:xfrm>
          <a:prstGeom prst="rect">
            <a:avLst/>
          </a:prstGeom>
          <a:solidFill>
            <a:srgbClr val="FFFFCC"/>
          </a:solid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smtClean="0"/>
              <a:t>Sudoko</a:t>
            </a:r>
            <a:r>
              <a:rPr lang="da-DK" altLang="da-DK" sz="1800" dirty="0" smtClean="0"/>
              <a:t>-løser</a:t>
            </a:r>
            <a:endParaRPr lang="da-DK" altLang="da-DK" sz="1800" dirty="0"/>
          </a:p>
        </p:txBody>
      </p:sp>
      <p:sp>
        <p:nvSpPr>
          <p:cNvPr id="41" name="Right Arrow 40"/>
          <p:cNvSpPr/>
          <p:nvPr/>
        </p:nvSpPr>
        <p:spPr bwMode="auto">
          <a:xfrm>
            <a:off x="2771800" y="1805353"/>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619004" y="2196848"/>
            <a:ext cx="2847264" cy="2142399"/>
            <a:chOff x="5939036" y="2223866"/>
            <a:chExt cx="2847264" cy="2142399"/>
          </a:xfrm>
        </p:grpSpPr>
        <p:sp>
          <p:nvSpPr>
            <p:cNvPr id="43" name="Text Box 7"/>
            <p:cNvSpPr txBox="1">
              <a:spLocks noChangeArrowheads="1"/>
            </p:cNvSpPr>
            <p:nvPr/>
          </p:nvSpPr>
          <p:spPr bwMode="auto">
            <a:xfrm>
              <a:off x="6453610" y="2550383"/>
              <a:ext cx="2332690" cy="1815882"/>
            </a:xfrm>
            <a:prstGeom prst="rect">
              <a:avLst/>
            </a:prstGeom>
            <a:solidFill>
              <a:srgbClr val="FFFFCC"/>
            </a:solidFill>
            <a:ln w="28575">
              <a:solidFill>
                <a:srgbClr val="0000CC"/>
              </a:solidFill>
            </a:ln>
            <a:effectLst/>
            <a:extLst/>
          </p:spPr>
          <p:txBody>
            <a:bodyPr wrap="none">
              <a:spAutoFit/>
            </a:bodyPr>
            <a:lstStyle/>
            <a:p>
              <a:pPr>
                <a:defRPr/>
              </a:pPr>
              <a:r>
                <a:rPr lang="da-DK" sz="1400" b="1" dirty="0" err="1" smtClean="0">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advanceToNextField</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a:p>
              <a:pPr>
                <a:defRPr/>
              </a:pPr>
              <a:r>
                <a:rPr lang="da-DK" sz="1400" b="1" dirty="0" err="1" smtClean="0">
                  <a:solidFill>
                    <a:srgbClr val="008000"/>
                  </a:solidFill>
                  <a:latin typeface="Courier New" charset="0"/>
                  <a:ea typeface="ＭＳ Ｐゴシック" charset="0"/>
                </a:rPr>
                <a:t>promising</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setFieldValue</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clearCurrentField</a:t>
              </a:r>
              <a:r>
                <a:rPr lang="da-DK" sz="1400" b="1"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750034" y="6021288"/>
            <a:ext cx="1800225" cy="461665"/>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grpSp>
        <p:nvGrpSpPr>
          <p:cNvPr id="53" name="Group 52"/>
          <p:cNvGrpSpPr/>
          <p:nvPr/>
        </p:nvGrpSpPr>
        <p:grpSpPr>
          <a:xfrm>
            <a:off x="5655227" y="1614241"/>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a:extLst/>
          </p:spPr>
          <p:txBody>
            <a:bodyPr wrap="none">
              <a:spAutoFit/>
            </a:bodyPr>
            <a:lstStyle/>
            <a:p>
              <a:pPr>
                <a:defRPr/>
              </a:pPr>
              <a:r>
                <a:rPr lang="da-DK" sz="1400" b="1" dirty="0" err="1" smtClean="0">
                  <a:solidFill>
                    <a:srgbClr val="008000"/>
                  </a:solidFill>
                  <a:latin typeface="Courier New" charset="0"/>
                  <a:ea typeface="ＭＳ Ｐゴシック" charset="0"/>
                </a:rPr>
                <a:t>tryAll</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6" name="Group 5"/>
          <p:cNvGrpSpPr/>
          <p:nvPr/>
        </p:nvGrpSpPr>
        <p:grpSpPr>
          <a:xfrm>
            <a:off x="3707904" y="1412776"/>
            <a:ext cx="2088232" cy="5040560"/>
            <a:chOff x="3707904" y="1412776"/>
            <a:chExt cx="2088232" cy="5040560"/>
          </a:xfrm>
        </p:grpSpPr>
        <p:sp>
          <p:nvSpPr>
            <p:cNvPr id="21" name="Rectangle 20"/>
            <p:cNvSpPr/>
            <p:nvPr/>
          </p:nvSpPr>
          <p:spPr bwMode="auto">
            <a:xfrm>
              <a:off x="3850779" y="4992592"/>
              <a:ext cx="1800225" cy="461665"/>
            </a:xfrm>
            <a:prstGeom prst="rect">
              <a:avLst/>
            </a:prstGeom>
            <a:solidFill>
              <a:srgbClr val="FFFFCC"/>
            </a:solid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grpSp>
          <p:nvGrpSpPr>
            <p:cNvPr id="23" name="Group 24"/>
            <p:cNvGrpSpPr>
              <a:grpSpLocks/>
            </p:cNvGrpSpPr>
            <p:nvPr/>
          </p:nvGrpSpPr>
          <p:grpSpPr bwMode="auto">
            <a:xfrm>
              <a:off x="3850779" y="4005160"/>
              <a:ext cx="1800225" cy="461665"/>
              <a:chOff x="5868144" y="5135706"/>
              <a:chExt cx="1800200" cy="461166"/>
            </a:xfrm>
            <a:solidFill>
              <a:srgbClr val="FFFFCC"/>
            </a:solidFill>
          </p:grpSpPr>
          <p:sp>
            <p:nvSpPr>
              <p:cNvPr id="24" name="Rectangle 23"/>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6" name="Group 25"/>
            <p:cNvGrpSpPr>
              <a:grpSpLocks/>
            </p:cNvGrpSpPr>
            <p:nvPr/>
          </p:nvGrpSpPr>
          <p:grpSpPr bwMode="auto">
            <a:xfrm>
              <a:off x="3850779" y="3428898"/>
              <a:ext cx="1800225" cy="461665"/>
              <a:chOff x="5868144" y="4559642"/>
              <a:chExt cx="1800200" cy="461166"/>
            </a:xfrm>
            <a:solidFill>
              <a:srgbClr val="FFFFCC"/>
            </a:solidFill>
          </p:grpSpPr>
          <p:sp>
            <p:nvSpPr>
              <p:cNvPr id="27" name="Rectangle 2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9" name="Group 26"/>
            <p:cNvGrpSpPr>
              <a:grpSpLocks/>
            </p:cNvGrpSpPr>
            <p:nvPr/>
          </p:nvGrpSpPr>
          <p:grpSpPr bwMode="auto">
            <a:xfrm>
              <a:off x="3850779" y="2854229"/>
              <a:ext cx="1800225" cy="461665"/>
              <a:chOff x="5868144" y="3983578"/>
              <a:chExt cx="1800200" cy="462784"/>
            </a:xfrm>
            <a:solidFill>
              <a:srgbClr val="FFFFCC"/>
            </a:solidFill>
          </p:grpSpPr>
          <p:sp>
            <p:nvSpPr>
              <p:cNvPr id="31" name="Rectangle 30"/>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a:t>
                </a:r>
              </a:p>
            </p:txBody>
          </p:sp>
        </p:grpSp>
        <p:sp>
          <p:nvSpPr>
            <p:cNvPr id="33" name="TextBox 22"/>
            <p:cNvSpPr txBox="1">
              <a:spLocks noChangeArrowheads="1"/>
            </p:cNvSpPr>
            <p:nvPr/>
          </p:nvSpPr>
          <p:spPr bwMode="auto">
            <a:xfrm rot="16200000">
              <a:off x="4479429" y="4521101"/>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4" name="Rectangle 33"/>
            <p:cNvSpPr/>
            <p:nvPr/>
          </p:nvSpPr>
          <p:spPr bwMode="auto">
            <a:xfrm>
              <a:off x="3707904" y="1412776"/>
              <a:ext cx="2088232" cy="1333601"/>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850779" y="2133499"/>
              <a:ext cx="1800225" cy="461665"/>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67037" y="4055586"/>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Grid</a:t>
                </a:r>
              </a:p>
            </p:txBody>
          </p:sp>
        </p:grpSp>
        <p:grpSp>
          <p:nvGrpSpPr>
            <p:cNvPr id="38" name="Group 28"/>
            <p:cNvGrpSpPr>
              <a:grpSpLocks/>
            </p:cNvGrpSpPr>
            <p:nvPr/>
          </p:nvGrpSpPr>
          <p:grpSpPr bwMode="auto">
            <a:xfrm>
              <a:off x="3850779" y="1557236"/>
              <a:ext cx="1800225" cy="461665"/>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0" name="Rectangle 49"/>
            <p:cNvSpPr/>
            <p:nvPr/>
          </p:nvSpPr>
          <p:spPr bwMode="auto">
            <a:xfrm>
              <a:off x="3850779" y="5991671"/>
              <a:ext cx="1800225" cy="461665"/>
            </a:xfrm>
            <a:prstGeom prst="rect">
              <a:avLst/>
            </a:prstGeom>
            <a:solidFill>
              <a:srgbClr val="FFFFCC"/>
            </a:solid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51" name="TextBox 13"/>
            <p:cNvSpPr txBox="1">
              <a:spLocks noChangeArrowheads="1"/>
            </p:cNvSpPr>
            <p:nvPr/>
          </p:nvSpPr>
          <p:spPr bwMode="auto">
            <a:xfrm>
              <a:off x="4179940" y="6071164"/>
              <a:ext cx="1152880" cy="33855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Computer</a:t>
              </a:r>
            </a:p>
          </p:txBody>
        </p:sp>
        <p:sp>
          <p:nvSpPr>
            <p:cNvPr id="52" name="TextBox 13"/>
            <p:cNvSpPr txBox="1">
              <a:spLocks noChangeArrowheads="1"/>
            </p:cNvSpPr>
            <p:nvPr/>
          </p:nvSpPr>
          <p:spPr bwMode="auto">
            <a:xfrm>
              <a:off x="3893852" y="5066546"/>
              <a:ext cx="1725152" cy="33855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sp>
          <p:nvSpPr>
            <p:cNvPr id="57" name="TextBox 22"/>
            <p:cNvSpPr txBox="1">
              <a:spLocks noChangeArrowheads="1"/>
            </p:cNvSpPr>
            <p:nvPr/>
          </p:nvSpPr>
          <p:spPr bwMode="auto">
            <a:xfrm rot="16200000">
              <a:off x="4473888" y="5521399"/>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
        <p:nvSpPr>
          <p:cNvPr id="58" name="TextBox 22"/>
          <p:cNvSpPr txBox="1">
            <a:spLocks noChangeArrowheads="1"/>
          </p:cNvSpPr>
          <p:nvPr/>
        </p:nvSpPr>
        <p:spPr bwMode="auto">
          <a:xfrm rot="16200000">
            <a:off x="1376013" y="5540795"/>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129973" y="4832275"/>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smtClean="0">
                <a:solidFill>
                  <a:srgbClr val="0000CC"/>
                </a:solidFill>
              </a:rPr>
              <a:t>Hvert lag bruger metoder (services), der er stillet til </a:t>
            </a:r>
            <a:r>
              <a:rPr lang="da-DK" altLang="da-DK" sz="1400" spc="-60" dirty="0" smtClean="0">
                <a:solidFill>
                  <a:srgbClr val="0000CC"/>
                </a:solidFill>
              </a:rPr>
              <a:t>rådighed af de underliggende lag</a:t>
            </a:r>
            <a:endParaRPr lang="da-DK" altLang="da-DK" sz="1400" spc="-6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smtClean="0">
                <a:ea typeface="ＭＳ Ｐゴシック" pitchFamily="34" charset="-128"/>
              </a:rPr>
              <a:t>Hvis min bil går i stykker</a:t>
            </a:r>
          </a:p>
          <a:p>
            <a:pPr lvl="1" eaLnBrk="1" hangingPunct="1">
              <a:spcBef>
                <a:spcPts val="600"/>
              </a:spcBef>
            </a:pPr>
            <a:r>
              <a:rPr lang="da-DK" altLang="da-DK" sz="1800" noProof="0" dirty="0" smtClean="0">
                <a:ea typeface="ＭＳ Ｐゴシック" pitchFamily="34" charset="-128"/>
              </a:rPr>
              <a:t>Jeg henvender mig på et autoværksted og</a:t>
            </a:r>
            <a:br>
              <a:rPr lang="da-DK" altLang="da-DK" sz="1800" noProof="0" dirty="0" smtClean="0">
                <a:ea typeface="ＭＳ Ｐゴシック" pitchFamily="34" charset="-128"/>
              </a:rPr>
            </a:br>
            <a:r>
              <a:rPr lang="da-DK" altLang="da-DK" sz="1800" noProof="0" dirty="0" smtClean="0">
                <a:ea typeface="ＭＳ Ｐゴシック" pitchFamily="34" charset="-128"/>
              </a:rPr>
              <a:t>forklarer dem hvad problemet er</a:t>
            </a:r>
          </a:p>
          <a:p>
            <a:pPr lvl="1" eaLnBrk="1" hangingPunct="1">
              <a:spcBef>
                <a:spcPts val="600"/>
              </a:spcBef>
            </a:pPr>
            <a:r>
              <a:rPr lang="da-DK" altLang="da-DK" sz="1800" noProof="0" dirty="0" smtClean="0">
                <a:ea typeface="ＭＳ Ｐゴシック" pitchFamily="34" charset="-128"/>
              </a:rPr>
              <a:t>Jeg overlader bilen til værkstedet og får</a:t>
            </a:r>
            <a:br>
              <a:rPr lang="da-DK" altLang="da-DK" sz="1800" noProof="0" dirty="0" smtClean="0">
                <a:ea typeface="ＭＳ Ｐゴシック" pitchFamily="34" charset="-128"/>
              </a:rPr>
            </a:br>
            <a:r>
              <a:rPr lang="da-DK" altLang="da-DK" sz="1800" noProof="0" dirty="0" smtClean="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smtClean="0">
                <a:ea typeface="ＭＳ Ｐゴシック" pitchFamily="34" charset="-128"/>
              </a:rPr>
              <a:t>Hvad har jeg gjort for at løse mit problem?</a:t>
            </a:r>
          </a:p>
          <a:p>
            <a:pPr lvl="1" eaLnBrk="1" hangingPunct="1">
              <a:spcBef>
                <a:spcPts val="600"/>
              </a:spcBef>
            </a:pPr>
            <a:r>
              <a:rPr lang="da-DK" altLang="da-DK" sz="1800" kern="0" dirty="0" smtClean="0">
                <a:ea typeface="ＭＳ Ｐゴシック" pitchFamily="34" charset="-128"/>
              </a:rPr>
              <a:t>Fundet en passende </a:t>
            </a:r>
            <a:r>
              <a:rPr lang="da-DK" altLang="da-DK" sz="1800" b="1" kern="0" dirty="0" smtClean="0">
                <a:solidFill>
                  <a:srgbClr val="008000"/>
                </a:solidFill>
                <a:ea typeface="ＭＳ Ｐゴシック" pitchFamily="34" charset="-128"/>
              </a:rPr>
              <a:t>agent</a:t>
            </a:r>
            <a:r>
              <a:rPr lang="da-DK" altLang="da-DK" sz="1800" kern="0" dirty="0" smtClean="0">
                <a:solidFill>
                  <a:srgbClr val="008000"/>
                </a:solidFill>
                <a:ea typeface="ＭＳ Ｐゴシック" pitchFamily="34" charset="-128"/>
              </a:rPr>
              <a:t> </a:t>
            </a:r>
            <a:r>
              <a:rPr lang="da-DK" altLang="da-DK" sz="1800" kern="0" dirty="0" smtClean="0">
                <a:ea typeface="ＭＳ Ｐゴシック" pitchFamily="34" charset="-128"/>
              </a:rPr>
              <a:t>eller </a:t>
            </a:r>
            <a:r>
              <a:rPr lang="da-DK" altLang="da-DK" sz="1800" b="1" kern="0" dirty="0" smtClean="0">
                <a:solidFill>
                  <a:srgbClr val="008000"/>
                </a:solidFill>
                <a:ea typeface="ＭＳ Ｐゴシック" pitchFamily="34" charset="-128"/>
              </a:rPr>
              <a:t>serviceudbyder</a:t>
            </a:r>
          </a:p>
          <a:p>
            <a:pPr lvl="1" eaLnBrk="1" hangingPunct="1">
              <a:spcBef>
                <a:spcPts val="600"/>
              </a:spcBef>
            </a:pPr>
            <a:r>
              <a:rPr lang="da-DK" altLang="da-DK" sz="1800" kern="0" dirty="0" smtClean="0">
                <a:ea typeface="ＭＳ Ｐゴシック" pitchFamily="34" charset="-128"/>
              </a:rPr>
              <a:t>Overbragt agenten en meddelelse om mit problem</a:t>
            </a:r>
          </a:p>
          <a:p>
            <a:pPr lvl="1" eaLnBrk="1" hangingPunct="1">
              <a:spcBef>
                <a:spcPts val="600"/>
              </a:spcBef>
            </a:pPr>
            <a:r>
              <a:rPr lang="da-DK" altLang="da-DK" sz="1800" kern="0" dirty="0" smtClean="0">
                <a:ea typeface="ＭＳ Ｐゴシック" pitchFamily="34" charset="-128"/>
              </a:rPr>
              <a:t>Det er herefter agentens ansvar at løse problemet på mine vegne</a:t>
            </a:r>
          </a:p>
          <a:p>
            <a:pPr lvl="1" eaLnBrk="1" hangingPunct="1">
              <a:spcBef>
                <a:spcPts val="600"/>
              </a:spcBef>
            </a:pPr>
            <a:r>
              <a:rPr lang="da-DK" altLang="da-DK" sz="1800" kern="0" dirty="0" smtClean="0">
                <a:ea typeface="ＭＳ Ｐゴシック" pitchFamily="34" charset="-128"/>
              </a:rPr>
              <a:t>Agenten har en </a:t>
            </a:r>
            <a:r>
              <a:rPr lang="da-DK" altLang="da-DK" sz="1800" b="1" kern="0" dirty="0" smtClean="0">
                <a:solidFill>
                  <a:srgbClr val="008000"/>
                </a:solidFill>
                <a:ea typeface="ＭＳ Ｐゴシック" pitchFamily="34" charset="-128"/>
              </a:rPr>
              <a:t>metode</a:t>
            </a:r>
            <a:r>
              <a:rPr lang="da-DK" altLang="da-DK" sz="1800" kern="0" dirty="0" smtClean="0">
                <a:solidFill>
                  <a:srgbClr val="FF0000"/>
                </a:solidFill>
                <a:ea typeface="ＭＳ Ｐゴシック" pitchFamily="34" charset="-128"/>
              </a:rPr>
              <a:t> </a:t>
            </a:r>
            <a:r>
              <a:rPr lang="da-DK" altLang="da-DK" sz="1800" kern="0" dirty="0" smtClean="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smtClean="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smtClean="0">
                <a:ea typeface="ＭＳ Ｐゴシック" pitchFamily="34" charset="-128"/>
              </a:rPr>
              <a:t>Samme princip hvis jeg skal sende blomster til min farmor i Svendborg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Formodentlig ved at blomsterhandleren </a:t>
            </a:r>
            <a:br>
              <a:rPr lang="da-DK" altLang="da-DK" sz="1800" noProof="0" dirty="0" smtClean="0">
                <a:ea typeface="ＭＳ Ｐゴシック" pitchFamily="34" charset="-128"/>
              </a:rPr>
            </a:br>
            <a:r>
              <a:rPr lang="da-DK" altLang="da-DK" sz="1800" noProof="0" dirty="0" smtClean="0">
                <a:ea typeface="ＭＳ Ｐゴシック" pitchFamily="34" charset="-128"/>
              </a:rPr>
              <a:t>videregiver min meddelelse til en</a:t>
            </a:r>
            <a:br>
              <a:rPr lang="da-DK" altLang="da-DK" sz="1800" noProof="0" dirty="0" smtClean="0">
                <a:ea typeface="ＭＳ Ｐゴシック" pitchFamily="34" charset="-128"/>
              </a:rPr>
            </a:br>
            <a:r>
              <a:rPr lang="da-DK" altLang="da-DK" sz="1800" noProof="0" dirty="0" smtClean="0">
                <a:ea typeface="ＭＳ Ｐゴシック" pitchFamily="34" charset="-128"/>
              </a:rPr>
              <a:t>blomsterhandler i Svendborg, der sørger </a:t>
            </a:r>
            <a:br>
              <a:rPr lang="da-DK" altLang="da-DK" sz="1800" noProof="0" dirty="0" smtClean="0">
                <a:ea typeface="ＭＳ Ｐゴシック" pitchFamily="34" charset="-128"/>
              </a:rPr>
            </a:br>
            <a:r>
              <a:rPr lang="da-DK" altLang="da-DK" sz="1800" noProof="0" dirty="0" smtClean="0">
                <a:ea typeface="ＭＳ Ｐゴシック" pitchFamily="34" charset="-128"/>
              </a:rPr>
              <a:t>for at fremskaffe blomsterne, binde en</a:t>
            </a:r>
            <a:br>
              <a:rPr lang="da-DK" altLang="da-DK" sz="1800" noProof="0" dirty="0" smtClean="0">
                <a:ea typeface="ＭＳ Ｐゴシック" pitchFamily="34" charset="-128"/>
              </a:rPr>
            </a:br>
            <a:r>
              <a:rPr lang="da-DK" altLang="da-DK" sz="1800" noProof="0" dirty="0" smtClean="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smtClean="0">
                <a:ea typeface="ＭＳ Ｐゴシック" pitchFamily="34" charset="-128"/>
              </a:rPr>
              <a:t>Løsning af problemet er agentens ansvar</a:t>
            </a:r>
            <a:endParaRPr lang="da-DK" altLang="da-DK" sz="2000" noProof="0" dirty="0" smtClean="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a:t>
            </a:r>
            <a:r>
              <a:rPr lang="da-DK" altLang="da-DK" sz="1800" kern="1200" dirty="0" smtClean="0">
                <a:ea typeface="ＭＳ Ｐゴシック" pitchFamily="34" charset="-128"/>
                <a:cs typeface="+mn-cs"/>
              </a:rPr>
              <a:t>fremgangsmåde (metode) </a:t>
            </a:r>
            <a:r>
              <a:rPr lang="da-DK" altLang="da-DK" sz="1800" kern="1200" dirty="0">
                <a:ea typeface="ＭＳ Ｐゴシック" pitchFamily="34" charset="-128"/>
                <a:cs typeface="+mn-cs"/>
              </a:rPr>
              <a:t>til at løse </a:t>
            </a:r>
            <a:r>
              <a:rPr lang="da-DK" altLang="da-DK" sz="1800" kern="1200" dirty="0" smtClean="0">
                <a:ea typeface="ＭＳ Ｐゴシック" pitchFamily="34" charset="-128"/>
                <a:cs typeface="+mn-cs"/>
              </a:rPr>
              <a:t>et problem</a:t>
            </a:r>
            <a:endParaRPr lang="da-DK" altLang="da-DK" sz="1800" kern="1200" dirty="0">
              <a:ea typeface="ＭＳ Ｐゴシック" pitchFamily="34" charset="-128"/>
              <a:cs typeface="+mn-cs"/>
            </a:endParaRPr>
          </a:p>
          <a:p>
            <a:pPr lvl="1" eaLnBrk="1" hangingPunct="1">
              <a:spcBef>
                <a:spcPts val="600"/>
              </a:spcBef>
            </a:pPr>
            <a:r>
              <a:rPr lang="da-DK" altLang="da-DK" sz="1800" dirty="0" smtClean="0">
                <a:ea typeface="ＭＳ Ｐゴシック" pitchFamily="34" charset="-128"/>
              </a:rPr>
              <a:t>De skal blot levere </a:t>
            </a:r>
            <a:r>
              <a:rPr lang="da-DK" altLang="da-DK" sz="1800" dirty="0">
                <a:ea typeface="ＭＳ Ｐゴシック" pitchFamily="34" charset="-128"/>
              </a:rPr>
              <a:t>en løsning på den type </a:t>
            </a:r>
            <a:r>
              <a:rPr lang="da-DK" altLang="da-DK" sz="1800" dirty="0" smtClean="0">
                <a:ea typeface="ＭＳ Ｐゴシック" pitchFamily="34" charset="-128"/>
              </a:rPr>
              <a:t>service, </a:t>
            </a:r>
            <a:r>
              <a:rPr lang="da-DK" altLang="da-DK" sz="1800" dirty="0">
                <a:ea typeface="ＭＳ Ｐゴシック" pitchFamily="34" charset="-128"/>
              </a:rPr>
              <a:t>de tilbyder</a:t>
            </a:r>
          </a:p>
          <a:p>
            <a:pPr lvl="1" eaLnBrk="1" hangingPunct="1">
              <a:spcBef>
                <a:spcPts val="600"/>
              </a:spcBef>
            </a:pPr>
            <a:r>
              <a:rPr lang="da-DK" altLang="da-DK" sz="1800" dirty="0">
                <a:ea typeface="ＭＳ Ｐゴシック" pitchFamily="34" charset="-128"/>
              </a:rPr>
              <a:t>Det giver stor fleksibilitet, at vi </a:t>
            </a:r>
            <a:r>
              <a:rPr lang="da-DK" altLang="da-DK" sz="1800" dirty="0" smtClean="0">
                <a:ea typeface="ＭＳ Ｐゴシック" pitchFamily="34" charset="-128"/>
              </a:rPr>
              <a:t>andre ikke blander os </a:t>
            </a:r>
            <a:r>
              <a:rPr lang="da-DK" altLang="da-DK" sz="1800" dirty="0">
                <a:ea typeface="ＭＳ Ｐゴシック" pitchFamily="34" charset="-128"/>
              </a:rPr>
              <a:t>i agenters </a:t>
            </a:r>
            <a:r>
              <a:rPr lang="da-DK" altLang="da-DK" sz="1800" dirty="0" smtClean="0">
                <a:ea typeface="ＭＳ Ｐゴシック" pitchFamily="34" charset="-128"/>
              </a:rPr>
              <a:t>måde at </a:t>
            </a:r>
            <a:r>
              <a:rPr lang="da-DK" altLang="da-DK" sz="1800" dirty="0">
                <a:ea typeface="ＭＳ Ｐゴシック" pitchFamily="34" charset="-128"/>
              </a:rPr>
              <a:t>løse </a:t>
            </a:r>
            <a:r>
              <a:rPr lang="da-DK" altLang="da-DK" sz="1800" dirty="0" smtClean="0">
                <a:ea typeface="ＭＳ Ｐゴシック" pitchFamily="34" charset="-128"/>
              </a:rPr>
              <a:t>problemerne på</a:t>
            </a:r>
          </a:p>
          <a:p>
            <a:pPr lvl="1" eaLnBrk="1" hangingPunct="1">
              <a:spcBef>
                <a:spcPts val="600"/>
              </a:spcBef>
            </a:pPr>
            <a:endParaRPr lang="da-DK" altLang="da-DK" sz="1800" noProof="0" dirty="0" smtClean="0">
              <a:ea typeface="ＭＳ Ｐゴシック" pitchFamily="34" charset="-128"/>
            </a:endParaRPr>
          </a:p>
          <a:p>
            <a:pPr lvl="4" eaLnBrk="1" hangingPunct="1"/>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smtClean="0">
                <a:solidFill>
                  <a:srgbClr val="A50021"/>
                </a:solidFill>
                <a:ea typeface="ＭＳ Ｐゴシック" pitchFamily="34" charset="-128"/>
                <a:cs typeface="ＭＳ Ｐゴシック" pitchFamily="-106" charset="-128"/>
              </a:rPr>
              <a:t>Der er forskellige slags agenter</a:t>
            </a:r>
            <a:endParaRPr lang="da-DK" altLang="da-DK" sz="1800" b="1" kern="0" dirty="0" smtClean="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a:t>
            </a:r>
            <a:r>
              <a:rPr lang="da-DK" altLang="da-DK" sz="1800" dirty="0" smtClean="0">
                <a:ea typeface="ＭＳ Ｐゴシック" pitchFamily="34" charset="-128"/>
              </a:rPr>
              <a:t>på autoværkstedet med mit blomsterproblem</a:t>
            </a:r>
            <a:r>
              <a:rPr lang="da-DK" altLang="da-DK" sz="1800" dirty="0">
                <a:ea typeface="ＭＳ Ｐゴシック" pitchFamily="34" charset="-128"/>
              </a:rPr>
              <a:t>, ville </a:t>
            </a:r>
            <a:r>
              <a:rPr lang="da-DK" altLang="da-DK" sz="1800" dirty="0" smtClean="0">
                <a:ea typeface="ＭＳ Ｐゴシック" pitchFamily="34" charset="-128"/>
              </a:rPr>
              <a:t>de have svaret, </a:t>
            </a:r>
            <a:r>
              <a:rPr lang="da-DK" altLang="da-DK" sz="1800" dirty="0">
                <a:ea typeface="ＭＳ Ｐゴシック" pitchFamily="34" charset="-128"/>
              </a:rPr>
              <a:t>at </a:t>
            </a:r>
            <a:r>
              <a:rPr lang="da-DK" altLang="da-DK" sz="1800" dirty="0" smtClean="0">
                <a:ea typeface="ＭＳ Ｐゴシック" pitchFamily="34" charset="-128"/>
              </a:rPr>
              <a:t>de ikke har nogen </a:t>
            </a:r>
            <a:r>
              <a:rPr lang="da-DK" altLang="da-DK" sz="1800" dirty="0">
                <a:ea typeface="ＭＳ Ｐゴシック" pitchFamily="34" charset="-128"/>
              </a:rPr>
              <a:t>metode til at løse </a:t>
            </a:r>
            <a:r>
              <a:rPr lang="da-DK" altLang="da-DK" sz="1800" dirty="0" smtClean="0">
                <a:ea typeface="ＭＳ Ｐゴシック" pitchFamily="34" charset="-128"/>
              </a:rPr>
              <a:t>det problem</a:t>
            </a:r>
          </a:p>
          <a:p>
            <a:pPr lvl="1" eaLnBrk="1" hangingPunct="1">
              <a:spcBef>
                <a:spcPts val="600"/>
              </a:spcBef>
            </a:pPr>
            <a:r>
              <a:rPr lang="da-DK" altLang="da-DK" sz="1800" dirty="0" smtClean="0">
                <a:ea typeface="ＭＳ Ｐゴシック" pitchFamily="34" charset="-128"/>
              </a:rPr>
              <a:t>Omvendt kan blomsterhandleren ikke reparere biler</a:t>
            </a:r>
            <a:endParaRPr lang="da-DK" altLang="da-DK" sz="1800" dirty="0">
              <a:ea typeface="ＭＳ Ｐゴシック" pitchFamily="34" charset="-128"/>
            </a:endParaRPr>
          </a:p>
        </p:txBody>
      </p:sp>
    </p:spTree>
    <p:extLst>
      <p:ext uri="{BB962C8B-B14F-4D97-AF65-F5344CB8AC3E}">
        <p14:creationId xmlns:p14="http://schemas.microsoft.com/office/powerpoint/2010/main" val="291566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smtClean="0">
                <a:solidFill>
                  <a:srgbClr val="A50021"/>
                </a:solidFill>
                <a:ea typeface="ＭＳ Ｐゴシック" pitchFamily="34" charset="-128"/>
                <a:cs typeface="ＭＳ Ｐゴシック" charset="0"/>
              </a:rPr>
              <a:t>Webserver</a:t>
            </a:r>
            <a:endParaRPr lang="da-DK" altLang="da-DK" b="1" dirty="0">
              <a:solidFill>
                <a:srgbClr val="A50021"/>
              </a:solidFill>
              <a:ea typeface="ＭＳ Ｐゴシック" pitchFamily="34" charset="-128"/>
              <a:cs typeface="ＭＳ Ｐゴシック" charset="0"/>
            </a:endParaRPr>
          </a:p>
          <a:p>
            <a:pPr lvl="1" eaLnBrk="1" hangingPunct="1">
              <a:spcBef>
                <a:spcPts val="600"/>
              </a:spcBef>
            </a:pPr>
            <a:r>
              <a:rPr lang="da-DK" altLang="da-DK" sz="1800" dirty="0" smtClean="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smtClean="0">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Giver mulighed for at opbevare og tilgå filer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Facebook</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a:t>
            </a:r>
            <a:r>
              <a:rPr lang="da-DK" altLang="da-DK" sz="1800" dirty="0" smtClean="0">
                <a:ea typeface="ＭＳ Ｐゴシック" pitchFamily="34" charset="-128"/>
              </a:rPr>
              <a:t>kommunikere med sine venner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Agenter /servere gør normalt ikke noget af sig selv</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smtClean="0">
                <a:ea typeface="ＭＳ Ｐゴシック" pitchFamily="34" charset="-128"/>
              </a:rPr>
              <a:t>De kan dog også selv igangsætte handlingssekvenser (Facebook!)</a:t>
            </a:r>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smtClean="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smtClean="0">
                <a:ea typeface="ＭＳ Ｐゴシック" pitchFamily="34" charset="-128"/>
              </a:rPr>
              <a:t>Mange forskellige diagramtyper</a:t>
            </a:r>
          </a:p>
          <a:p>
            <a:pPr lvl="1" eaLnBrk="1" hangingPunct="1"/>
            <a:r>
              <a:rPr lang="da-DK" altLang="da-DK" sz="1800" b="1" noProof="0" dirty="0" smtClean="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smtClean="0">
                <a:solidFill>
                  <a:srgbClr val="008000"/>
                </a:solidFill>
                <a:ea typeface="ＭＳ Ｐゴシック" pitchFamily="34" charset="-128"/>
              </a:rPr>
              <a:t>Objektdiagrammer</a:t>
            </a:r>
            <a:r>
              <a:rPr lang="da-DK" altLang="da-DK" sz="1800" dirty="0" smtClean="0">
                <a:ea typeface="ＭＳ Ｐゴシック" pitchFamily="34" charset="-128"/>
              </a:rPr>
              <a:t> (introduceres i en senere forelæsning)</a:t>
            </a:r>
            <a:endParaRPr lang="da-DK" altLang="da-DK" sz="1800" dirty="0">
              <a:ea typeface="ＭＳ Ｐゴシック" pitchFamily="34" charset="-128"/>
            </a:endParaRPr>
          </a:p>
          <a:p>
            <a:pPr lvl="1" eaLnBrk="1" hangingPunct="1"/>
            <a:r>
              <a:rPr lang="da-DK" altLang="da-DK" sz="1800" noProof="0" dirty="0" smtClean="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smtClean="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smtClean="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smtClean="0"/>
              <a:t>Information om kurset</a:t>
            </a:r>
            <a:endParaRPr lang="da-DK" altLang="da-DK" sz="2000" dirty="0"/>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spc="-30" dirty="0" smtClean="0"/>
              <a:t>Demo af programmeringsomgivelser</a:t>
            </a:r>
            <a:endParaRPr lang="da-DK" altLang="da-DK" sz="1800" spc="-30" dirty="0"/>
          </a:p>
          <a:p>
            <a:pPr marL="271463" indent="-271463">
              <a:spcBef>
                <a:spcPts val="1800"/>
              </a:spcBef>
            </a:pPr>
            <a:r>
              <a:rPr lang="da-DK" altLang="da-DK" sz="2000" dirty="0" smtClean="0"/>
              <a:t>Afleveringsopgave i uge 1</a:t>
            </a:r>
            <a:r>
              <a:rPr lang="da-DK" altLang="da-DK" dirty="0"/>
              <a:t/>
            </a:r>
            <a:br>
              <a:rPr lang="da-DK" altLang="da-DK" dirty="0"/>
            </a:b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1114996" y="1484784"/>
            <a:ext cx="2089150" cy="1008063"/>
          </a:xfrm>
          <a:prstGeom prst="rect">
            <a:avLst/>
          </a:prstGeom>
          <a:solidFill>
            <a:srgbClr val="CCFFCC"/>
          </a:solidFill>
          <a:ln w="19050">
            <a:solidFill>
              <a:srgbClr val="000066"/>
            </a:solidFill>
            <a:miter lim="800000"/>
            <a:headEnd/>
            <a:tailEnd/>
          </a:ln>
          <a:effectLst/>
          <a:ex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644008" y="1340768"/>
            <a:ext cx="3096145" cy="3024287"/>
          </a:xfrm>
          <a:prstGeom prst="rect">
            <a:avLst/>
          </a:prstGeom>
          <a:solidFill>
            <a:srgbClr val="CCFFCC"/>
          </a:solidFill>
          <a:ln w="19050">
            <a:solidFill>
              <a:srgbClr val="000066"/>
            </a:solidFill>
            <a:miter lim="800000"/>
            <a:headEnd/>
            <a:tailEnd/>
          </a:ln>
          <a:effectLst/>
          <a:ex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p:txBody>
          <a:bodyPr/>
          <a:lstStyle/>
          <a:p>
            <a:pPr eaLnBrk="1" hangingPunct="1">
              <a:defRPr/>
            </a:pPr>
            <a:r>
              <a:rPr lang="da-DK" sz="3200" noProof="0" dirty="0" smtClean="0">
                <a:cs typeface="+mj-cs"/>
              </a:rPr>
              <a:t>Klassediagram for </a:t>
            </a:r>
            <a:r>
              <a:rPr lang="da-DK" sz="3200" dirty="0" smtClean="0"/>
              <a:t>Sudoku løseren</a:t>
            </a:r>
            <a:endParaRPr lang="da-DK" sz="3200" noProof="0" dirty="0" smtClean="0">
              <a:cs typeface="+mj-cs"/>
            </a:endParaRPr>
          </a:p>
        </p:txBody>
      </p:sp>
      <p:sp>
        <p:nvSpPr>
          <p:cNvPr id="151557" name="Text Box 5"/>
          <p:cNvSpPr txBox="1">
            <a:spLocks noChangeArrowheads="1"/>
          </p:cNvSpPr>
          <p:nvPr/>
        </p:nvSpPr>
        <p:spPr bwMode="auto">
          <a:xfrm>
            <a:off x="5292080"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715446"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smtClean="0">
                <a:solidFill>
                  <a:schemeClr val="tx1"/>
                </a:solidFill>
                <a:ea typeface="ＭＳ Ｐゴシック" charset="0"/>
              </a:rPr>
              <a:t>promising</a:t>
            </a:r>
            <a:r>
              <a:rPr lang="da-DK" sz="1600" dirty="0" smtClean="0">
                <a:solidFill>
                  <a:schemeClr val="tx1"/>
                </a:solidFill>
                <a:ea typeface="ＭＳ Ｐゴシック" charset="0"/>
              </a:rPr>
              <a:t>(</a:t>
            </a:r>
            <a:r>
              <a:rPr lang="da-DK" sz="1600" dirty="0" err="1" smtClean="0">
                <a:solidFill>
                  <a:schemeClr val="tx1"/>
                </a:solidFill>
                <a:ea typeface="ＭＳ Ｐゴシック" charset="0"/>
              </a:rPr>
              <a:t>int</a:t>
            </a:r>
            <a:r>
              <a:rPr lang="da-DK" sz="1600" dirty="0" smtClean="0">
                <a:solidFill>
                  <a:schemeClr val="tx1"/>
                </a:solidFill>
                <a:ea typeface="ＭＳ Ｐゴシック" charset="0"/>
              </a:rPr>
              <a:t> </a:t>
            </a:r>
            <a:r>
              <a:rPr lang="da-DK" sz="1600" dirty="0">
                <a:solidFill>
                  <a:schemeClr val="tx1"/>
                </a:solidFill>
                <a:ea typeface="ＭＳ Ｐゴシック" charset="0"/>
              </a:rPr>
              <a:t>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r>
              <a:rPr lang="da-DK" sz="1600" dirty="0" smtClean="0">
                <a:solidFill>
                  <a:schemeClr val="tx1"/>
                </a:solidFill>
                <a:ea typeface="ＭＳ Ｐゴシック" charset="0"/>
              </a:rPr>
              <a:t>)</a:t>
            </a:r>
          </a:p>
        </p:txBody>
      </p:sp>
      <p:sp>
        <p:nvSpPr>
          <p:cNvPr id="151561" name="Text Box 9"/>
          <p:cNvSpPr txBox="1">
            <a:spLocks noChangeArrowheads="1"/>
          </p:cNvSpPr>
          <p:nvPr/>
        </p:nvSpPr>
        <p:spPr bwMode="auto">
          <a:xfrm>
            <a:off x="1259459"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1114996"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1186434"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4291933"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644009"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1115616" y="2926685"/>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1043608" y="3933056"/>
            <a:ext cx="2160860" cy="21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3233023"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3967199" y="4762679"/>
            <a:ext cx="4716477" cy="1246495"/>
          </a:xfrm>
          <a:prstGeom prst="rect">
            <a:avLst/>
          </a:prstGeom>
          <a:solidFill>
            <a:srgbClr val="CCECFF"/>
          </a:solidFill>
          <a:ln w="28575">
            <a:solidFill>
              <a:srgbClr val="0000CC"/>
            </a:solidFill>
          </a:ln>
          <a:effectLst/>
          <a:extLst/>
        </p:spPr>
        <p:txBody>
          <a:bodyPr wrap="square">
            <a:spAutoFit/>
          </a:bodyPr>
          <a:lstStyle/>
          <a:p>
            <a:pPr marL="176213" indent="-176213">
              <a:buFont typeface="Arial" panose="020B0604020202020204" pitchFamily="34" charset="0"/>
              <a:buChar char="•"/>
              <a:defRPr/>
            </a:pPr>
            <a:r>
              <a:rPr lang="da-DK" sz="1400" b="1" spc="-50" dirty="0" smtClean="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smtClean="0">
                <a:solidFill>
                  <a:srgbClr val="0000CC"/>
                </a:solidFill>
                <a:latin typeface="+mn-lt"/>
                <a:ea typeface="ＭＳ Ｐゴシック" charset="0"/>
              </a:rPr>
              <a:t>Pilen angiver, </a:t>
            </a:r>
            <a:r>
              <a:rPr lang="da-DK" sz="1400" b="1" dirty="0" smtClean="0">
                <a:solidFill>
                  <a:srgbClr val="0000CC"/>
                </a:solidFill>
                <a:latin typeface="+mn-lt"/>
                <a:ea typeface="ＭＳ Ｐゴシック" charset="0"/>
              </a:rPr>
              <a:t>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bruger faciliteter, som </a:t>
            </a:r>
            <a:r>
              <a:rPr lang="da-DK" sz="1400" b="1" dirty="0" err="1" smtClean="0">
                <a:solidFill>
                  <a:srgbClr val="0000CC"/>
                </a:solidFill>
                <a:latin typeface="+mn-lt"/>
                <a:ea typeface="ＭＳ Ｐゴシック" charset="0"/>
              </a:rPr>
              <a:t>Grid'en</a:t>
            </a:r>
            <a:r>
              <a:rPr lang="da-DK" sz="1400" b="1" dirty="0" smtClean="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t>
            </a:r>
            <a:r>
              <a:rPr lang="da-DK" sz="1400" b="1" dirty="0" smtClean="0">
                <a:solidFill>
                  <a:srgbClr val="0000CC"/>
                </a:solidFill>
                <a:latin typeface="+mn-lt"/>
                <a:ea typeface="ＭＳ Ｐゴシック" charset="0"/>
              </a:rPr>
              <a:t>angiver, </a:t>
            </a:r>
            <a:r>
              <a:rPr lang="da-DK" sz="1400" b="1" dirty="0" smtClean="0">
                <a:solidFill>
                  <a:srgbClr val="0000CC"/>
                </a:solidFill>
                <a:latin typeface="+mn-lt"/>
                <a:ea typeface="ＭＳ Ｐゴシック" charset="0"/>
              </a:rPr>
              <a:t>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anvender præcis </a:t>
            </a:r>
            <a:r>
              <a:rPr lang="da-DK" sz="1400" b="1" dirty="0" err="1" smtClean="0">
                <a:solidFill>
                  <a:srgbClr val="0000CC"/>
                </a:solidFill>
                <a:latin typeface="+mn-lt"/>
                <a:ea typeface="ＭＳ Ｐゴシック" charset="0"/>
              </a:rPr>
              <a:t>èn</a:t>
            </a:r>
            <a:r>
              <a:rPr lang="da-DK" sz="1400" b="1" dirty="0" smtClean="0">
                <a:solidFill>
                  <a:srgbClr val="0000CC"/>
                </a:solidFill>
                <a:latin typeface="+mn-lt"/>
                <a:ea typeface="ＭＳ Ｐゴシック" charset="0"/>
              </a:rPr>
              <a:t> instans (udgave) af </a:t>
            </a:r>
            <a:r>
              <a:rPr lang="da-DK" sz="1400" b="1" dirty="0" err="1" smtClean="0">
                <a:solidFill>
                  <a:srgbClr val="0000CC"/>
                </a:solidFill>
                <a:latin typeface="+mn-lt"/>
                <a:ea typeface="ＭＳ Ｐゴシック" charset="0"/>
              </a:rPr>
              <a:t>Grid'en</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498741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smtClean="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smtClean="0">
                <a:solidFill>
                  <a:srgbClr val="C00000"/>
                </a:solidFill>
              </a:rPr>
              <a:t>Blomsterhandle</a:t>
            </a:r>
            <a:r>
              <a:rPr lang="en-US" altLang="da-DK" sz="2400" b="1" dirty="0" smtClean="0">
                <a:solidFill>
                  <a:srgbClr val="C00000"/>
                </a:solidFill>
              </a:rPr>
              <a:t>r</a:t>
            </a:r>
            <a:endParaRPr lang="en-US" altLang="da-DK" sz="2400" b="1" dirty="0">
              <a:solidFill>
                <a:srgbClr val="C00000"/>
              </a:solidFill>
            </a:endParaRP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smtClean="0">
                <a:solidFill>
                  <a:srgbClr val="C00000"/>
                </a:solidFill>
              </a:rPr>
              <a:t>Bud</a:t>
            </a:r>
            <a:endParaRPr lang="da-DK" altLang="da-DK" sz="2400" b="1" dirty="0">
              <a:solidFill>
                <a:srgbClr val="C00000"/>
              </a:solidFill>
            </a:endParaRP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smtClean="0">
                <a:solidFill>
                  <a:schemeClr val="tx1"/>
                </a:solidFill>
              </a:rPr>
              <a:t>l</a:t>
            </a:r>
            <a:r>
              <a:rPr lang="da-DK" altLang="da-DK" sz="1800" dirty="0" smtClean="0">
                <a:solidFill>
                  <a:schemeClr val="tx1"/>
                </a:solidFill>
              </a:rPr>
              <a:t>evér</a:t>
            </a:r>
          </a:p>
          <a:p>
            <a:pPr eaLnBrk="1" hangingPunct="1">
              <a:spcBef>
                <a:spcPts val="600"/>
              </a:spcBef>
            </a:pPr>
            <a:r>
              <a:rPr lang="da-DK" altLang="da-DK" sz="1800" dirty="0" err="1" smtClean="0">
                <a:solidFill>
                  <a:schemeClr val="tx1"/>
                </a:solidFill>
              </a:rPr>
              <a:t>bindBuket</a:t>
            </a:r>
            <a:endParaRPr lang="da-DK" altLang="da-DK" sz="1800" dirty="0" smtClean="0">
              <a:solidFill>
                <a:schemeClr val="tx1"/>
              </a:solidFill>
            </a:endParaRPr>
          </a:p>
          <a:p>
            <a:pPr eaLnBrk="1" hangingPunct="1">
              <a:spcBef>
                <a:spcPts val="600"/>
              </a:spcBef>
            </a:pPr>
            <a:r>
              <a:rPr lang="da-DK" altLang="da-DK" sz="1800" dirty="0" err="1" smtClean="0">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smtClean="0">
                <a:solidFill>
                  <a:schemeClr val="tx1"/>
                </a:solidFill>
              </a:rPr>
              <a:t>bringUd</a:t>
            </a:r>
            <a:endParaRPr lang="da-DK" altLang="da-DK" sz="1800" dirty="0" smtClean="0">
              <a:solidFill>
                <a:schemeClr val="tx1"/>
              </a:solidFill>
            </a:endParaRPr>
          </a:p>
          <a:p>
            <a:pPr eaLnBrk="1" hangingPunct="1"/>
            <a:r>
              <a:rPr lang="da-DK" altLang="da-DK" sz="1800" dirty="0" smtClean="0">
                <a:solidFill>
                  <a:schemeClr val="tx1"/>
                </a:solidFill>
              </a:rPr>
              <a:t>overbring</a:t>
            </a:r>
            <a:endParaRPr lang="da-DK" altLang="da-DK" sz="1800" dirty="0">
              <a:solidFill>
                <a:schemeClr val="tx1"/>
              </a:solidFill>
            </a:endParaRP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t>
            </a:r>
            <a:r>
              <a:rPr lang="da-DK" sz="1400" b="1" dirty="0" smtClean="0">
                <a:solidFill>
                  <a:srgbClr val="0000CC"/>
                </a:solidFill>
                <a:latin typeface="+mn-lt"/>
                <a:ea typeface="ＭＳ Ｐゴシック" charset="0"/>
              </a:rPr>
              <a:t>angiver, </a:t>
            </a:r>
            <a:r>
              <a:rPr lang="da-DK" sz="1400" b="1" dirty="0" smtClean="0">
                <a:solidFill>
                  <a:srgbClr val="0000CC"/>
                </a:solidFill>
                <a:latin typeface="+mn-lt"/>
                <a:ea typeface="ＭＳ Ｐゴシック" charset="0"/>
              </a:rPr>
              <a:t>at hvert Bud er tilknyttet præcis én Blomsterhandler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Stjernen </a:t>
            </a:r>
            <a:r>
              <a:rPr lang="da-DK" sz="1400" b="1" dirty="0" smtClean="0">
                <a:solidFill>
                  <a:srgbClr val="0000CC"/>
                </a:solidFill>
                <a:latin typeface="+mn-lt"/>
                <a:ea typeface="ＭＳ Ｐゴシック" charset="0"/>
              </a:rPr>
              <a:t>angiver, </a:t>
            </a:r>
            <a:r>
              <a:rPr lang="da-DK" sz="1400" b="1" dirty="0" smtClean="0">
                <a:solidFill>
                  <a:srgbClr val="0000CC"/>
                </a:solidFill>
                <a:latin typeface="+mn-lt"/>
                <a:ea typeface="ＭＳ Ｐゴシック" charset="0"/>
              </a:rPr>
              <a:t>at Blomsterhandleren kan have flere Bude tilknyttet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Mig</a:t>
            </a:r>
            <a:endParaRPr lang="da-DK" altLang="da-DK" sz="1600" b="1" dirty="0"/>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Alexandra Blomster</a:t>
            </a:r>
            <a:endParaRPr lang="da-DK" altLang="da-DK" sz="1600" b="1" dirty="0"/>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Quist Blomster</a:t>
            </a:r>
            <a:endParaRPr lang="da-DK" altLang="da-DK" sz="1600" b="1" dirty="0"/>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Bud Johnny</a:t>
            </a:r>
            <a:endParaRPr lang="da-DK" altLang="da-DK" sz="1600" b="1" dirty="0"/>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Farmor</a:t>
            </a:r>
            <a:endParaRPr lang="da-DK" altLang="da-DK" sz="1600" b="1" dirty="0"/>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bringUd</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overbring</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Pilene er de beskeder (requests), der udveksles imellem dem</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t>
            </a:r>
            <a:r>
              <a:rPr lang="da-DK" sz="3200" dirty="0" smtClean="0"/>
              <a:t>autov</a:t>
            </a:r>
            <a:r>
              <a:rPr lang="da-DK" altLang="da-DK" sz="3200" dirty="0" smtClean="0">
                <a:ea typeface="ＭＳ Ｐゴシック" pitchFamily="34" charset="-128"/>
              </a:rPr>
              <a:t>ærksted</a:t>
            </a:r>
            <a:endParaRPr lang="da-DK" altLang="da-DK" sz="3200" noProof="0" dirty="0" smtClean="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fix(bil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testCPU(bil</a:t>
            </a:r>
            <a:r>
              <a:rPr lang="da-DK" altLang="da-DK" sz="1800" dirty="0">
                <a:solidFill>
                  <a:schemeClr val="tx1"/>
                </a:solidFill>
              </a:rPr>
              <a:t>)</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smtClean="0">
                <a:solidFill>
                  <a:srgbClr val="0000CC"/>
                </a:solidFill>
                <a:latin typeface="+mn-lt"/>
                <a:ea typeface="ＭＳ Ｐゴシック" charset="0"/>
              </a:rPr>
              <a:t>Ligner hinanden, men stiller lidt forskellige services til rådighed</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89821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t>
            </a:r>
            <a:r>
              <a:rPr lang="da-DK" altLang="da-DK" sz="3200" dirty="0" smtClean="0">
                <a:ea typeface="ＭＳ Ｐゴシック" pitchFamily="34" charset="-128"/>
              </a:rPr>
              <a:t>auto</a:t>
            </a:r>
            <a:r>
              <a:rPr lang="da-DK" altLang="da-DK" sz="3200" noProof="0" dirty="0" smtClean="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smtClean="0">
                  <a:solidFill>
                    <a:schemeClr val="tx1"/>
                  </a:solidFill>
                </a:rPr>
                <a:t>check</a:t>
              </a:r>
              <a:endParaRPr lang="en-US" altLang="da-DK" sz="1600" dirty="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endParaRPr lang="en-US" altLang="da-DK" sz="1600" dirty="0" smtClean="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Studerende</a:t>
            </a:r>
            <a:r>
              <a:rPr lang="da-DK" altLang="da-DK" sz="1600" kern="0" dirty="0" smtClean="0">
                <a:solidFill>
                  <a:srgbClr val="0000CC"/>
                </a:solidFill>
                <a:ea typeface="ＭＳ Ｐゴシック" pitchFamily="34" charset="-128"/>
              </a:rPr>
              <a:t> (Rasmus, Stine, Søren,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Fag</a:t>
            </a:r>
            <a:r>
              <a:rPr lang="da-DK" altLang="da-DK" sz="1600" kern="0" dirty="0" smtClean="0">
                <a:solidFill>
                  <a:srgbClr val="0000CC"/>
                </a:solidFill>
                <a:ea typeface="ＭＳ Ｐゴシック" pitchFamily="34" charset="-128"/>
              </a:rPr>
              <a:t> (Programmering, </a:t>
            </a:r>
            <a:r>
              <a:rPr lang="da-DK" altLang="da-DK" sz="1600" kern="0" dirty="0" err="1" smtClean="0">
                <a:solidFill>
                  <a:srgbClr val="0000CC"/>
                </a:solidFill>
                <a:ea typeface="ＭＳ Ｐゴシック" pitchFamily="34" charset="-128"/>
              </a:rPr>
              <a:t>Calculus</a:t>
            </a:r>
            <a:r>
              <a:rPr lang="da-DK" altLang="da-DK" sz="1600" kern="0" dirty="0" smtClean="0">
                <a:solidFill>
                  <a:srgbClr val="0000CC"/>
                </a:solidFill>
                <a:ea typeface="ＭＳ Ｐゴシック" pitchFamily="34" charset="-128"/>
              </a:rPr>
              <a: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Lærer </a:t>
            </a:r>
            <a:r>
              <a:rPr lang="da-DK" altLang="da-DK" sz="1600" kern="0" dirty="0" smtClean="0">
                <a:solidFill>
                  <a:srgbClr val="0000CC"/>
                </a:solidFill>
                <a:ea typeface="ＭＳ Ｐゴシック" pitchFamily="34" charset="-128"/>
              </a:rPr>
              <a:t>(Kurt Jensen,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Lokale</a:t>
            </a:r>
            <a:r>
              <a:rPr lang="da-DK" altLang="da-DK" sz="1600" kern="0" dirty="0" smtClean="0">
                <a:solidFill>
                  <a:srgbClr val="0000CC"/>
                </a:solidFill>
                <a:ea typeface="ＭＳ Ｐゴシック" pitchFamily="34" charset="-128"/>
              </a:rPr>
              <a:t> (Aud. E, Aud. F)</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Prøveform</a:t>
            </a:r>
            <a:r>
              <a:rPr lang="da-DK" altLang="da-DK" sz="1600" kern="0" dirty="0" smtClean="0">
                <a:solidFill>
                  <a:srgbClr val="0000CC"/>
                </a:solidFill>
                <a:ea typeface="ＭＳ Ｐゴシック" pitchFamily="34" charset="-128"/>
              </a:rPr>
              <a:t> (mundtlig, skriftlig, projekt,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Karakter </a:t>
            </a:r>
            <a:r>
              <a:rPr lang="da-DK" altLang="da-DK" sz="1600" kern="0" dirty="0" smtClean="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Objekter</a:t>
            </a:r>
            <a:br>
              <a:rPr lang="da-DK" altLang="da-DK" sz="1400" b="1" dirty="0" smtClean="0">
                <a:solidFill>
                  <a:srgbClr val="0000FF"/>
                </a:solidFill>
              </a:rPr>
            </a:br>
            <a:r>
              <a:rPr lang="da-DK" altLang="da-DK" sz="1400" b="1" dirty="0" smtClean="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9x9 </a:t>
            </a:r>
            <a:r>
              <a:rPr lang="da-DK" altLang="da-DK" sz="1400" b="1" dirty="0" err="1" smtClean="0">
                <a:solidFill>
                  <a:srgbClr val="0000FF"/>
                </a:solidFill>
              </a:rPr>
              <a:t>grid</a:t>
            </a:r>
            <a:endParaRPr lang="da-DK" altLang="da-DK" sz="1400" b="1" dirty="0" smtClean="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Kopieret fra BlueJ</a:t>
            </a:r>
            <a:endParaRPr lang="da-DK" altLang="da-DK" sz="2000" kern="0" dirty="0"/>
          </a:p>
          <a:p>
            <a:pPr lvl="1" eaLnBrk="1" hangingPunct="1">
              <a:defRPr/>
            </a:pPr>
            <a:r>
              <a:rPr lang="da-DK" altLang="da-DK" sz="1800" dirty="0" smtClean="0">
                <a:ea typeface="ＭＳ Ｐゴシック" pitchFamily="34" charset="-128"/>
              </a:rPr>
              <a:t>Fem forskellige klasser med hvert deres formål</a:t>
            </a:r>
          </a:p>
          <a:p>
            <a:pPr lvl="1" eaLnBrk="1" hangingPunct="1">
              <a:defRPr/>
            </a:pPr>
            <a:r>
              <a:rPr lang="da-DK" altLang="da-DK" sz="1800" dirty="0" smtClean="0">
                <a:ea typeface="ＭＳ Ｐゴシック" pitchFamily="34" charset="-128"/>
              </a:rPr>
              <a:t>I BlueJ er pilene stiplede</a:t>
            </a:r>
            <a:endParaRPr lang="da-DK" altLang="da-DK" sz="1800" dirty="0">
              <a:ea typeface="ＭＳ Ｐゴシック" pitchFamily="34" charset="-128"/>
            </a:endParaRP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advanceToNextField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a:p>
            <a:pPr>
              <a:defRPr/>
            </a:pPr>
            <a:r>
              <a:rPr lang="da-DK" sz="1200" b="1" dirty="0" err="1" smtClean="0">
                <a:solidFill>
                  <a:srgbClr val="008000"/>
                </a:solidFill>
                <a:latin typeface="Courier New" charset="0"/>
                <a:ea typeface="ＭＳ Ｐゴシック" charset="0"/>
              </a:rPr>
              <a:t>promising</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setFieldValue</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smtClean="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smtClean="0">
                <a:ea typeface="ＭＳ Ｐゴシック" pitchFamily="34" charset="-128"/>
              </a:rPr>
              <a:t>Objektorienteret programmering</a:t>
            </a:r>
          </a:p>
          <a:p>
            <a:pPr lvl="1" eaLnBrk="1" hangingPunct="1">
              <a:spcBef>
                <a:spcPts val="600"/>
              </a:spcBef>
            </a:pPr>
            <a:r>
              <a:rPr lang="da-DK" altLang="da-DK" sz="1800" noProof="0" dirty="0" smtClean="0">
                <a:ea typeface="ＭＳ Ｐゴシック" pitchFamily="34" charset="-128"/>
              </a:rPr>
              <a:t>Java er vores programmeringssprog</a:t>
            </a:r>
          </a:p>
          <a:p>
            <a:pPr lvl="1" eaLnBrk="1" hangingPunct="1">
              <a:spcBef>
                <a:spcPts val="600"/>
              </a:spcBef>
            </a:pPr>
            <a:r>
              <a:rPr lang="da-DK" altLang="da-DK" sz="1800" dirty="0" smtClean="0">
                <a:ea typeface="ＭＳ Ｐゴシック" pitchFamily="34" charset="-128"/>
              </a:rPr>
              <a:t>BlueJ er vores programmeringsomgivelser (editor)</a:t>
            </a:r>
          </a:p>
          <a:p>
            <a:pPr lvl="1" eaLnBrk="1" hangingPunct="1">
              <a:spcBef>
                <a:spcPts val="600"/>
              </a:spcBef>
            </a:pPr>
            <a:r>
              <a:rPr lang="da-DK" altLang="da-DK" sz="1800" noProof="0" dirty="0" smtClean="0">
                <a:ea typeface="ＭＳ Ｐゴシック" pitchFamily="34" charset="-128"/>
              </a:rPr>
              <a:t>Undervejs bruger vi kode produceret af andre</a:t>
            </a:r>
            <a:br>
              <a:rPr lang="da-DK" altLang="da-DK" sz="1800" noProof="0" dirty="0" smtClean="0">
                <a:ea typeface="ＭＳ Ｐゴシック" pitchFamily="34" charset="-128"/>
              </a:rPr>
            </a:br>
            <a:r>
              <a:rPr lang="da-DK" altLang="da-DK" sz="1800" noProof="0" dirty="0" smtClean="0">
                <a:ea typeface="ＭＳ Ｐゴシック" pitchFamily="34" charset="-128"/>
              </a:rPr>
              <a:t>(Javas klassebibliotek)</a:t>
            </a:r>
          </a:p>
          <a:p>
            <a:pPr eaLnBrk="1" hangingPunct="1">
              <a:lnSpc>
                <a:spcPct val="90000"/>
              </a:lnSpc>
              <a:spcBef>
                <a:spcPts val="2400"/>
              </a:spcBef>
            </a:pPr>
            <a:r>
              <a:rPr lang="da-DK" altLang="da-DK" sz="2000" noProof="0" dirty="0" smtClean="0">
                <a:ea typeface="ＭＳ Ｐゴシック" pitchFamily="34" charset="-128"/>
              </a:rPr>
              <a:t>Modeldrevet programmering</a:t>
            </a:r>
          </a:p>
          <a:p>
            <a:pPr lvl="1" eaLnBrk="1" hangingPunct="1">
              <a:spcBef>
                <a:spcPts val="600"/>
              </a:spcBef>
            </a:pPr>
            <a:r>
              <a:rPr lang="da-DK" altLang="da-DK" sz="1800" noProof="0" dirty="0" smtClean="0">
                <a:ea typeface="ＭＳ Ｐゴシック" pitchFamily="34" charset="-128"/>
              </a:rPr>
              <a:t>Programmeringsopgaver tager udgangspunkt i simple</a:t>
            </a:r>
            <a:br>
              <a:rPr lang="da-DK" altLang="da-DK" sz="1800" noProof="0" dirty="0" smtClean="0">
                <a:ea typeface="ＭＳ Ｐゴシック" pitchFamily="34" charset="-128"/>
              </a:rPr>
            </a:br>
            <a:r>
              <a:rPr lang="da-DK" altLang="da-DK" sz="1800" noProof="0" dirty="0" smtClean="0">
                <a:ea typeface="ＭＳ Ｐゴシック" pitchFamily="34" charset="-128"/>
              </a:rPr>
              <a:t>objektorienterede modeller (primært klassediagrammer)</a:t>
            </a:r>
          </a:p>
          <a:p>
            <a:pPr lvl="1" eaLnBrk="1" hangingPunct="1">
              <a:spcBef>
                <a:spcPts val="600"/>
              </a:spcBef>
            </a:pPr>
            <a:r>
              <a:rPr lang="da-DK" altLang="da-DK" sz="1800" noProof="0" dirty="0" smtClean="0">
                <a:ea typeface="ＭＳ Ｐゴシック" pitchFamily="34" charset="-128"/>
              </a:rPr>
              <a:t>UML diagrammerne er vores specifikationssprog</a:t>
            </a:r>
          </a:p>
          <a:p>
            <a:pPr lvl="1" eaLnBrk="1" hangingPunct="1">
              <a:spcBef>
                <a:spcPts val="600"/>
              </a:spcBef>
            </a:pPr>
            <a:r>
              <a:rPr lang="da-DK" altLang="da-DK" sz="1800" spc="-30" noProof="0" dirty="0" smtClean="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880085"/>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bwMode="auto">
          <a:xfrm>
            <a:off x="2708259" y="6072596"/>
            <a:ext cx="1440408" cy="59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1400" dirty="0">
                <a:ea typeface="ＭＳ Ｐゴシック" pitchFamily="34" charset="-128"/>
              </a:rPr>
              <a:t>Blå skovskade</a:t>
            </a:r>
          </a:p>
          <a:p>
            <a:pPr marL="0" indent="0" eaLnBrk="1" hangingPunct="1">
              <a:buNone/>
              <a:defRPr/>
            </a:pPr>
            <a:r>
              <a:rPr lang="da-DK" altLang="da-DK" sz="1400" dirty="0" smtClean="0">
                <a:ea typeface="ＭＳ Ｐゴシック" pitchFamily="34" charset="-128"/>
              </a:rPr>
              <a:t>Blue </a:t>
            </a:r>
            <a:r>
              <a:rPr lang="da-DK" altLang="da-DK" sz="1400" dirty="0">
                <a:ea typeface="ＭＳ Ｐゴシック" pitchFamily="34" charset="-128"/>
              </a:rPr>
              <a:t>J</a:t>
            </a:r>
            <a:r>
              <a:rPr lang="da-DK" altLang="da-DK" sz="1400" dirty="0" smtClean="0">
                <a:ea typeface="ＭＳ Ｐゴシック" pitchFamily="34" charset="-128"/>
              </a:rPr>
              <a:t>ay</a:t>
            </a:r>
          </a:p>
        </p:txBody>
      </p:sp>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Tree>
    <p:extLst>
      <p:ext uri="{BB962C8B-B14F-4D97-AF65-F5344CB8AC3E}">
        <p14:creationId xmlns:p14="http://schemas.microsoft.com/office/powerpoint/2010/main" val="515124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smtClean="0">
                <a:solidFill>
                  <a:srgbClr val="A50021"/>
                </a:solidFill>
                <a:cs typeface="ＭＳ Ｐゴシック" charset="0"/>
              </a:rPr>
              <a:t>Simpel programmering til husbehov</a:t>
            </a:r>
            <a:endParaRPr lang="da-DK" altLang="da-DK" b="1" noProof="0" dirty="0">
              <a:solidFill>
                <a:srgbClr val="A50021"/>
              </a:solidFill>
              <a:cs typeface="ＭＳ Ｐゴシック" charset="0"/>
            </a:endParaRPr>
          </a:p>
          <a:p>
            <a:pPr lvl="1" eaLnBrk="1" hangingPunct="1">
              <a:spcBef>
                <a:spcPts val="600"/>
              </a:spcBef>
              <a:defRPr/>
            </a:pPr>
            <a:r>
              <a:rPr lang="da-DK" altLang="da-DK" sz="1800" noProof="0" dirty="0" smtClean="0"/>
              <a:t>I vil lære nogle grundliggende ting omkring programmering</a:t>
            </a:r>
          </a:p>
          <a:p>
            <a:pPr lvl="1" eaLnBrk="1" hangingPunct="1">
              <a:spcBef>
                <a:spcPts val="600"/>
              </a:spcBef>
              <a:defRPr/>
            </a:pPr>
            <a:r>
              <a:rPr lang="da-DK" altLang="da-DK" sz="1800" noProof="0" dirty="0" smtClean="0"/>
              <a:t>Efter kurset vil I kunne lave simple programmer og forstå de vigtigste principper bag programmering</a:t>
            </a:r>
          </a:p>
          <a:p>
            <a:pPr lvl="1" eaLnBrk="1" hangingPunct="1">
              <a:spcBef>
                <a:spcPts val="600"/>
              </a:spcBef>
              <a:defRPr/>
            </a:pPr>
            <a:r>
              <a:rPr lang="da-DK" altLang="da-DK" sz="1800" noProof="0" dirty="0" smtClean="0"/>
              <a:t>Men I bliver </a:t>
            </a:r>
            <a:r>
              <a:rPr lang="da-DK" altLang="da-DK" sz="1800" u="sng" noProof="0" dirty="0" smtClean="0"/>
              <a:t>ikke</a:t>
            </a:r>
            <a:r>
              <a:rPr lang="da-DK" altLang="da-DK" sz="1800" noProof="0" dirty="0" smtClean="0"/>
              <a:t> verdensmestre i at programmere på 4 måneder</a:t>
            </a:r>
          </a:p>
          <a:p>
            <a:pPr lvl="1" eaLnBrk="1" hangingPunct="1">
              <a:spcBef>
                <a:spcPts val="600"/>
              </a:spcBef>
              <a:defRPr/>
            </a:pPr>
            <a:r>
              <a:rPr lang="da-DK" altLang="ja-JP" sz="1800" noProof="0" dirty="0" smtClean="0"/>
              <a:t>Det kræver masser af træning – gennem flere år</a:t>
            </a:r>
            <a:endParaRPr lang="da-DK" altLang="da-DK" sz="1800" noProof="0" dirty="0" smtClean="0"/>
          </a:p>
          <a:p>
            <a:pPr eaLnBrk="1" hangingPunct="1">
              <a:spcBef>
                <a:spcPts val="1800"/>
              </a:spcBef>
              <a:defRPr/>
            </a:pPr>
            <a:r>
              <a:rPr lang="da-DK" altLang="da-DK" sz="2000" noProof="0" dirty="0" smtClean="0"/>
              <a:t>Programmering kræver masser af praktisk øvelse</a:t>
            </a:r>
          </a:p>
          <a:p>
            <a:pPr lvl="1" eaLnBrk="1" hangingPunct="1">
              <a:spcBef>
                <a:spcPts val="600"/>
              </a:spcBef>
              <a:defRPr/>
            </a:pPr>
            <a:r>
              <a:rPr lang="da-DK" altLang="da-DK" sz="1800" noProof="0" dirty="0" smtClean="0"/>
              <a:t>I lærer ikke at programmere ved at læse bøger eller se videoer</a:t>
            </a:r>
          </a:p>
          <a:p>
            <a:pPr lvl="1" eaLnBrk="1" hangingPunct="1">
              <a:spcBef>
                <a:spcPts val="600"/>
              </a:spcBef>
              <a:defRPr/>
            </a:pPr>
            <a:r>
              <a:rPr lang="da-DK" altLang="da-DK" sz="1800" noProof="0" dirty="0" smtClean="0"/>
              <a:t>I lærer det ved at </a:t>
            </a:r>
            <a:r>
              <a:rPr lang="da-DK" altLang="da-DK" sz="1800" b="1" noProof="0" dirty="0" smtClean="0">
                <a:solidFill>
                  <a:srgbClr val="008000"/>
                </a:solidFill>
              </a:rPr>
              <a:t>øve jer igen og igen</a:t>
            </a:r>
          </a:p>
          <a:p>
            <a:pPr lvl="1" eaLnBrk="1" hangingPunct="1">
              <a:spcBef>
                <a:spcPts val="600"/>
              </a:spcBef>
              <a:defRPr/>
            </a:pPr>
            <a:r>
              <a:rPr lang="da-DK" altLang="da-DK" sz="1800" noProof="0" dirty="0"/>
              <a:t>Der er masser af basale </a:t>
            </a:r>
            <a:r>
              <a:rPr lang="da-DK" altLang="da-DK" sz="1800" noProof="0" dirty="0" smtClean="0"/>
              <a:t>ting, </a:t>
            </a:r>
            <a:r>
              <a:rPr lang="da-DK" altLang="da-DK" sz="1800" noProof="0" dirty="0"/>
              <a:t>som skal sidde på </a:t>
            </a:r>
            <a:r>
              <a:rPr lang="da-DK" altLang="da-DK" sz="1800" noProof="0" dirty="0" smtClean="0"/>
              <a:t>rygmarven, </a:t>
            </a:r>
            <a:r>
              <a:rPr lang="da-DK" altLang="da-DK" sz="1800" noProof="0" dirty="0"/>
              <a:t>og som I skal kunne gøre i søvne</a:t>
            </a:r>
          </a:p>
          <a:p>
            <a:pPr lvl="1" eaLnBrk="1" hangingPunct="1">
              <a:spcBef>
                <a:spcPts val="600"/>
              </a:spcBef>
              <a:defRPr/>
            </a:pPr>
            <a:r>
              <a:rPr lang="da-DK" altLang="ja-JP" sz="1800" noProof="0" dirty="0" smtClean="0"/>
              <a:t>Kan sammenlignes </a:t>
            </a:r>
            <a:r>
              <a:rPr lang="da-DK" altLang="ja-JP" sz="1800" noProof="0" dirty="0"/>
              <a:t>med </a:t>
            </a:r>
            <a:r>
              <a:rPr lang="da-DK" altLang="ja-JP" sz="1800" b="1" noProof="0" dirty="0" smtClean="0">
                <a:solidFill>
                  <a:srgbClr val="008000"/>
                </a:solidFill>
              </a:rPr>
              <a:t>guitar / fodbold</a:t>
            </a:r>
            <a:r>
              <a:rPr lang="da-DK" altLang="ja-JP" sz="1800" noProof="0" dirty="0" smtClean="0"/>
              <a:t> – det bliver man ikke god til ved at læse om eller se på tv – man skal selv træne og træne</a:t>
            </a:r>
          </a:p>
          <a:p>
            <a:pPr lvl="1" eaLnBrk="1" hangingPunct="1">
              <a:spcBef>
                <a:spcPts val="600"/>
              </a:spcBef>
              <a:defRPr/>
            </a:pPr>
            <a:r>
              <a:rPr lang="da-DK" altLang="ja-JP" sz="1800" dirty="0" smtClean="0"/>
              <a:t>Derfor har dette kursus – som en studerende skrev i en evaluering – en </a:t>
            </a:r>
            <a:r>
              <a:rPr lang="da-DK" altLang="ja-JP" sz="1800" b="1" dirty="0" smtClean="0">
                <a:solidFill>
                  <a:srgbClr val="008000"/>
                </a:solidFill>
              </a:rPr>
              <a:t>"latterlig mængde"</a:t>
            </a:r>
            <a:r>
              <a:rPr lang="da-DK" altLang="ja-JP" sz="1800" dirty="0" smtClean="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smtClean="0"/>
              <a:t>Efter kurset vil I have kendskab til principper og teknikker for systematisk konstruktion af programmer, og I vil kunne</a:t>
            </a:r>
          </a:p>
          <a:p>
            <a:pPr lvl="1" eaLnBrk="1" hangingPunct="1">
              <a:spcBef>
                <a:spcPts val="600"/>
              </a:spcBef>
              <a:defRPr/>
            </a:pPr>
            <a:r>
              <a:rPr lang="da-DK" altLang="da-DK" sz="1800" b="1" i="1" noProof="0" dirty="0" smtClean="0">
                <a:solidFill>
                  <a:srgbClr val="008000"/>
                </a:solidFill>
              </a:rPr>
              <a:t>anvende</a:t>
            </a:r>
            <a:r>
              <a:rPr lang="da-DK" altLang="da-DK" sz="1800" noProof="0" dirty="0" smtClean="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smtClean="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smtClean="0"/>
              <a:t> disse</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arkitekturen af programmer</a:t>
            </a:r>
            <a:r>
              <a:rPr lang="da-DK" sz="1800" dirty="0"/>
              <a:t>, herunder nedarvning, abstrakte klasser og interfaces</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simple specifikationsmodeller og </a:t>
            </a:r>
            <a:r>
              <a:rPr lang="da-DK" altLang="da-DK" sz="1800" b="1" i="1" dirty="0">
                <a:solidFill>
                  <a:srgbClr val="008000"/>
                </a:solidFill>
              </a:rPr>
              <a:t>realisere</a:t>
            </a:r>
            <a:r>
              <a:rPr lang="da-DK" altLang="da-DK" sz="1800" noProof="0" dirty="0" smtClean="0"/>
              <a:t> disse i programmer</a:t>
            </a:r>
          </a:p>
          <a:p>
            <a:pPr lvl="1" eaLnBrk="1" hangingPunct="1">
              <a:spcBef>
                <a:spcPts val="600"/>
              </a:spcBef>
              <a:defRPr/>
            </a:pPr>
            <a:r>
              <a:rPr lang="da-DK" altLang="da-DK" sz="1800" b="1" i="1" dirty="0">
                <a:solidFill>
                  <a:srgbClr val="008000"/>
                </a:solidFill>
              </a:rPr>
              <a:t>anvende</a:t>
            </a:r>
            <a:r>
              <a:rPr lang="da-DK" altLang="da-DK" sz="1800" noProof="0" dirty="0" smtClean="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Program til at løse </a:t>
            </a:r>
            <a:r>
              <a:rPr lang="da-DK" sz="3200" noProof="0" dirty="0" smtClean="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smtClean="0"/>
              <a:t>Opgaven er at udfylde de manglende felter, således at, </a:t>
            </a:r>
            <a:endParaRPr lang="da-DK" altLang="da-DK" sz="2000" noProof="0" dirty="0" smtClean="0"/>
          </a:p>
          <a:p>
            <a:pPr lvl="1"/>
            <a:r>
              <a:rPr lang="da-DK" altLang="da-DK" sz="1800" noProof="0" dirty="0" smtClean="0"/>
              <a:t>hver af de 9 rækker</a:t>
            </a:r>
          </a:p>
          <a:p>
            <a:pPr lvl="1"/>
            <a:r>
              <a:rPr lang="da-DK" altLang="da-DK" sz="1800" dirty="0" smtClean="0"/>
              <a:t>hver af de 9 søjler</a:t>
            </a:r>
          </a:p>
          <a:p>
            <a:pPr lvl="1"/>
            <a:r>
              <a:rPr lang="da-DK" altLang="da-DK" sz="1800" noProof="0" dirty="0" smtClean="0"/>
              <a:t>hvert af de 9 kvadrater</a:t>
            </a:r>
          </a:p>
          <a:p>
            <a:pPr marL="0" lvl="1" indent="0">
              <a:buNone/>
            </a:pPr>
            <a:r>
              <a:rPr lang="da-DK" altLang="da-DK" b="1" dirty="0">
                <a:solidFill>
                  <a:srgbClr val="A50021"/>
                </a:solidFill>
                <a:cs typeface="ＭＳ Ｐゴシック" charset="0"/>
              </a:rPr>
              <a:t> </a:t>
            </a:r>
            <a:r>
              <a:rPr lang="da-DK" altLang="da-DK" b="1" dirty="0" smtClean="0">
                <a:solidFill>
                  <a:srgbClr val="A50021"/>
                </a:solidFill>
                <a:cs typeface="ＭＳ Ｐゴシック" charset="0"/>
              </a:rPr>
              <a:t>    indeholder </a:t>
            </a:r>
            <a:r>
              <a:rPr lang="da-DK" altLang="da-DK" b="1" dirty="0">
                <a:solidFill>
                  <a:srgbClr val="A50021"/>
                </a:solidFill>
                <a:cs typeface="ＭＳ Ｐゴシック" charset="0"/>
              </a:rPr>
              <a:t>hvert af </a:t>
            </a:r>
            <a:r>
              <a:rPr lang="da-DK" altLang="da-DK" b="1" dirty="0" smtClean="0">
                <a:solidFill>
                  <a:srgbClr val="A50021"/>
                </a:solidFill>
                <a:cs typeface="ＭＳ Ｐゴシック" charset="0"/>
              </a:rPr>
              <a:t>cifrene </a:t>
            </a:r>
            <a:r>
              <a:rPr lang="da-DK" altLang="da-DK" b="1" dirty="0">
                <a:solidFill>
                  <a:srgbClr val="A50021"/>
                </a:solidFill>
                <a:cs typeface="ＭＳ Ｐゴシック" charset="0"/>
              </a:rPr>
              <a:t>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smtClean="0"/>
              <a:t>15 minutters mundtlig prøv</a:t>
            </a:r>
            <a:r>
              <a:rPr lang="da-DK" altLang="da-DK" sz="2000" dirty="0"/>
              <a:t>e med </a:t>
            </a:r>
            <a:r>
              <a:rPr lang="da-DK" altLang="da-DK" sz="2000" dirty="0" smtClean="0"/>
              <a:t>ca. 15 minutters </a:t>
            </a:r>
            <a:r>
              <a:rPr lang="da-DK" altLang="da-DK" sz="2000" dirty="0" err="1" smtClean="0"/>
              <a:t>forber</a:t>
            </a:r>
            <a:r>
              <a:rPr lang="da-DK" altLang="da-DK" sz="2000" noProof="0" dirty="0" err="1" smtClean="0"/>
              <a:t>edelse</a:t>
            </a:r>
            <a:endParaRPr lang="da-DK" altLang="da-DK" sz="2000" noProof="0" dirty="0" smtClean="0"/>
          </a:p>
          <a:p>
            <a:pPr lvl="1" eaLnBrk="1" hangingPunct="1">
              <a:defRPr/>
            </a:pPr>
            <a:r>
              <a:rPr lang="da-DK" sz="1800" dirty="0" smtClean="0"/>
              <a:t>9 spørgsmål, der dækker kursets centrale emneområder</a:t>
            </a:r>
          </a:p>
          <a:p>
            <a:pPr lvl="1" eaLnBrk="1" hangingPunct="1">
              <a:defRPr/>
            </a:pPr>
            <a:r>
              <a:rPr lang="da-DK" sz="1800" dirty="0" smtClean="0"/>
              <a:t>Eksaminanden forventes </a:t>
            </a:r>
            <a:r>
              <a:rPr lang="da-DK" sz="1800" dirty="0"/>
              <a:t>at demonstrere</a:t>
            </a:r>
          </a:p>
          <a:p>
            <a:pPr lvl="2"/>
            <a:r>
              <a:rPr lang="da-DK" sz="1800" dirty="0"/>
              <a:t>Kendskab til de vigtigste begreber indenfor det trukne emneområde</a:t>
            </a:r>
            <a:endParaRPr lang="da-DK" sz="2800" dirty="0"/>
          </a:p>
          <a:p>
            <a:pPr lvl="2"/>
            <a:r>
              <a:rPr lang="da-DK" sz="1800" dirty="0"/>
              <a:t>Evne til </a:t>
            </a:r>
            <a:r>
              <a:rPr lang="da-DK" sz="1800" dirty="0" smtClean="0"/>
              <a:t>at </a:t>
            </a:r>
            <a:r>
              <a:rPr lang="da-DK" sz="1800" dirty="0"/>
              <a:t>programmere i Java ved at præsentere små velvalgte programstumper indenfor emneområdet</a:t>
            </a:r>
            <a:endParaRPr lang="da-DK" sz="2800" dirty="0"/>
          </a:p>
          <a:p>
            <a:pPr lvl="2"/>
            <a:r>
              <a:rPr lang="da-DK" sz="1800" dirty="0"/>
              <a:t>Evne til at svare på simple spørgsmål inden for emneområdet, herunder relatere kursets </a:t>
            </a:r>
            <a:r>
              <a:rPr lang="da-DK" sz="1800" dirty="0" smtClean="0"/>
              <a:t>afleveringsopgaver </a:t>
            </a:r>
            <a:r>
              <a:rPr lang="da-DK" sz="1800" dirty="0"/>
              <a:t>til emneområdet</a:t>
            </a:r>
            <a:endParaRPr lang="da-DK" sz="2800" dirty="0"/>
          </a:p>
          <a:p>
            <a:pPr marL="342900" lvl="1" indent="-342900" eaLnBrk="1" hangingPunct="1">
              <a:spcBef>
                <a:spcPts val="1200"/>
              </a:spcBef>
              <a:buChar char="•"/>
              <a:defRPr/>
            </a:pPr>
            <a:r>
              <a:rPr lang="da-DK" altLang="da-DK" b="1" dirty="0" smtClean="0">
                <a:solidFill>
                  <a:srgbClr val="A50021"/>
                </a:solidFill>
                <a:cs typeface="ＭＳ Ｐゴシック" charset="0"/>
              </a:rPr>
              <a:t>I slutningen af uge 8 er der en køreprøve</a:t>
            </a:r>
          </a:p>
          <a:p>
            <a:pPr lvl="1" eaLnBrk="1" hangingPunct="1">
              <a:defRPr/>
            </a:pPr>
            <a:r>
              <a:rPr lang="da-DK" altLang="da-DK" sz="1800" dirty="0" smtClean="0"/>
              <a:t>Praktisk prøve i programmering af 30 </a:t>
            </a:r>
            <a:r>
              <a:rPr lang="da-DK" altLang="da-DK" sz="1800" dirty="0"/>
              <a:t>minutters </a:t>
            </a:r>
            <a:r>
              <a:rPr lang="da-DK" altLang="da-DK" sz="1800" dirty="0" smtClean="0"/>
              <a:t>varighed</a:t>
            </a:r>
          </a:p>
          <a:p>
            <a:pPr marL="342900" lvl="1" indent="-342900" eaLnBrk="1" hangingPunct="1">
              <a:spcBef>
                <a:spcPts val="1200"/>
              </a:spcBef>
              <a:buChar char="•"/>
              <a:defRPr/>
            </a:pPr>
            <a:r>
              <a:rPr lang="da-DK" altLang="da-DK" b="1" dirty="0">
                <a:solidFill>
                  <a:srgbClr val="A50021"/>
                </a:solidFill>
                <a:cs typeface="ＭＳ Ｐゴシック" charset="0"/>
              </a:rPr>
              <a:t>I </a:t>
            </a:r>
            <a:r>
              <a:rPr lang="da-DK" altLang="da-DK" b="1" dirty="0" smtClean="0">
                <a:solidFill>
                  <a:srgbClr val="A50021"/>
                </a:solidFill>
                <a:cs typeface="ＭＳ Ｐゴシック" charset="0"/>
              </a:rPr>
              <a:t>kursets anden halvdel er der et gennemgående projekt</a:t>
            </a:r>
            <a:endParaRPr lang="da-DK" altLang="da-DK" b="1" dirty="0">
              <a:solidFill>
                <a:srgbClr val="A50021"/>
              </a:solidFill>
              <a:cs typeface="ＭＳ Ｐゴシック" charset="0"/>
            </a:endParaRPr>
          </a:p>
          <a:p>
            <a:pPr lvl="1" eaLnBrk="1" hangingPunct="1">
              <a:defRPr/>
            </a:pPr>
            <a:r>
              <a:rPr lang="da-DK" altLang="da-DK" sz="1800" dirty="0" smtClean="0"/>
              <a:t>I skal konstruere et simpelt computerspil</a:t>
            </a:r>
          </a:p>
          <a:p>
            <a:pPr lvl="1" eaLnBrk="1" hangingPunct="1">
              <a:defRPr/>
            </a:pPr>
            <a:r>
              <a:rPr lang="da-DK" altLang="da-DK" sz="1800" dirty="0" smtClean="0"/>
              <a:t>Delaflevering hver uge (</a:t>
            </a:r>
            <a:r>
              <a:rPr lang="da-DK" altLang="da-DK" sz="1800" spc="-50" dirty="0" smtClean="0"/>
              <a:t>hvor I benytter de ting, der er gennemgået ugen før</a:t>
            </a:r>
            <a:r>
              <a:rPr lang="da-DK" altLang="da-DK" sz="1800" dirty="0" smtClean="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a:t>
            </a:r>
            <a:r>
              <a:rPr lang="da-DK" altLang="da-DK" b="1" spc="-60" dirty="0" smtClean="0">
                <a:solidFill>
                  <a:srgbClr val="A50021"/>
                </a:solidFill>
                <a:cs typeface="ＭＳ Ｐゴシック" charset="0"/>
              </a:rPr>
              <a:t>tæller </a:t>
            </a:r>
            <a:r>
              <a:rPr lang="da-DK" altLang="da-DK" b="1" spc="-60" dirty="0">
                <a:solidFill>
                  <a:srgbClr val="A50021"/>
                </a:solidFill>
                <a:cs typeface="ＭＳ Ｐゴシック" charset="0"/>
              </a:rPr>
              <a:t>med </a:t>
            </a:r>
            <a:r>
              <a:rPr lang="da-DK" altLang="da-DK" b="1" spc="-60" dirty="0" smtClean="0">
                <a:solidFill>
                  <a:srgbClr val="A50021"/>
                </a:solidFill>
                <a:cs typeface="ＭＳ Ｐゴシック" charset="0"/>
              </a:rPr>
              <a:t>ved fastlæggelsen af endelig karakter</a:t>
            </a:r>
          </a:p>
          <a:p>
            <a:pPr lvl="1" eaLnBrk="1" hangingPunct="1">
              <a:defRPr/>
            </a:pPr>
            <a:r>
              <a:rPr lang="da-DK" sz="1800" spc="-60" dirty="0"/>
              <a:t>Høje point kan trække en karakter op, mens lave point kan trække en karakter </a:t>
            </a:r>
            <a:r>
              <a:rPr lang="da-DK" sz="1800" spc="-60" dirty="0" smtClean="0"/>
              <a:t>ned</a:t>
            </a:r>
            <a:endParaRPr lang="da-DK" altLang="da-DK" sz="1600" spc="-60" dirty="0" smtClean="0"/>
          </a:p>
          <a:p>
            <a:pPr lvl="1"/>
            <a:r>
              <a:rPr lang="da-DK" sz="1800" spc="-60" dirty="0"/>
              <a:t>Uanset pointtal kan man dumpe, hvis den mundtlige præstation er uacceptabel</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
        <p:nvSpPr>
          <p:cNvPr id="10" name="Rectangle 3"/>
          <p:cNvSpPr txBox="1">
            <a:spLocks noChangeArrowheads="1"/>
          </p:cNvSpPr>
          <p:nvPr/>
        </p:nvSpPr>
        <p:spPr bwMode="auto">
          <a:xfrm>
            <a:off x="440354" y="1052736"/>
            <a:ext cx="8424936"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a:t>Hjemmearbejde</a:t>
            </a:r>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smtClean="0">
                <a:solidFill>
                  <a:srgbClr val="008000"/>
                </a:solidFill>
              </a:rPr>
              <a:t>50-100 småopgaver</a:t>
            </a:r>
            <a:r>
              <a:rPr lang="da-DK" altLang="da-DK" sz="1800" dirty="0"/>
              <a:t>, der er i hvert </a:t>
            </a:r>
            <a:r>
              <a:rPr lang="da-DK" altLang="da-DK" sz="1800" dirty="0" smtClean="0"/>
              <a:t>kapitel</a:t>
            </a:r>
          </a:p>
          <a:p>
            <a:pPr lvl="2">
              <a:spcBef>
                <a:spcPts val="300"/>
              </a:spcBef>
            </a:pPr>
            <a:r>
              <a:rPr lang="da-DK" altLang="da-DK" sz="1800" dirty="0" smtClean="0"/>
              <a:t>Det er </a:t>
            </a:r>
            <a:r>
              <a:rPr lang="da-DK" altLang="da-DK" sz="1800" b="1" dirty="0" smtClean="0">
                <a:solidFill>
                  <a:srgbClr val="008000"/>
                </a:solidFill>
              </a:rPr>
              <a:t>vigtigt</a:t>
            </a:r>
            <a:r>
              <a:rPr lang="da-DK" altLang="da-DK" sz="1800" dirty="0" smtClean="0"/>
              <a:t>, at I løser opgaverne – I lærer kun at programmere ved at øve jer, og de fleste af opgaverne er små programmeringsopgaver</a:t>
            </a:r>
          </a:p>
          <a:p>
            <a:pPr lvl="1"/>
            <a:r>
              <a:rPr lang="da-DK" altLang="da-DK" dirty="0" smtClean="0"/>
              <a:t>Gennemse </a:t>
            </a:r>
            <a:r>
              <a:rPr lang="da-DK" altLang="da-DK" b="1" dirty="0">
                <a:solidFill>
                  <a:srgbClr val="008000"/>
                </a:solidFill>
              </a:rPr>
              <a:t>videonoter</a:t>
            </a:r>
            <a:r>
              <a:rPr lang="da-DK" altLang="da-DK" dirty="0"/>
              <a:t> (ca. </a:t>
            </a:r>
            <a:r>
              <a:rPr lang="da-DK" altLang="da-DK" dirty="0" smtClean="0"/>
              <a:t>70 </a:t>
            </a:r>
            <a:r>
              <a:rPr lang="da-DK" altLang="da-DK" dirty="0"/>
              <a:t>i </a:t>
            </a:r>
            <a:r>
              <a:rPr lang="da-DK" altLang="da-DK" dirty="0" smtClean="0"/>
              <a:t>alt – af 5-10 minutters varighed)</a:t>
            </a:r>
            <a:endParaRPr lang="da-DK" altLang="da-DK" dirty="0"/>
          </a:p>
          <a:p>
            <a:pPr lvl="2">
              <a:spcBef>
                <a:spcPts val="300"/>
              </a:spcBef>
            </a:pPr>
            <a:r>
              <a:rPr lang="da-DK" altLang="da-DK" sz="1800" dirty="0"/>
              <a:t>Præsenterer vigtigt </a:t>
            </a:r>
            <a:r>
              <a:rPr lang="da-DK" altLang="da-DK" sz="1800" dirty="0" smtClean="0"/>
              <a:t>stof – integreret del af kurset </a:t>
            </a:r>
            <a:endParaRPr lang="da-DK" altLang="da-DK" sz="1800" dirty="0"/>
          </a:p>
          <a:p>
            <a:pPr>
              <a:spcBef>
                <a:spcPts val="600"/>
              </a:spcBef>
            </a:pPr>
            <a:r>
              <a:rPr lang="da-DK" altLang="da-DK" sz="2000" dirty="0" smtClean="0"/>
              <a:t>Øvelser</a:t>
            </a:r>
            <a:endParaRPr lang="da-DK" altLang="da-DK" sz="2000" dirty="0"/>
          </a:p>
          <a:p>
            <a:pPr lvl="1">
              <a:spcBef>
                <a:spcPts val="200"/>
              </a:spcBef>
            </a:pPr>
            <a:r>
              <a:rPr lang="da-DK" altLang="da-DK" dirty="0"/>
              <a:t>Praktisk arbejde under vejledning af instruktor (ældre studerende)</a:t>
            </a:r>
          </a:p>
          <a:p>
            <a:pPr lvl="2">
              <a:spcBef>
                <a:spcPts val="300"/>
              </a:spcBef>
            </a:pPr>
            <a:r>
              <a:rPr lang="da-DK" altLang="da-DK" sz="1800" dirty="0" smtClean="0"/>
              <a:t>Man arbejder primært med de obligatoriske </a:t>
            </a:r>
            <a:r>
              <a:rPr lang="da-DK" altLang="da-DK" sz="1800" dirty="0"/>
              <a:t>afleveringsopgaver</a:t>
            </a:r>
          </a:p>
          <a:p>
            <a:pPr lvl="2">
              <a:spcBef>
                <a:spcPts val="300"/>
              </a:spcBef>
            </a:pPr>
            <a:r>
              <a:rPr lang="da-DK" altLang="da-DK" sz="1800" dirty="0" smtClean="0"/>
              <a:t>Også mulighed for at stille spørgsmål </a:t>
            </a:r>
            <a:r>
              <a:rPr lang="da-DK" altLang="da-DK" sz="1800" dirty="0"/>
              <a:t>til </a:t>
            </a:r>
            <a:r>
              <a:rPr lang="da-DK" altLang="da-DK" sz="1800" dirty="0" smtClean="0"/>
              <a:t>lærebog </a:t>
            </a:r>
            <a:r>
              <a:rPr lang="da-DK" altLang="da-DK" sz="1800" dirty="0"/>
              <a:t>og videonoter</a:t>
            </a:r>
          </a:p>
          <a:p>
            <a:pPr>
              <a:spcBef>
                <a:spcPts val="600"/>
              </a:spcBef>
            </a:pPr>
            <a:r>
              <a:rPr lang="da-DK" altLang="da-DK" sz="2000" dirty="0"/>
              <a:t>Forelæsninger</a:t>
            </a:r>
          </a:p>
          <a:p>
            <a:pPr lvl="1">
              <a:spcBef>
                <a:spcPts val="200"/>
              </a:spcBef>
            </a:pPr>
            <a:r>
              <a:rPr lang="da-DK" altLang="da-DK" dirty="0"/>
              <a:t>Giver overblik over begreber, principper </a:t>
            </a:r>
          </a:p>
          <a:p>
            <a:pPr lvl="1">
              <a:spcBef>
                <a:spcPts val="300"/>
              </a:spcBef>
            </a:pPr>
            <a:r>
              <a:rPr lang="da-DK" altLang="da-DK" dirty="0"/>
              <a:t>Gennemgår eksempler</a:t>
            </a:r>
          </a:p>
          <a:p>
            <a:pPr lvl="1">
              <a:spcBef>
                <a:spcPts val="300"/>
              </a:spcBef>
            </a:pPr>
            <a:r>
              <a:rPr lang="da-DK" altLang="da-DK" dirty="0"/>
              <a:t>Indeholder </a:t>
            </a:r>
            <a:r>
              <a:rPr lang="da-DK" altLang="da-DK" dirty="0" smtClean="0"/>
              <a:t>små quizzer</a:t>
            </a:r>
            <a:r>
              <a:rPr lang="da-DK" altLang="da-DK" dirty="0"/>
              <a:t>, hvor I </a:t>
            </a:r>
            <a:r>
              <a:rPr lang="da-DK" altLang="da-DK" dirty="0" smtClean="0"/>
              <a:t>deltager aktivt</a:t>
            </a:r>
          </a:p>
          <a:p>
            <a:pPr lvl="1">
              <a:spcBef>
                <a:spcPts val="300"/>
              </a:spcBef>
            </a:pPr>
            <a:r>
              <a:rPr lang="da-DK" altLang="da-DK" dirty="0" smtClean="0"/>
              <a:t>Optages </a:t>
            </a:r>
            <a:r>
              <a:rPr lang="da-DK" altLang="da-DK" dirty="0"/>
              <a:t>på video </a:t>
            </a:r>
            <a:r>
              <a:rPr lang="da-DK" altLang="da-DK" dirty="0" smtClean="0"/>
              <a:t>(forudsat at teknikken virker) og </a:t>
            </a:r>
            <a:r>
              <a:rPr lang="da-DK" altLang="da-DK" dirty="0"/>
              <a:t>er således </a:t>
            </a:r>
            <a:r>
              <a:rPr lang="da-DK" altLang="da-DK" dirty="0" smtClean="0"/>
              <a:t>tilgængelige, hvis der er ting man vil have genopfrisket</a:t>
            </a:r>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Sprog</a:t>
            </a:r>
            <a:endParaRPr lang="da-DK" altLang="da-DK" sz="2000" dirty="0"/>
          </a:p>
          <a:p>
            <a:pPr lvl="1">
              <a:spcBef>
                <a:spcPts val="200"/>
              </a:spcBef>
            </a:pPr>
            <a:r>
              <a:rPr lang="da-DK" altLang="da-DK" dirty="0" smtClean="0"/>
              <a:t>Bachelorkurser på det Naturvidenskabelige Fakultet (Natural Sciences) undervises på dansk (med mindre forelæseren ikke er dansktalende)</a:t>
            </a:r>
          </a:p>
          <a:p>
            <a:pPr lvl="1">
              <a:spcBef>
                <a:spcPts val="200"/>
              </a:spcBef>
            </a:pPr>
            <a:r>
              <a:rPr lang="da-DK" altLang="da-DK" dirty="0" smtClean="0"/>
              <a:t>Derfor vil jeg tale dansk, og mine slides vil være på dansk</a:t>
            </a:r>
          </a:p>
          <a:p>
            <a:pPr lvl="1">
              <a:spcBef>
                <a:spcPts val="200"/>
              </a:spcBef>
            </a:pPr>
            <a:r>
              <a:rPr lang="da-DK" altLang="da-DK" dirty="0" smtClean="0"/>
              <a:t>Mange fagudtryk og mange navne fra programmerne er på engelsk</a:t>
            </a:r>
          </a:p>
          <a:p>
            <a:pPr lvl="1">
              <a:spcBef>
                <a:spcPts val="200"/>
              </a:spcBef>
            </a:pPr>
            <a:r>
              <a:rPr lang="da-DK" altLang="da-DK" dirty="0" smtClean="0"/>
              <a:t>Sproget bliver derfor en (lidt uskøn) blanding af dansk og engelsk</a:t>
            </a:r>
          </a:p>
          <a:p>
            <a:pPr lvl="1">
              <a:spcBef>
                <a:spcPts val="200"/>
              </a:spcBef>
            </a:pPr>
            <a:r>
              <a:rPr lang="da-DK" altLang="da-DK" dirty="0" smtClean="0"/>
              <a:t>Det bliver </a:t>
            </a:r>
            <a:r>
              <a:rPr lang="da-DK" altLang="da-DK" dirty="0"/>
              <a:t>I</a:t>
            </a:r>
            <a:r>
              <a:rPr lang="da-DK" altLang="da-DK" dirty="0" smtClean="0"/>
              <a:t> nødt til at leve med – det er typisk for vores fag</a:t>
            </a:r>
            <a:endParaRPr lang="da-DK" altLang="da-DK" dirty="0"/>
          </a:p>
          <a:p>
            <a:pPr>
              <a:spcBef>
                <a:spcPts val="1200"/>
              </a:spcBef>
            </a:pPr>
            <a:r>
              <a:rPr lang="da-DK" altLang="da-DK" sz="2000" dirty="0" smtClean="0"/>
              <a:t>Udbytte af forelæsningerne</a:t>
            </a:r>
            <a:endParaRPr lang="da-DK" altLang="da-DK" sz="2000" dirty="0"/>
          </a:p>
          <a:p>
            <a:pPr lvl="1">
              <a:spcBef>
                <a:spcPts val="200"/>
              </a:spcBef>
            </a:pPr>
            <a:r>
              <a:rPr lang="da-DK" altLang="da-DK" dirty="0" smtClean="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lærebogen</a:t>
            </a:r>
          </a:p>
          <a:p>
            <a:pPr lvl="1">
              <a:spcBef>
                <a:spcPts val="200"/>
              </a:spcBef>
            </a:pPr>
            <a:r>
              <a:rPr lang="da-DK" altLang="da-DK" dirty="0" smtClean="0"/>
              <a:t>Nogle synes, at det er nemmere selv at gå i gang med lærebogen – uden at gå til forelæsningerne (eller bedre at se dem på video)</a:t>
            </a:r>
          </a:p>
          <a:p>
            <a:pPr lvl="1">
              <a:spcBef>
                <a:spcPts val="200"/>
              </a:spcBef>
            </a:pPr>
            <a:r>
              <a:rPr lang="da-DK" altLang="da-DK" dirty="0" smtClean="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smtClean="0">
                <a:solidFill>
                  <a:srgbClr val="008000"/>
                </a:solidFill>
                <a:cs typeface="ＭＳ Ｐゴシック" charset="0"/>
              </a:rPr>
              <a:t>mange ting</a:t>
            </a:r>
            <a:r>
              <a:rPr lang="da-DK" altLang="da-DK" sz="2000" b="1" dirty="0" smtClean="0">
                <a:solidFill>
                  <a:srgbClr val="A50021"/>
                </a:solidFill>
                <a:cs typeface="ＭＳ Ｐゴシック" charset="0"/>
              </a:rPr>
              <a:t>, </a:t>
            </a:r>
            <a:r>
              <a:rPr lang="da-DK" altLang="da-DK" sz="2000" b="1" dirty="0">
                <a:solidFill>
                  <a:srgbClr val="A50021"/>
                </a:solidFill>
                <a:cs typeface="ＭＳ Ｐゴシック" charset="0"/>
              </a:rPr>
              <a:t>som ikke er med i lærebogen</a:t>
            </a:r>
          </a:p>
          <a:p>
            <a:pPr lvl="1">
              <a:spcBef>
                <a:spcPts val="200"/>
              </a:spcBef>
            </a:pPr>
            <a:r>
              <a:rPr lang="da-DK" altLang="da-DK" dirty="0" smtClean="0"/>
              <a:t>Det er ting som bruges i opgaverne og er del af eksamenspensummet</a:t>
            </a:r>
          </a:p>
          <a:p>
            <a:pPr lvl="1">
              <a:spcBef>
                <a:spcPts val="200"/>
              </a:spcBef>
            </a:pPr>
            <a:r>
              <a:rPr lang="da-DK" altLang="da-DK" dirty="0" smtClean="0"/>
              <a:t>Som et minimum skal I derfor gennemgå forelæsningsslidsene</a:t>
            </a:r>
          </a:p>
          <a:p>
            <a:pPr lvl="1"/>
            <a:endParaRPr lang="da-DK" altLang="da-DK" sz="1600" dirty="0"/>
          </a:p>
        </p:txBody>
      </p:sp>
      <p:sp>
        <p:nvSpPr>
          <p:cNvPr id="5" name="Rectangle 4"/>
          <p:cNvSpPr/>
          <p:nvPr/>
        </p:nvSpPr>
        <p:spPr>
          <a:xfrm rot="21165640">
            <a:off x="-15898" y="5801826"/>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smtClean="0">
                <a:ln w="11430"/>
                <a:solidFill>
                  <a:srgbClr val="CC0000"/>
                </a:solidFill>
                <a:effectLst>
                  <a:outerShdw blurRad="50800" dist="39000" dir="5460000" algn="tl">
                    <a:srgbClr val="000000">
                      <a:alpha val="38000"/>
                    </a:srgbClr>
                  </a:outerShdw>
                </a:effectLst>
              </a:rPr>
              <a:t>Obs</a:t>
            </a:r>
            <a:r>
              <a:rPr lang="en-US" sz="2800" b="1" dirty="0" smtClean="0">
                <a:ln w="11430"/>
                <a:solidFill>
                  <a:srgbClr val="CC0000"/>
                </a:solidFill>
                <a:effectLst>
                  <a:outerShdw blurRad="50800" dist="39000" dir="5460000" algn="tl">
                    <a:srgbClr val="000000">
                      <a:alpha val="38000"/>
                    </a:srgbClr>
                  </a:outerShdw>
                </a:effectLst>
              </a:rPr>
              <a:t>!</a:t>
            </a:r>
            <a:endParaRPr lang="en-US" sz="28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Programmering kræver masser af træning</a:t>
            </a:r>
            <a:endParaRPr lang="da-DK" altLang="da-DK" sz="2000" dirty="0"/>
          </a:p>
          <a:p>
            <a:pPr lvl="1">
              <a:spcBef>
                <a:spcPts val="200"/>
              </a:spcBef>
            </a:pPr>
            <a:r>
              <a:rPr lang="da-DK" altLang="da-DK" dirty="0" smtClean="0"/>
              <a:t>Derfor har kurset</a:t>
            </a:r>
          </a:p>
          <a:p>
            <a:pPr lvl="2">
              <a:spcBef>
                <a:spcPts val="200"/>
              </a:spcBef>
            </a:pPr>
            <a:r>
              <a:rPr lang="da-DK" altLang="da-DK" sz="1800" spc="-30" dirty="0" smtClean="0"/>
              <a:t>17 afleveringsopgaver og 5 quizzer i første halvdel</a:t>
            </a:r>
          </a:p>
          <a:p>
            <a:pPr lvl="2">
              <a:spcBef>
                <a:spcPts val="200"/>
              </a:spcBef>
            </a:pPr>
            <a:r>
              <a:rPr lang="da-DK" altLang="da-DK" sz="1800" dirty="0"/>
              <a:t>7</a:t>
            </a:r>
            <a:r>
              <a:rPr lang="da-DK" altLang="da-DK" sz="1800" dirty="0" smtClean="0"/>
              <a:t> afleveringsopgaver i anden halvdel</a:t>
            </a:r>
          </a:p>
          <a:p>
            <a:pPr lvl="1">
              <a:spcBef>
                <a:spcPts val="200"/>
              </a:spcBef>
            </a:pPr>
            <a:r>
              <a:rPr lang="da-DK" altLang="da-DK" spc="-50" dirty="0" smtClean="0"/>
              <a:t>De to ugentlige øvelsesgange bruges primært til at arbejde med disse opgaver</a:t>
            </a:r>
            <a:endParaRPr lang="da-DK" altLang="da-DK" spc="-50" dirty="0"/>
          </a:p>
          <a:p>
            <a:pPr lvl="1">
              <a:spcBef>
                <a:spcPts val="200"/>
              </a:spcBef>
            </a:pPr>
            <a:r>
              <a:rPr lang="da-DK" dirty="0"/>
              <a:t>De fleste af opgaverne før efterårsferien er </a:t>
            </a:r>
            <a:r>
              <a:rPr lang="da-DK" dirty="0" smtClean="0"/>
              <a:t>forholdsvis </a:t>
            </a:r>
            <a:r>
              <a:rPr lang="da-DK" dirty="0"/>
              <a:t>små og kan løse på 30-60 minutter</a:t>
            </a:r>
          </a:p>
          <a:p>
            <a:pPr lvl="1">
              <a:spcBef>
                <a:spcPts val="200"/>
              </a:spcBef>
            </a:pPr>
            <a:r>
              <a:rPr lang="da-DK" altLang="da-DK" dirty="0" smtClean="0"/>
              <a:t>Alle </a:t>
            </a:r>
            <a:r>
              <a:rPr lang="da-DK" altLang="da-DK" dirty="0"/>
              <a:t>afleveringsopgaver er obligatoriske og skal godkendes </a:t>
            </a:r>
            <a:r>
              <a:rPr lang="da-DK" altLang="da-DK" dirty="0" smtClean="0"/>
              <a:t>af jeres instruktor for </a:t>
            </a:r>
            <a:r>
              <a:rPr lang="da-DK" altLang="da-DK" dirty="0"/>
              <a:t>at </a:t>
            </a:r>
            <a:r>
              <a:rPr lang="da-DK" altLang="da-DK" dirty="0" smtClean="0"/>
              <a:t>I </a:t>
            </a:r>
            <a:r>
              <a:rPr lang="da-DK" altLang="da-DK" dirty="0"/>
              <a:t>kan </a:t>
            </a:r>
            <a:r>
              <a:rPr lang="da-DK" altLang="da-DK" dirty="0" smtClean="0"/>
              <a:t>gå </a:t>
            </a:r>
            <a:r>
              <a:rPr lang="da-DK" altLang="da-DK" dirty="0"/>
              <a:t>til køreprøven </a:t>
            </a:r>
            <a:r>
              <a:rPr lang="da-DK" altLang="da-DK" dirty="0" smtClean="0"/>
              <a:t>og </a:t>
            </a:r>
            <a:r>
              <a:rPr lang="da-DK" altLang="da-DK" dirty="0"/>
              <a:t>den </a:t>
            </a:r>
            <a:r>
              <a:rPr lang="da-DK" altLang="da-DK" dirty="0" smtClean="0"/>
              <a:t>mundtlige eksamen</a:t>
            </a:r>
          </a:p>
          <a:p>
            <a:pPr marL="342900" lvl="1" indent="-342900">
              <a:spcBef>
                <a:spcPts val="1200"/>
              </a:spcBef>
              <a:buChar char="•"/>
            </a:pPr>
            <a:r>
              <a:rPr lang="da-DK" sz="2000" b="1" dirty="0" smtClean="0">
                <a:solidFill>
                  <a:srgbClr val="A50021"/>
                </a:solidFill>
                <a:cs typeface="ＭＳ Ｐゴシック" charset="0"/>
              </a:rPr>
              <a:t>I </a:t>
            </a:r>
            <a:r>
              <a:rPr lang="da-DK" sz="2000" b="1" dirty="0">
                <a:solidFill>
                  <a:srgbClr val="A50021"/>
                </a:solidFill>
                <a:cs typeface="ＭＳ Ｐゴシック" charset="0"/>
              </a:rPr>
              <a:t>begyndelsen vil instruktorerne ofte kræve genaflevering af opgaver med forholdsvis små fejl</a:t>
            </a:r>
          </a:p>
          <a:p>
            <a:pPr lvl="1">
              <a:spcBef>
                <a:spcPts val="200"/>
              </a:spcBef>
            </a:pPr>
            <a:r>
              <a:rPr lang="da-DK" dirty="0" smtClean="0"/>
              <a:t>På </a:t>
            </a:r>
            <a:r>
              <a:rPr lang="da-DK" dirty="0"/>
              <a:t>den måde får </a:t>
            </a:r>
            <a:r>
              <a:rPr lang="da-DK" dirty="0" smtClean="0"/>
              <a:t>vi </a:t>
            </a:r>
            <a:r>
              <a:rPr lang="da-DK" dirty="0"/>
              <a:t>hurtigere udryddet de værste unoder i jeres </a:t>
            </a:r>
            <a:r>
              <a:rPr lang="da-DK" dirty="0" smtClean="0"/>
              <a:t>programmeringsstil</a:t>
            </a:r>
          </a:p>
          <a:p>
            <a:pPr lvl="1">
              <a:spcBef>
                <a:spcPts val="200"/>
              </a:spcBef>
            </a:pPr>
            <a:r>
              <a:rPr lang="da-DK" dirty="0" smtClean="0"/>
              <a:t>Genaflevering skal ske senest 1 uge efter den oprindelige afleveringsfrist</a:t>
            </a:r>
          </a:p>
          <a:p>
            <a:pPr lvl="1">
              <a:spcBef>
                <a:spcPts val="200"/>
              </a:spcBef>
            </a:pPr>
            <a:r>
              <a:rPr lang="da-DK" dirty="0" smtClean="0"/>
              <a:t>I </a:t>
            </a:r>
            <a:r>
              <a:rPr lang="da-DK" dirty="0"/>
              <a:t>kan normalt kun genaflevere fire gange i løbet af kursets første halvdel, </a:t>
            </a:r>
            <a:r>
              <a:rPr lang="da-DK" spc="-30" dirty="0"/>
              <a:t>så gør jer umage med at lave de enkelte afleveringer så gode som </a:t>
            </a:r>
            <a:r>
              <a:rPr lang="da-DK" spc="-30" dirty="0" smtClean="0"/>
              <a:t>muligt</a:t>
            </a:r>
            <a:endParaRPr lang="da-DK" altLang="da-DK" spc="-30" dirty="0" smtClean="0"/>
          </a:p>
        </p:txBody>
      </p:sp>
    </p:spTree>
    <p:extLst>
      <p:ext uri="{BB962C8B-B14F-4D97-AF65-F5344CB8AC3E}">
        <p14:creationId xmlns:p14="http://schemas.microsoft.com/office/powerpoint/2010/main" val="4122262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mandag kl 13.00 </a:t>
            </a:r>
          </a:p>
          <a:p>
            <a:pPr lvl="1">
              <a:spcBef>
                <a:spcPts val="400"/>
              </a:spcBef>
            </a:pPr>
            <a:r>
              <a:rPr lang="da-DK" dirty="0"/>
              <a:t>IT-holdene afleverer dog </a:t>
            </a:r>
            <a:r>
              <a:rPr lang="da-DK" dirty="0" smtClean="0"/>
              <a:t>allerede lørdag </a:t>
            </a:r>
            <a:r>
              <a:rPr lang="da-DK" dirty="0"/>
              <a:t>kl 24.00 (af hensyn til deres forelæsning mandag morgen) </a:t>
            </a:r>
          </a:p>
          <a:p>
            <a:pPr marL="342900" lvl="1" indent="-342900">
              <a:spcBef>
                <a:spcPts val="1800"/>
              </a:spcBef>
              <a:buChar char="•"/>
            </a:pPr>
            <a:r>
              <a:rPr lang="da-DK" b="1" dirty="0" smtClean="0">
                <a:solidFill>
                  <a:srgbClr val="A50021"/>
                </a:solidFill>
                <a:cs typeface="ＭＳ Ｐゴシック" charset="0"/>
              </a:rPr>
              <a:t>Pas </a:t>
            </a:r>
            <a:r>
              <a:rPr lang="da-DK" b="1" dirty="0">
                <a:solidFill>
                  <a:srgbClr val="A50021"/>
                </a:solidFill>
                <a:cs typeface="ＭＳ Ｐゴシック" charset="0"/>
              </a:rPr>
              <a:t>på med, at I ikke kommer bagefter</a:t>
            </a:r>
          </a:p>
          <a:p>
            <a:pPr lvl="1"/>
            <a:r>
              <a:rPr lang="da-DK" sz="1800" dirty="0" smtClean="0"/>
              <a:t>Det kan være svært at indhente igen</a:t>
            </a:r>
          </a:p>
          <a:p>
            <a:pPr>
              <a:spcBef>
                <a:spcPts val="1800"/>
              </a:spcBef>
            </a:pPr>
            <a:r>
              <a:rPr lang="da-DK" sz="2000" dirty="0"/>
              <a:t>Sygdom og lignende</a:t>
            </a:r>
          </a:p>
          <a:p>
            <a:pPr lvl="1"/>
            <a:r>
              <a:rPr lang="da-DK" sz="1800" dirty="0" smtClean="0"/>
              <a:t>Hvis I bliver syg i længere tid (eller af andre grunde ikke kan passe</a:t>
            </a:r>
            <a:br>
              <a:rPr lang="da-DK" sz="1800" dirty="0" smtClean="0"/>
            </a:br>
            <a:r>
              <a:rPr lang="da-DK" sz="1800" dirty="0" smtClean="0"/>
              <a:t>jeres studier), bør I </a:t>
            </a:r>
            <a:r>
              <a:rPr lang="da-DK" sz="1800" b="1" dirty="0">
                <a:solidFill>
                  <a:srgbClr val="008000"/>
                </a:solidFill>
              </a:rPr>
              <a:t>hurtigst muligt ko</a:t>
            </a:r>
            <a:r>
              <a:rPr lang="da-DK" sz="1800" b="1" dirty="0" smtClean="0">
                <a:solidFill>
                  <a:srgbClr val="008000"/>
                </a:solidFill>
              </a:rPr>
              <a:t>ntakte mig</a:t>
            </a:r>
            <a:r>
              <a:rPr lang="da-DK" sz="1800" dirty="0" smtClean="0"/>
              <a:t>, så vi kan lave en plan for, hvordan I får indhentet det forsømte</a:t>
            </a:r>
          </a:p>
          <a:p>
            <a:pPr lvl="1"/>
            <a:r>
              <a:rPr lang="da-DK" sz="1800" dirty="0" smtClean="0"/>
              <a:t>Det kan f.eks. ske i løbet af efterårsferien, hvis I har mulighed for det</a:t>
            </a:r>
          </a:p>
          <a:p>
            <a:pPr marL="342900" lvl="1" indent="-342900">
              <a:spcBef>
                <a:spcPts val="1800"/>
              </a:spcBef>
              <a:buChar char="•"/>
            </a:pPr>
            <a:r>
              <a:rPr lang="da-DK" b="1" dirty="0" smtClean="0">
                <a:solidFill>
                  <a:srgbClr val="A50021"/>
                </a:solidFill>
                <a:cs typeface="ＭＳ Ｐゴシック" charset="0"/>
              </a:rPr>
              <a:t>Tilsvarende gælder selvfølgelig for de andre kurser, som I følger</a:t>
            </a:r>
          </a:p>
          <a:p>
            <a:pPr lvl="1"/>
            <a:r>
              <a:rPr lang="da-DK" sz="1800" dirty="0"/>
              <a:t>Der bør I også </a:t>
            </a:r>
            <a:r>
              <a:rPr lang="da-DK" sz="1800" dirty="0" smtClean="0"/>
              <a:t>kontakte </a:t>
            </a:r>
            <a:r>
              <a:rPr lang="da-DK" sz="1800" dirty="0"/>
              <a:t>jeres forelæsere, hvis I af en </a:t>
            </a:r>
            <a:r>
              <a:rPr lang="da-DK" sz="1800" dirty="0" smtClean="0"/>
              <a:t>eller </a:t>
            </a:r>
            <a:r>
              <a:rPr lang="da-DK" sz="1800" dirty="0"/>
              <a:t>anden grund </a:t>
            </a:r>
            <a:r>
              <a:rPr lang="da-DK" sz="1800" dirty="0" smtClean="0"/>
              <a:t>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34</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a:t>
            </a:r>
            <a:r>
              <a:rPr lang="da-DK" altLang="da-DK" sz="1800" dirty="0" smtClean="0"/>
              <a:t>holdet – idet de så </a:t>
            </a:r>
            <a:r>
              <a:rPr lang="da-DK" altLang="da-DK" sz="1800" dirty="0"/>
              <a:t>kun </a:t>
            </a:r>
            <a:r>
              <a:rPr lang="da-DK" altLang="da-DK" sz="1800" dirty="0" smtClean="0"/>
              <a:t>skal se </a:t>
            </a:r>
            <a:r>
              <a:rPr lang="da-DK" altLang="da-DK" sz="1800" dirty="0"/>
              <a:t>og kommentere 12 besvarelser i stedet for </a:t>
            </a:r>
            <a:r>
              <a:rPr lang="da-DK" altLang="da-DK" sz="1800" dirty="0" smtClean="0"/>
              <a:t>24</a:t>
            </a:r>
            <a:endParaRPr lang="da-DK" altLang="da-DK" sz="1800" dirty="0"/>
          </a:p>
          <a:p>
            <a:pPr marL="342900" lvl="1" indent="-342900" eaLnBrk="1" hangingPunct="1">
              <a:spcBef>
                <a:spcPts val="1200"/>
              </a:spcBef>
              <a:buChar char="•"/>
            </a:pPr>
            <a:r>
              <a:rPr lang="da-DK" altLang="da-DK" b="1" dirty="0">
                <a:solidFill>
                  <a:srgbClr val="A50021"/>
                </a:solidFill>
                <a:cs typeface="ＭＳ Ｐゴシック" charset="0"/>
              </a:rPr>
              <a:t>Par = 2 </a:t>
            </a:r>
            <a:r>
              <a:rPr lang="da-DK" altLang="da-DK" b="1" dirty="0" smtClean="0">
                <a:solidFill>
                  <a:srgbClr val="A50021"/>
                </a:solidFill>
                <a:cs typeface="ＭＳ Ｐゴシック" charset="0"/>
              </a:rPr>
              <a:t>personer</a:t>
            </a:r>
            <a:endParaRPr lang="da-DK" altLang="da-DK" b="1" dirty="0">
              <a:solidFill>
                <a:srgbClr val="A50021"/>
              </a:solidFill>
              <a:cs typeface="ＭＳ Ｐゴシック" charset="0"/>
            </a:endParaRPr>
          </a:p>
          <a:p>
            <a:pPr lvl="1" eaLnBrk="1" hangingPunct="1">
              <a:spcBef>
                <a:spcPts val="600"/>
              </a:spcBef>
            </a:pPr>
            <a:r>
              <a:rPr lang="da-DK" altLang="da-DK" sz="1800" dirty="0" smtClean="0"/>
              <a:t>1-mandsgrupper </a:t>
            </a:r>
            <a:r>
              <a:rPr lang="da-DK" altLang="da-DK" sz="1800" dirty="0"/>
              <a:t>tillades dog, hvis der er særlige </a:t>
            </a:r>
            <a:r>
              <a:rPr lang="da-DK" altLang="da-DK" sz="1800" dirty="0" smtClean="0"/>
              <a:t>forhold</a:t>
            </a:r>
            <a:br>
              <a:rPr lang="da-DK" altLang="da-DK" sz="1800" dirty="0" smtClean="0"/>
            </a:br>
            <a:r>
              <a:rPr lang="da-DK" altLang="da-DK" sz="1800" dirty="0" smtClean="0"/>
              <a:t>(eller et ulige antal deltagere på øvelsesholdet)</a:t>
            </a:r>
          </a:p>
          <a:p>
            <a:pPr lvl="1" eaLnBrk="1" hangingPunct="1">
              <a:spcBef>
                <a:spcPts val="600"/>
              </a:spcBef>
            </a:pPr>
            <a:r>
              <a:rPr lang="da-DK" altLang="da-DK" sz="1800" dirty="0" smtClean="0"/>
              <a:t>3-mandsgrupper tillades aldrig (så får man for lidt træning)</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32405063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smtClean="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36</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smtClean="0">
                <a:ea typeface="+mn-ea"/>
              </a:rPr>
              <a:t>Hver </a:t>
            </a:r>
            <a:r>
              <a:rPr lang="da-DK" sz="1800" dirty="0">
                <a:ea typeface="+mn-ea"/>
              </a:rPr>
              <a:t>quiz </a:t>
            </a:r>
            <a:r>
              <a:rPr lang="da-DK" sz="1800" dirty="0" smtClean="0">
                <a:ea typeface="+mn-ea"/>
              </a:rPr>
              <a:t>består af </a:t>
            </a:r>
            <a:r>
              <a:rPr lang="da-DK" sz="1800" dirty="0">
                <a:ea typeface="+mn-ea"/>
              </a:rPr>
              <a:t>12-16 spørgsmål og kan klares på 20-30 minutter</a:t>
            </a:r>
          </a:p>
          <a:p>
            <a:pPr lvl="1">
              <a:spcBef>
                <a:spcPts val="600"/>
              </a:spcBef>
              <a:buFont typeface="Arial" panose="020B0604020202020204" pitchFamily="34" charset="0"/>
              <a:buChar char="–"/>
            </a:pPr>
            <a:r>
              <a:rPr lang="da-DK" sz="1800" dirty="0" smtClean="0">
                <a:ea typeface="+mn-ea"/>
              </a:rPr>
              <a:t>Quizzerne er </a:t>
            </a:r>
            <a:r>
              <a:rPr lang="da-DK" sz="1800" b="1" dirty="0" smtClean="0">
                <a:solidFill>
                  <a:srgbClr val="008000"/>
                </a:solidFill>
                <a:ea typeface="+mn-ea"/>
              </a:rPr>
              <a:t>interaktive</a:t>
            </a:r>
            <a:r>
              <a:rPr lang="da-DK" sz="1800" dirty="0" smtClean="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smtClean="0">
                <a:ea typeface="+mn-ea"/>
              </a:rPr>
              <a:t>Quizzerne løses </a:t>
            </a:r>
            <a:r>
              <a:rPr lang="da-DK" sz="1800" b="1" dirty="0" smtClean="0">
                <a:solidFill>
                  <a:srgbClr val="008000"/>
                </a:solidFill>
                <a:ea typeface="+mn-ea"/>
              </a:rPr>
              <a:t>individuelt</a:t>
            </a:r>
            <a:r>
              <a:rPr lang="da-DK" sz="1800" dirty="0" smtClean="0">
                <a:ea typeface="+mn-ea"/>
              </a:rPr>
              <a:t> og er </a:t>
            </a:r>
            <a:r>
              <a:rPr lang="da-DK" sz="1800" b="1" dirty="0" smtClean="0">
                <a:solidFill>
                  <a:srgbClr val="008000"/>
                </a:solidFill>
                <a:ea typeface="+mn-ea"/>
              </a:rPr>
              <a:t>obligatoriske afleveringsopgaver</a:t>
            </a:r>
            <a:r>
              <a:rPr lang="da-DK" sz="1800" dirty="0" smtClean="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sidst på ugen</a:t>
            </a:r>
          </a:p>
          <a:p>
            <a:pPr lvl="1">
              <a:spcBef>
                <a:spcPts val="600"/>
              </a:spcBef>
              <a:buFont typeface="Arial" panose="020B0604020202020204" pitchFamily="34" charset="0"/>
              <a:buChar char="–"/>
            </a:pPr>
            <a:r>
              <a:rPr lang="da-DK" sz="1800" dirty="0" smtClean="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Webboard</a:t>
            </a:r>
            <a:endParaRPr lang="da-DK" sz="3200" dirty="0"/>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smtClean="0"/>
              <a:t>Kursets Blackboard side indeholder et </a:t>
            </a:r>
            <a:r>
              <a:rPr lang="da-DK" sz="2000" dirty="0" err="1" smtClean="0">
                <a:solidFill>
                  <a:srgbClr val="008000"/>
                </a:solidFill>
              </a:rPr>
              <a:t>webboard</a:t>
            </a:r>
            <a:r>
              <a:rPr lang="da-DK" sz="2000" dirty="0" smtClean="0"/>
              <a:t>, der giver </a:t>
            </a:r>
            <a:r>
              <a:rPr lang="da-DK" sz="2000" dirty="0"/>
              <a:t>jer mulighed for at stille spørgsmål til </a:t>
            </a:r>
            <a:r>
              <a:rPr lang="da-DK" sz="2000" dirty="0" smtClean="0"/>
              <a:t>instruktorer </a:t>
            </a:r>
            <a:r>
              <a:rPr lang="da-DK" sz="2000" dirty="0"/>
              <a:t>og </a:t>
            </a:r>
            <a:r>
              <a:rPr lang="da-DK" sz="2000" dirty="0" smtClean="0"/>
              <a:t>forelæser</a:t>
            </a:r>
          </a:p>
          <a:p>
            <a:pPr lvl="1">
              <a:spcBef>
                <a:spcPts val="400"/>
              </a:spcBef>
            </a:pPr>
            <a:r>
              <a:rPr lang="da-DK" sz="1800" spc="-10" dirty="0"/>
              <a:t>Det er </a:t>
            </a:r>
            <a:r>
              <a:rPr lang="da-DK" sz="1800" spc="-10" dirty="0" smtClean="0"/>
              <a:t>den </a:t>
            </a:r>
            <a:r>
              <a:rPr lang="da-DK" sz="1800" spc="-10" dirty="0"/>
              <a:t>bedste og hurtigste måde at få hjælp på </a:t>
            </a:r>
            <a:r>
              <a:rPr lang="da-DK" sz="1800" spc="-10" dirty="0" smtClean="0"/>
              <a:t>– når </a:t>
            </a:r>
            <a:r>
              <a:rPr lang="da-DK" sz="1800" spc="-10" dirty="0"/>
              <a:t>I ikke er til </a:t>
            </a:r>
            <a:r>
              <a:rPr lang="da-DK" sz="1800" spc="-10" dirty="0" smtClean="0"/>
              <a:t>øvelser</a:t>
            </a:r>
          </a:p>
          <a:p>
            <a:pPr lvl="1">
              <a:spcBef>
                <a:spcPts val="400"/>
              </a:spcBef>
            </a:pPr>
            <a:r>
              <a:rPr lang="da-DK" sz="1800" spc="-40" dirty="0" smtClean="0"/>
              <a:t>Svaret kommer ofte </a:t>
            </a:r>
            <a:r>
              <a:rPr lang="da-DK" sz="1800" spc="-40" dirty="0"/>
              <a:t>inden for få timer/minutter (selv uden for normal arbejdstid</a:t>
            </a:r>
            <a:r>
              <a:rPr lang="da-DK" sz="1800" spc="-40" dirty="0" smtClean="0"/>
              <a:t>)</a:t>
            </a:r>
          </a:p>
          <a:p>
            <a:pPr lvl="1">
              <a:spcBef>
                <a:spcPts val="400"/>
              </a:spcBef>
            </a:pPr>
            <a:r>
              <a:rPr lang="da-DK" sz="1800" dirty="0" smtClean="0"/>
              <a:t>Spørgsmål </a:t>
            </a:r>
            <a:r>
              <a:rPr lang="da-DK" sz="1800" dirty="0"/>
              <a:t>kan stilles anonymt, hvis man ønsker </a:t>
            </a:r>
            <a:r>
              <a:rPr lang="da-DK" sz="1800" dirty="0" smtClean="0"/>
              <a:t>det</a:t>
            </a:r>
            <a:endParaRPr lang="da-DK" sz="1800" dirty="0"/>
          </a:p>
          <a:p>
            <a:pPr>
              <a:spcBef>
                <a:spcPts val="1800"/>
              </a:spcBef>
            </a:pPr>
            <a:r>
              <a:rPr lang="da-DK" sz="2000" dirty="0"/>
              <a:t>For at få mest muligt ud af </a:t>
            </a:r>
            <a:r>
              <a:rPr lang="da-DK" sz="2000" dirty="0" smtClean="0"/>
              <a:t>webboardet, </a:t>
            </a:r>
            <a:r>
              <a:rPr lang="da-DK" sz="2000" dirty="0"/>
              <a:t>er det vigtigt, at I er </a:t>
            </a:r>
            <a:r>
              <a:rPr lang="da-DK" sz="2000" dirty="0">
                <a:solidFill>
                  <a:srgbClr val="008000"/>
                </a:solidFill>
              </a:rPr>
              <a:t>omhyggelige</a:t>
            </a:r>
            <a:r>
              <a:rPr lang="da-DK" sz="2000" dirty="0"/>
              <a:t> med at </a:t>
            </a:r>
            <a:r>
              <a:rPr lang="da-DK" sz="2000" dirty="0" smtClean="0"/>
              <a:t>skrive </a:t>
            </a:r>
            <a:r>
              <a:rPr lang="da-DK" sz="2000" dirty="0"/>
              <a:t>jeres </a:t>
            </a:r>
            <a:r>
              <a:rPr lang="da-DK" sz="2000" dirty="0" smtClean="0"/>
              <a:t>indlæg</a:t>
            </a:r>
          </a:p>
          <a:p>
            <a:pPr lvl="1">
              <a:spcBef>
                <a:spcPts val="400"/>
              </a:spcBef>
            </a:pPr>
            <a:r>
              <a:rPr lang="da-DK" sz="1800" dirty="0" smtClean="0"/>
              <a:t>Giv jeres indlæg en velvalgt titel, </a:t>
            </a:r>
            <a:r>
              <a:rPr lang="da-DK" sz="1800" dirty="0"/>
              <a:t>som i få ord beskriver, hvad </a:t>
            </a:r>
            <a:r>
              <a:rPr lang="da-DK" sz="1800" dirty="0" smtClean="0"/>
              <a:t>det drejer</a:t>
            </a:r>
            <a:br>
              <a:rPr lang="da-DK" sz="1800" dirty="0" smtClean="0"/>
            </a:br>
            <a:r>
              <a:rPr lang="da-DK" sz="1800" dirty="0" smtClean="0"/>
              <a:t>sig om – brug </a:t>
            </a:r>
            <a:r>
              <a:rPr lang="da-DK" sz="1800" dirty="0"/>
              <a:t>opgavenumre og tilsvarende "officielle" benævnelser, når I refererer til ting i </a:t>
            </a:r>
            <a:r>
              <a:rPr lang="da-DK" sz="1800" dirty="0" smtClean="0"/>
              <a:t>kurset</a:t>
            </a:r>
            <a:r>
              <a:rPr lang="da-DK" sz="1800" dirty="0"/>
              <a:t> </a:t>
            </a:r>
          </a:p>
          <a:p>
            <a:pPr marL="342900" lvl="1" indent="-342900">
              <a:spcBef>
                <a:spcPts val="1800"/>
              </a:spcBef>
              <a:buChar char="•"/>
            </a:pPr>
            <a:r>
              <a:rPr lang="da-DK" b="1" dirty="0">
                <a:solidFill>
                  <a:srgbClr val="A50021"/>
                </a:solidFill>
                <a:cs typeface="ＭＳ Ｐゴシック" charset="0"/>
              </a:rPr>
              <a:t>Når </a:t>
            </a:r>
            <a:r>
              <a:rPr lang="da-DK" b="1" dirty="0" smtClean="0">
                <a:solidFill>
                  <a:srgbClr val="A50021"/>
                </a:solidFill>
                <a:cs typeface="ＭＳ Ｐゴシック" charset="0"/>
              </a:rPr>
              <a:t>der svares </a:t>
            </a:r>
            <a:r>
              <a:rPr lang="da-DK" b="1" dirty="0">
                <a:solidFill>
                  <a:srgbClr val="A50021"/>
                </a:solidFill>
                <a:cs typeface="ＭＳ Ｐゴシック" charset="0"/>
              </a:rPr>
              <a:t>på et indlæg, dannes der </a:t>
            </a:r>
            <a:r>
              <a:rPr lang="da-DK" b="1" dirty="0" smtClean="0">
                <a:solidFill>
                  <a:srgbClr val="A50021"/>
                </a:solidFill>
                <a:cs typeface="ＭＳ Ｐゴシック" charset="0"/>
              </a:rPr>
              <a:t>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a:t>
            </a:r>
            <a:r>
              <a:rPr lang="da-DK" b="1" dirty="0" smtClean="0">
                <a:solidFill>
                  <a:srgbClr val="A50021"/>
                </a:solidFill>
                <a:cs typeface="ＭＳ Ｐゴシック" charset="0"/>
              </a:rPr>
              <a:t>indlæg</a:t>
            </a:r>
            <a:endParaRPr lang="da-DK" b="1" dirty="0">
              <a:solidFill>
                <a:srgbClr val="A50021"/>
              </a:solidFill>
              <a:cs typeface="ＭＳ Ｐゴシック" charset="0"/>
            </a:endParaRPr>
          </a:p>
          <a:p>
            <a:pPr lvl="1">
              <a:spcBef>
                <a:spcPts val="400"/>
              </a:spcBef>
            </a:pPr>
            <a:r>
              <a:rPr lang="da-DK" sz="1800" dirty="0"/>
              <a:t>Undervejs i diskussion kan man få lyst til at tage et andet emne op</a:t>
            </a:r>
          </a:p>
          <a:p>
            <a:pPr lvl="1">
              <a:spcBef>
                <a:spcPts val="400"/>
              </a:spcBef>
            </a:pPr>
            <a:r>
              <a:rPr lang="da-DK" sz="1800" b="0" dirty="0" smtClean="0"/>
              <a:t>I </a:t>
            </a:r>
            <a:r>
              <a:rPr lang="da-DK" sz="1800" b="0" dirty="0"/>
              <a:t>den situation bør </a:t>
            </a:r>
            <a:r>
              <a:rPr lang="da-DK" sz="1800" b="0" dirty="0" smtClean="0"/>
              <a:t>man starte </a:t>
            </a:r>
            <a:r>
              <a:rPr lang="da-DK" sz="1800" b="0" dirty="0"/>
              <a:t>en ny </a:t>
            </a:r>
            <a:r>
              <a:rPr lang="da-DK" sz="1800" b="0" dirty="0" smtClean="0"/>
              <a:t>tråd, </a:t>
            </a:r>
            <a:r>
              <a:rPr lang="da-DK" sz="1800" b="0" dirty="0"/>
              <a:t>fremfor at fortsætte i den </a:t>
            </a:r>
            <a:r>
              <a:rPr lang="da-DK" sz="1800" b="0" dirty="0" smtClean="0"/>
              <a:t>gamle</a:t>
            </a:r>
          </a:p>
          <a:p>
            <a:pPr lvl="1">
              <a:spcBef>
                <a:spcPts val="400"/>
              </a:spcBef>
            </a:pPr>
            <a:r>
              <a:rPr lang="da-DK" sz="1800" b="0" dirty="0" smtClean="0"/>
              <a:t>På </a:t>
            </a:r>
            <a:r>
              <a:rPr lang="da-DK" sz="1800" b="0" dirty="0"/>
              <a:t>den måde bliver det lettere at finde relevant information på </a:t>
            </a:r>
            <a:r>
              <a:rPr lang="da-DK" sz="1800" b="0" dirty="0" smtClean="0"/>
              <a:t>webboardet</a:t>
            </a:r>
            <a:r>
              <a:rPr lang="da-DK" sz="1800" b="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37</a:t>
            </a:fld>
            <a:endParaRPr lang="da-DK" altLang="da-DK" dirty="0"/>
          </a:p>
        </p:txBody>
      </p:sp>
    </p:spTree>
    <p:extLst>
      <p:ext uri="{BB962C8B-B14F-4D97-AF65-F5344CB8AC3E}">
        <p14:creationId xmlns:p14="http://schemas.microsoft.com/office/powerpoint/2010/main" val="24610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Webboard (fortsat)</a:t>
            </a:r>
            <a:endParaRPr lang="da-DK" sz="3200" dirty="0"/>
          </a:p>
        </p:txBody>
      </p:sp>
      <p:sp>
        <p:nvSpPr>
          <p:cNvPr id="114694" name="Rectangle 6"/>
          <p:cNvSpPr>
            <a:spLocks noGrp="1" noChangeArrowheads="1"/>
          </p:cNvSpPr>
          <p:nvPr>
            <p:ph type="body" idx="1"/>
          </p:nvPr>
        </p:nvSpPr>
        <p:spPr>
          <a:xfrm>
            <a:off x="468313" y="1089252"/>
            <a:ext cx="8424936" cy="4716012"/>
          </a:xfrm>
        </p:spPr>
        <p:txBody>
          <a:bodyPr/>
          <a:lstStyle/>
          <a:p>
            <a:r>
              <a:rPr lang="da-DK" sz="2000" dirty="0" smtClean="0"/>
              <a:t>Jeres indlæg må </a:t>
            </a:r>
            <a:r>
              <a:rPr lang="da-DK" sz="2000" dirty="0" smtClean="0">
                <a:solidFill>
                  <a:srgbClr val="008000"/>
                </a:solidFill>
              </a:rPr>
              <a:t>ikke</a:t>
            </a:r>
            <a:r>
              <a:rPr lang="da-DK" sz="2000" dirty="0" smtClean="0"/>
              <a:t> </a:t>
            </a:r>
            <a:r>
              <a:rPr lang="da-DK" sz="2000" dirty="0"/>
              <a:t>indeholde løsninger på hele </a:t>
            </a:r>
            <a:r>
              <a:rPr lang="da-DK" sz="2000" dirty="0" smtClean="0"/>
              <a:t>opgaver</a:t>
            </a:r>
          </a:p>
          <a:p>
            <a:pPr lvl="1">
              <a:spcBef>
                <a:spcPts val="400"/>
              </a:spcBef>
            </a:pPr>
            <a:r>
              <a:rPr lang="da-DK" sz="1800" dirty="0"/>
              <a:t>Det duer ikke at sende 1-2 sider kode og </a:t>
            </a:r>
            <a:r>
              <a:rPr lang="da-DK" sz="1800" dirty="0" smtClean="0"/>
              <a:t>spørge: </a:t>
            </a:r>
            <a:r>
              <a:rPr lang="da-DK" sz="1800" dirty="0"/>
              <a:t>”Er der nogen der kan se, hvorfor mit program ikke </a:t>
            </a:r>
            <a:r>
              <a:rPr lang="da-DK" sz="1800" dirty="0" smtClean="0"/>
              <a:t>virker?”</a:t>
            </a:r>
          </a:p>
          <a:p>
            <a:pPr lvl="1">
              <a:spcBef>
                <a:spcPts val="400"/>
              </a:spcBef>
            </a:pPr>
            <a:r>
              <a:rPr lang="da-DK" sz="1800" dirty="0" smtClean="0"/>
              <a:t>I </a:t>
            </a:r>
            <a:r>
              <a:rPr lang="da-DK" sz="1800" dirty="0"/>
              <a:t>stedet skal I isolere problemet, hvilket er let, hvis I løser opgaverne I små skridt – således som vi </a:t>
            </a:r>
            <a:r>
              <a:rPr lang="da-DK" sz="1800" dirty="0" smtClean="0"/>
              <a:t>anbefaler</a:t>
            </a:r>
          </a:p>
          <a:p>
            <a:pPr lvl="1">
              <a:spcBef>
                <a:spcPts val="400"/>
              </a:spcBef>
            </a:pPr>
            <a:r>
              <a:rPr lang="da-DK" sz="1800" dirty="0" smtClean="0"/>
              <a:t>I kan så nøjes </a:t>
            </a:r>
            <a:r>
              <a:rPr lang="da-DK" sz="1800" dirty="0"/>
              <a:t>med at kopiere nogle </a:t>
            </a:r>
            <a:r>
              <a:rPr lang="da-DK" sz="1800" dirty="0" smtClean="0"/>
              <a:t>få </a:t>
            </a:r>
            <a:r>
              <a:rPr lang="da-DK" sz="1800" dirty="0"/>
              <a:t>kodelinjer og spørge, hvad der er galt i </a:t>
            </a:r>
            <a:r>
              <a:rPr lang="da-DK" sz="1800" dirty="0" smtClean="0"/>
              <a:t>dem</a:t>
            </a:r>
          </a:p>
          <a:p>
            <a:pPr lvl="1">
              <a:spcBef>
                <a:spcPts val="400"/>
              </a:spcBef>
            </a:pPr>
            <a:r>
              <a:rPr lang="da-DK" sz="1800" dirty="0" smtClean="0"/>
              <a:t>Det </a:t>
            </a:r>
            <a:r>
              <a:rPr lang="da-DK" sz="1800" dirty="0"/>
              <a:t>gør det </a:t>
            </a:r>
            <a:r>
              <a:rPr lang="da-DK" sz="1800" dirty="0" smtClean="0"/>
              <a:t>nemmere for os at </a:t>
            </a:r>
            <a:r>
              <a:rPr lang="da-DK" sz="1800" dirty="0"/>
              <a:t>svare på jeres spørgsmål – hvorfor svaret ofte </a:t>
            </a:r>
            <a:r>
              <a:rPr lang="da-DK" sz="1800" dirty="0" smtClean="0"/>
              <a:t>kommer hurtigere</a:t>
            </a:r>
            <a:r>
              <a:rPr lang="da-DK" sz="1800" dirty="0"/>
              <a:t> </a:t>
            </a:r>
          </a:p>
          <a:p>
            <a:pPr>
              <a:spcBef>
                <a:spcPts val="1800"/>
              </a:spcBef>
            </a:pPr>
            <a:r>
              <a:rPr lang="da-DK" sz="2000" dirty="0"/>
              <a:t>Hold jer endelig ikke tilbage med hensyn til at bruge </a:t>
            </a:r>
            <a:r>
              <a:rPr lang="da-DK" sz="2000" dirty="0" smtClean="0"/>
              <a:t>webboardet</a:t>
            </a:r>
          </a:p>
          <a:p>
            <a:pPr lvl="1">
              <a:spcBef>
                <a:spcPts val="400"/>
              </a:spcBef>
            </a:pPr>
            <a:r>
              <a:rPr lang="da-DK" sz="1800" dirty="0"/>
              <a:t>Hvis der er noget, som I ikke kan finde ud af, er der sikkert en del andre i samme situation. De vil så få nytte at jeres spørgsmål og svaret </a:t>
            </a:r>
            <a:r>
              <a:rPr lang="da-DK" sz="1800" dirty="0" smtClean="0"/>
              <a:t>herpå</a:t>
            </a:r>
            <a:endParaRPr lang="da-DK" sz="1800" dirty="0"/>
          </a:p>
          <a:p>
            <a:pPr lvl="1">
              <a:spcBef>
                <a:spcPts val="400"/>
              </a:spcBef>
            </a:pPr>
            <a:r>
              <a:rPr lang="da-DK" sz="1800" dirty="0"/>
              <a:t>I må </a:t>
            </a:r>
            <a:r>
              <a:rPr lang="da-DK" sz="1800" dirty="0" smtClean="0"/>
              <a:t>også </a:t>
            </a:r>
            <a:r>
              <a:rPr lang="da-DK" sz="1800" dirty="0"/>
              <a:t>meget gerne selv svare på spørgsmål, som andre studerende sender til webboardet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1213568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Studiecafé</a:t>
            </a:r>
            <a:endParaRPr lang="da-DK" sz="3200" dirty="0"/>
          </a:p>
        </p:txBody>
      </p:sp>
      <p:sp>
        <p:nvSpPr>
          <p:cNvPr id="114694" name="Rectangle 6"/>
          <p:cNvSpPr>
            <a:spLocks noGrp="1" noChangeArrowheads="1"/>
          </p:cNvSpPr>
          <p:nvPr>
            <p:ph type="body" idx="1"/>
          </p:nvPr>
        </p:nvSpPr>
        <p:spPr>
          <a:xfrm>
            <a:off x="449592" y="997855"/>
            <a:ext cx="8424936" cy="5348064"/>
          </a:xfrm>
        </p:spPr>
        <p:txBody>
          <a:bodyPr/>
          <a:lstStyle/>
          <a:p>
            <a:r>
              <a:rPr lang="da-DK" sz="2000" dirty="0"/>
              <a:t>Stueetagen af </a:t>
            </a:r>
            <a:r>
              <a:rPr lang="da-DK" sz="2000" dirty="0" err="1"/>
              <a:t>Vannevar</a:t>
            </a:r>
            <a:r>
              <a:rPr lang="da-DK" sz="2000" dirty="0"/>
              <a:t> Bush </a:t>
            </a:r>
            <a:r>
              <a:rPr lang="da-DK" sz="2000" dirty="0" smtClean="0"/>
              <a:t>bygningen</a:t>
            </a:r>
            <a:br>
              <a:rPr lang="da-DK" sz="2000" dirty="0" smtClean="0"/>
            </a:br>
            <a:r>
              <a:rPr lang="da-DK" sz="2000" dirty="0" smtClean="0"/>
              <a:t>(</a:t>
            </a:r>
            <a:r>
              <a:rPr lang="da-DK" sz="2000" dirty="0"/>
              <a:t>bygning 5343 i IT-Parken, Åbogade </a:t>
            </a:r>
            <a:r>
              <a:rPr lang="da-DK" sz="2000" dirty="0" smtClean="0"/>
              <a:t>34, ved Storcenter Nord)</a:t>
            </a:r>
            <a:endParaRPr lang="da-DK" sz="2000" dirty="0"/>
          </a:p>
          <a:p>
            <a:pPr lvl="1">
              <a:spcBef>
                <a:spcPts val="400"/>
              </a:spcBef>
            </a:pPr>
            <a:r>
              <a:rPr lang="da-DK" sz="1800" dirty="0" smtClean="0"/>
              <a:t>Lokalerne kan benyttes 24/7.</a:t>
            </a:r>
          </a:p>
          <a:p>
            <a:pPr lvl="1">
              <a:spcBef>
                <a:spcPts val="400"/>
              </a:spcBef>
            </a:pPr>
            <a:r>
              <a:rPr lang="da-DK" sz="1800" dirty="0" smtClean="0"/>
              <a:t>Uden </a:t>
            </a:r>
            <a:r>
              <a:rPr lang="da-DK" sz="1800" dirty="0"/>
              <a:t>for normal åbningstid kræver det dog, at man har </a:t>
            </a:r>
            <a:r>
              <a:rPr lang="da-DK" sz="1800" dirty="0" smtClean="0"/>
              <a:t>anskaffet et </a:t>
            </a:r>
            <a:r>
              <a:rPr lang="da-DK" sz="1800" dirty="0"/>
              <a:t>adgangskort, så man kan komme </a:t>
            </a:r>
            <a:r>
              <a:rPr lang="da-DK" sz="1800" dirty="0" smtClean="0"/>
              <a:t>ind</a:t>
            </a:r>
          </a:p>
          <a:p>
            <a:pPr lvl="1">
              <a:spcBef>
                <a:spcPts val="400"/>
              </a:spcBef>
            </a:pPr>
            <a:r>
              <a:rPr lang="da-DK" sz="1800" dirty="0"/>
              <a:t>http://</a:t>
            </a:r>
            <a:r>
              <a:rPr lang="da-DK" sz="1800" dirty="0" smtClean="0"/>
              <a:t>studerende.au.dk/studier/fagportaler/datalogi/studiemiljoe/cs-studiecafe/    </a:t>
            </a:r>
            <a:r>
              <a:rPr lang="da-DK" sz="1800" dirty="0" smtClean="0">
                <a:hlinkClick r:id="rId3"/>
              </a:rPr>
              <a:t>Link</a:t>
            </a:r>
            <a:endParaRPr lang="da-DK" sz="1800" dirty="0"/>
          </a:p>
          <a:p>
            <a:pPr>
              <a:spcBef>
                <a:spcPts val="1800"/>
              </a:spcBef>
            </a:pPr>
            <a:r>
              <a:rPr lang="da-DK" sz="2000" dirty="0" smtClean="0"/>
              <a:t>Brug studiecaféen</a:t>
            </a:r>
          </a:p>
          <a:p>
            <a:pPr lvl="1">
              <a:spcBef>
                <a:spcPts val="400"/>
              </a:spcBef>
            </a:pPr>
            <a:r>
              <a:rPr lang="da-DK" sz="1800" dirty="0" smtClean="0"/>
              <a:t>God måde </a:t>
            </a:r>
            <a:r>
              <a:rPr lang="da-DK" sz="1800" dirty="0"/>
              <a:t>at få struktureret </a:t>
            </a:r>
            <a:r>
              <a:rPr lang="da-DK" sz="1800" dirty="0" smtClean="0"/>
              <a:t>jeres </a:t>
            </a:r>
            <a:r>
              <a:rPr lang="da-DK" sz="1800" dirty="0"/>
              <a:t>arbejdsdag </a:t>
            </a:r>
            <a:r>
              <a:rPr lang="da-DK" sz="1800" dirty="0" smtClean="0"/>
              <a:t>på</a:t>
            </a:r>
          </a:p>
          <a:p>
            <a:pPr lvl="1">
              <a:spcBef>
                <a:spcPts val="400"/>
              </a:spcBef>
            </a:pPr>
            <a:r>
              <a:rPr lang="da-DK" sz="1800" dirty="0" smtClean="0"/>
              <a:t>Når I arbejder </a:t>
            </a:r>
            <a:r>
              <a:rPr lang="da-DK" sz="1800" dirty="0"/>
              <a:t>hjemme, </a:t>
            </a:r>
            <a:r>
              <a:rPr lang="da-DK" sz="1800" dirty="0" smtClean="0"/>
              <a:t>bliver I let forstyrret </a:t>
            </a:r>
            <a:r>
              <a:rPr lang="da-DK" sz="1800" dirty="0"/>
              <a:t>af </a:t>
            </a:r>
            <a:r>
              <a:rPr lang="da-DK" sz="1800" dirty="0" smtClean="0"/>
              <a:t>andre gøremål</a:t>
            </a:r>
          </a:p>
          <a:p>
            <a:pPr marL="342900" lvl="1" indent="-342900">
              <a:spcBef>
                <a:spcPts val="1800"/>
              </a:spcBef>
              <a:buChar char="•"/>
            </a:pPr>
            <a:r>
              <a:rPr lang="da-DK" b="1" dirty="0" smtClean="0">
                <a:solidFill>
                  <a:srgbClr val="A50021"/>
                </a:solidFill>
                <a:cs typeface="ＭＳ Ｐゴシック" charset="0"/>
              </a:rPr>
              <a:t>På </a:t>
            </a:r>
            <a:r>
              <a:rPr lang="da-DK" b="1" dirty="0">
                <a:solidFill>
                  <a:srgbClr val="A50021"/>
                </a:solidFill>
                <a:cs typeface="ＭＳ Ｐゴシック" charset="0"/>
              </a:rPr>
              <a:t>grund af </a:t>
            </a:r>
            <a:r>
              <a:rPr lang="da-DK" b="1" dirty="0" err="1" smtClean="0">
                <a:solidFill>
                  <a:srgbClr val="A50021"/>
                </a:solidFill>
                <a:cs typeface="ＭＳ Ｐゴシック" charset="0"/>
              </a:rPr>
              <a:t>corona</a:t>
            </a:r>
            <a:r>
              <a:rPr lang="da-DK" b="1" dirty="0" smtClean="0">
                <a:solidFill>
                  <a:srgbClr val="A50021"/>
                </a:solidFill>
                <a:cs typeface="ＭＳ Ｐゴシック" charset="0"/>
              </a:rPr>
              <a:t> restriktionerne </a:t>
            </a:r>
            <a:r>
              <a:rPr lang="da-DK" b="1" dirty="0">
                <a:solidFill>
                  <a:srgbClr val="A50021"/>
                </a:solidFill>
                <a:cs typeface="ＭＳ Ｐゴシック" charset="0"/>
              </a:rPr>
              <a:t>er der i år ikke </a:t>
            </a:r>
            <a:r>
              <a:rPr lang="da-DK" b="1" dirty="0" smtClean="0">
                <a:solidFill>
                  <a:srgbClr val="A50021"/>
                </a:solidFill>
                <a:cs typeface="ＭＳ Ｐゴシック" charset="0"/>
              </a:rPr>
              <a:t>instruktorer </a:t>
            </a:r>
            <a:r>
              <a:rPr lang="da-DK" b="1" dirty="0">
                <a:solidFill>
                  <a:srgbClr val="A50021"/>
                </a:solidFill>
                <a:cs typeface="ＭＳ Ｐゴシック" charset="0"/>
              </a:rPr>
              <a:t>fra kurset til stede i studiecaféen</a:t>
            </a:r>
          </a:p>
          <a:p>
            <a:pPr lvl="1">
              <a:spcBef>
                <a:spcPts val="400"/>
              </a:spcBef>
            </a:pPr>
            <a:r>
              <a:rPr lang="da-DK" sz="1800" dirty="0" smtClean="0"/>
              <a:t>Brug i stedet webboardet til at få hjælp fra instruktorerne og forelæseren</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2069843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a:t>
            </a:r>
            <a:r>
              <a:rPr lang="da-DK" altLang="da-DK" sz="1800" dirty="0" smtClean="0"/>
              <a:t>schweizeren Leonhard </a:t>
            </a:r>
            <a:r>
              <a:rPr lang="da-DK" altLang="da-DK" sz="1800" dirty="0" err="1" smtClean="0"/>
              <a:t>Euler</a:t>
            </a:r>
            <a:endParaRPr lang="da-DK" altLang="da-DK" sz="1800" dirty="0" smtClean="0"/>
          </a:p>
          <a:p>
            <a:pPr lvl="1">
              <a:spcBef>
                <a:spcPts val="600"/>
              </a:spcBef>
            </a:pPr>
            <a:r>
              <a:rPr lang="da-DK" altLang="da-DK" sz="1800" dirty="0" smtClean="0"/>
              <a:t>En af de største </a:t>
            </a:r>
            <a:r>
              <a:rPr lang="da-DK" altLang="da-DK" sz="1800" dirty="0"/>
              <a:t>matematiker </a:t>
            </a:r>
            <a:r>
              <a:rPr lang="da-DK" altLang="da-DK" sz="1800" dirty="0" smtClean="0"/>
              <a:t>i 17. hundredetallet</a:t>
            </a:r>
            <a:endParaRPr lang="da-DK" altLang="da-DK" sz="1800" dirty="0"/>
          </a:p>
          <a:p>
            <a:pPr eaLnBrk="1" hangingPunct="1">
              <a:spcBef>
                <a:spcPts val="1800"/>
              </a:spcBef>
              <a:defRPr/>
            </a:pPr>
            <a:r>
              <a:rPr lang="da-DK" altLang="da-DK" sz="2000" noProof="0" dirty="0" smtClean="0"/>
              <a:t>Sudoku blev enormt populær fra 1984 og frem</a:t>
            </a:r>
          </a:p>
          <a:p>
            <a:pPr lvl="1" eaLnBrk="1" hangingPunct="1">
              <a:spcBef>
                <a:spcPts val="600"/>
              </a:spcBef>
              <a:defRPr/>
            </a:pPr>
            <a:r>
              <a:rPr lang="da-DK" altLang="da-DK" sz="1800" noProof="0" dirty="0" smtClean="0"/>
              <a:t>Specielt i Japan, men også i resten af verden</a:t>
            </a:r>
          </a:p>
          <a:p>
            <a:pPr lvl="1" eaLnBrk="1" hangingPunct="1">
              <a:spcBef>
                <a:spcPts val="600"/>
              </a:spcBef>
              <a:defRPr/>
            </a:pPr>
            <a:r>
              <a:rPr lang="da-DK" altLang="da-DK" sz="1800" dirty="0" smtClean="0"/>
              <a:t>”Sudoku” </a:t>
            </a:r>
            <a:r>
              <a:rPr lang="da-DK" altLang="da-DK" sz="1800" noProof="0" dirty="0" smtClean="0"/>
              <a:t>er en forkortelse af den japanske sætning</a:t>
            </a:r>
            <a:br>
              <a:rPr lang="da-DK" altLang="da-DK" sz="1800" noProof="0" dirty="0" smtClean="0"/>
            </a:br>
            <a:r>
              <a:rPr lang="da-DK" altLang="da-DK" sz="1800" noProof="0" dirty="0" smtClean="0"/>
              <a:t>”</a:t>
            </a:r>
            <a:r>
              <a:rPr lang="da-DK" altLang="da-DK" sz="1800" u="sng" noProof="0" dirty="0" err="1" smtClean="0"/>
              <a:t>Su</a:t>
            </a:r>
            <a:r>
              <a:rPr lang="da-DK" altLang="da-DK" sz="1800" noProof="0" dirty="0" err="1" smtClean="0"/>
              <a:t>ji</a:t>
            </a:r>
            <a:r>
              <a:rPr lang="da-DK" altLang="da-DK" sz="1800" noProof="0" dirty="0" smtClean="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smtClean="0"/>
              <a:t>kagiru” </a:t>
            </a:r>
            <a:r>
              <a:rPr lang="da-DK" altLang="da-DK" sz="1800" noProof="0" dirty="0" smtClean="0"/>
              <a:t>som betyder</a:t>
            </a:r>
            <a:br>
              <a:rPr lang="da-DK" altLang="da-DK" sz="1800" noProof="0" dirty="0" smtClean="0"/>
            </a:br>
            <a:r>
              <a:rPr lang="da-DK" altLang="da-DK" sz="1800" b="1" noProof="0" dirty="0" smtClean="0">
                <a:solidFill>
                  <a:srgbClr val="008000"/>
                </a:solidFill>
              </a:rPr>
              <a:t>”tallene </a:t>
            </a:r>
            <a:r>
              <a:rPr lang="da-DK" altLang="da-DK" sz="1800" b="1" noProof="0" dirty="0">
                <a:solidFill>
                  <a:srgbClr val="008000"/>
                </a:solidFill>
              </a:rPr>
              <a:t>må kun forekomme én gang</a:t>
            </a:r>
            <a:r>
              <a:rPr lang="da-DK" altLang="da-DK" sz="1800" b="1" noProof="0" dirty="0" smtClean="0">
                <a:solidFill>
                  <a:srgbClr val="008000"/>
                </a:solidFill>
              </a:rPr>
              <a:t>”</a:t>
            </a:r>
          </a:p>
          <a:p>
            <a:pPr lvl="1" eaLnBrk="1" hangingPunct="1">
              <a:spcBef>
                <a:spcPts val="600"/>
              </a:spcBef>
              <a:defRPr/>
            </a:pPr>
            <a:r>
              <a:rPr lang="da-DK" altLang="da-DK" sz="1800" dirty="0" smtClean="0"/>
              <a:t>Mange danske aviser har stadig Sudoku opgaver</a:t>
            </a:r>
          </a:p>
          <a:p>
            <a:pPr marL="342900" lvl="1" indent="-342900" eaLnBrk="1" hangingPunct="1">
              <a:spcBef>
                <a:spcPts val="1800"/>
              </a:spcBef>
              <a:buChar char="•"/>
              <a:defRPr/>
            </a:pPr>
            <a:r>
              <a:rPr lang="da-DK" altLang="da-DK" b="1" dirty="0" smtClean="0">
                <a:solidFill>
                  <a:srgbClr val="A50021"/>
                </a:solidFill>
                <a:cs typeface="ＭＳ Ｐゴシック" charset="0"/>
              </a:rPr>
              <a:t>Sudoku og computere</a:t>
            </a:r>
            <a:endParaRPr lang="da-DK" altLang="da-DK" b="1" dirty="0">
              <a:solidFill>
                <a:srgbClr val="A50021"/>
              </a:solidFill>
              <a:cs typeface="ＭＳ Ｐゴシック" charset="0"/>
            </a:endParaRPr>
          </a:p>
          <a:p>
            <a:pPr lvl="1" eaLnBrk="1" hangingPunct="1">
              <a:spcBef>
                <a:spcPts val="600"/>
              </a:spcBef>
              <a:defRPr/>
            </a:pPr>
            <a:r>
              <a:rPr lang="da-DK" altLang="da-DK" sz="1800" noProof="0" dirty="0" smtClean="0"/>
              <a:t>Sudoku opgaver kan </a:t>
            </a:r>
            <a:r>
              <a:rPr lang="da-DK" altLang="da-DK" sz="1800" b="1" noProof="0" dirty="0" smtClean="0">
                <a:solidFill>
                  <a:srgbClr val="008000"/>
                </a:solidFill>
              </a:rPr>
              <a:t>konstrueres</a:t>
            </a:r>
            <a:r>
              <a:rPr lang="da-DK" altLang="da-DK" sz="1800" noProof="0" dirty="0" smtClean="0"/>
              <a:t> ved hjælp af computere</a:t>
            </a:r>
          </a:p>
          <a:p>
            <a:pPr lvl="1" eaLnBrk="1" hangingPunct="1">
              <a:spcBef>
                <a:spcPts val="600"/>
              </a:spcBef>
              <a:defRPr/>
            </a:pPr>
            <a:r>
              <a:rPr lang="da-DK" altLang="da-DK" sz="1800" dirty="0" smtClean="0"/>
              <a:t>Her skal vi i stedet se på, hvordan Sudoku opgaver kan </a:t>
            </a:r>
            <a:r>
              <a:rPr lang="da-DK" altLang="da-DK" sz="1800" b="1" dirty="0" smtClean="0">
                <a:solidFill>
                  <a:srgbClr val="008000"/>
                </a:solidFill>
              </a:rPr>
              <a:t>løses</a:t>
            </a:r>
            <a:r>
              <a:rPr lang="da-DK" altLang="da-DK" sz="1800" dirty="0" smtClean="0"/>
              <a:t> ved hjælp af computere – dvs. ved hjælp af programmering</a:t>
            </a:r>
            <a:r>
              <a:rPr lang="da-DK" altLang="da-DK" sz="1800" noProof="0" dirty="0" smtClean="0"/>
              <a:t> </a:t>
            </a:r>
            <a:endParaRPr lang="da-DK" altLang="da-DK"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a:extLst/>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endParaRPr lang="da-DK" altLang="da-DK" sz="1200"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a:t>
            </a:r>
            <a:endParaRPr lang="da-DK" sz="3200" dirty="0"/>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smtClean="0"/>
              <a:t>Tilbud til studerende, som ikke tidligere har programmeret</a:t>
            </a:r>
            <a:br>
              <a:rPr lang="da-DK" sz="2000" dirty="0" smtClean="0"/>
            </a:br>
            <a:r>
              <a:rPr lang="da-DK" sz="2000" dirty="0" smtClean="0"/>
              <a:t>(eller kun har programmeret en lille smule)</a:t>
            </a:r>
            <a:endParaRPr lang="da-DK" sz="2000" dirty="0"/>
          </a:p>
          <a:p>
            <a:pPr lvl="1">
              <a:spcBef>
                <a:spcPts val="400"/>
              </a:spcBef>
            </a:pPr>
            <a:r>
              <a:rPr lang="da-DK" sz="1800" dirty="0" smtClean="0"/>
              <a:t>To timer om ugen</a:t>
            </a:r>
          </a:p>
          <a:p>
            <a:pPr lvl="1">
              <a:spcBef>
                <a:spcPts val="400"/>
              </a:spcBef>
            </a:pPr>
            <a:r>
              <a:rPr lang="da-DK" sz="1800" dirty="0"/>
              <a:t>D</a:t>
            </a:r>
            <a:r>
              <a:rPr lang="da-DK" sz="1800" dirty="0" smtClean="0"/>
              <a:t>et er frivilligt, om man ønsker at deltage</a:t>
            </a:r>
          </a:p>
          <a:p>
            <a:pPr marL="342900" lvl="1" indent="-342900">
              <a:spcBef>
                <a:spcPts val="1200"/>
              </a:spcBef>
              <a:buChar char="•"/>
            </a:pPr>
            <a:r>
              <a:rPr lang="da-DK" b="1" dirty="0" smtClean="0">
                <a:solidFill>
                  <a:srgbClr val="A50021"/>
                </a:solidFill>
                <a:cs typeface="ＭＳ Ｐゴシック" charset="0"/>
              </a:rPr>
              <a:t>Ledes </a:t>
            </a:r>
            <a:r>
              <a:rPr lang="da-DK" b="1" dirty="0">
                <a:solidFill>
                  <a:srgbClr val="A50021"/>
                </a:solidFill>
                <a:cs typeface="ＭＳ Ｐゴシック" charset="0"/>
              </a:rPr>
              <a:t>af Magnus Madsen (</a:t>
            </a:r>
            <a:r>
              <a:rPr lang="da-DK" b="1" dirty="0" err="1">
                <a:solidFill>
                  <a:srgbClr val="A50021"/>
                </a:solidFill>
                <a:cs typeface="ＭＳ Ｐゴシック" charset="0"/>
              </a:rPr>
              <a:t>tenure-track</a:t>
            </a:r>
            <a:r>
              <a:rPr lang="da-DK" b="1" dirty="0">
                <a:solidFill>
                  <a:srgbClr val="A50021"/>
                </a:solidFill>
                <a:cs typeface="ＭＳ Ｐゴシック" charset="0"/>
              </a:rPr>
              <a:t> adjunkt)</a:t>
            </a:r>
          </a:p>
          <a:p>
            <a:pPr lvl="1"/>
            <a:r>
              <a:rPr lang="da-DK" sz="1800" dirty="0"/>
              <a:t>En time hvor </a:t>
            </a:r>
            <a:r>
              <a:rPr lang="da-DK" sz="1800" dirty="0" smtClean="0"/>
              <a:t>man </a:t>
            </a:r>
            <a:r>
              <a:rPr lang="da-DK" sz="1800" dirty="0"/>
              <a:t>programmerer i </a:t>
            </a:r>
            <a:r>
              <a:rPr lang="da-DK" sz="1800" dirty="0" smtClean="0"/>
              <a:t>fælleskab </a:t>
            </a:r>
            <a:endParaRPr lang="da-DK" sz="1800" dirty="0"/>
          </a:p>
          <a:p>
            <a:pPr lvl="2"/>
            <a:r>
              <a:rPr lang="da-DK" sz="1800" dirty="0"/>
              <a:t>Magnus programmerer på projektoren og </a:t>
            </a:r>
            <a:r>
              <a:rPr lang="da-DK" sz="1800" dirty="0" smtClean="0"/>
              <a:t>de</a:t>
            </a:r>
            <a:br>
              <a:rPr lang="da-DK" sz="1800" dirty="0" smtClean="0"/>
            </a:br>
            <a:r>
              <a:rPr lang="da-DK" sz="1800" dirty="0" smtClean="0"/>
              <a:t>studerende </a:t>
            </a:r>
            <a:r>
              <a:rPr lang="da-DK" sz="1800" dirty="0"/>
              <a:t>skriver med på egen </a:t>
            </a:r>
            <a:r>
              <a:rPr lang="da-DK" sz="1800" dirty="0" smtClean="0"/>
              <a:t>PC</a:t>
            </a:r>
            <a:endParaRPr lang="da-DK" sz="1800" dirty="0"/>
          </a:p>
          <a:p>
            <a:pPr lvl="2"/>
            <a:r>
              <a:rPr lang="da-DK" sz="1800" dirty="0"/>
              <a:t>Diskussion af problemstillinger </a:t>
            </a:r>
            <a:r>
              <a:rPr lang="da-DK" sz="1800" dirty="0" smtClean="0"/>
              <a:t>undervejs</a:t>
            </a:r>
            <a:endParaRPr lang="da-DK" sz="1800" dirty="0"/>
          </a:p>
          <a:p>
            <a:pPr lvl="2"/>
            <a:r>
              <a:rPr lang="da-DK" sz="1800" dirty="0"/>
              <a:t>Spørgsmål </a:t>
            </a:r>
            <a:r>
              <a:rPr lang="da-DK" sz="1800" dirty="0" smtClean="0"/>
              <a:t>til/fra </a:t>
            </a:r>
            <a:r>
              <a:rPr lang="da-DK" sz="1800" dirty="0"/>
              <a:t>de </a:t>
            </a:r>
            <a:r>
              <a:rPr lang="da-DK" sz="1800" dirty="0" smtClean="0"/>
              <a:t>studerende</a:t>
            </a:r>
            <a:endParaRPr lang="da-DK" sz="1800" dirty="0"/>
          </a:p>
          <a:p>
            <a:pPr lvl="1">
              <a:spcBef>
                <a:spcPts val="400"/>
              </a:spcBef>
            </a:pPr>
            <a:r>
              <a:rPr lang="da-DK" sz="1800" dirty="0"/>
              <a:t>En time hvor hver studerende </a:t>
            </a:r>
            <a:r>
              <a:rPr lang="da-DK" sz="1800" dirty="0" smtClean="0"/>
              <a:t>arbejder </a:t>
            </a:r>
            <a:r>
              <a:rPr lang="da-DK" sz="1800" dirty="0"/>
              <a:t>videre på </a:t>
            </a:r>
            <a:r>
              <a:rPr lang="da-DK" sz="1800" dirty="0" smtClean="0"/>
              <a:t>programmet, mens Magnus går </a:t>
            </a:r>
            <a:r>
              <a:rPr lang="da-DK" sz="1800" dirty="0"/>
              <a:t>rundt og </a:t>
            </a:r>
            <a:r>
              <a:rPr lang="da-DK" sz="1800" dirty="0" smtClean="0"/>
              <a:t>hjælper</a:t>
            </a:r>
          </a:p>
          <a:p>
            <a:pPr marL="342900" lvl="1" indent="-342900">
              <a:spcBef>
                <a:spcPts val="1800"/>
              </a:spcBef>
              <a:buChar char="•"/>
            </a:pPr>
            <a:r>
              <a:rPr lang="da-DK" b="1" spc="-60" dirty="0">
                <a:solidFill>
                  <a:srgbClr val="A50021"/>
                </a:solidFill>
                <a:cs typeface="ＭＳ Ｐゴシック" charset="0"/>
              </a:rPr>
              <a:t>De der deltog sidste år siger, at det var en særdeles stor hjælp for dem</a:t>
            </a:r>
          </a:p>
          <a:p>
            <a:pPr lvl="1">
              <a:spcBef>
                <a:spcPts val="400"/>
              </a:spcBef>
            </a:pPr>
            <a:r>
              <a:rPr lang="da-DK" sz="1800" dirty="0"/>
              <a:t>Caféen gjorde det meget letter at komme i gang med </a:t>
            </a:r>
            <a:r>
              <a:rPr lang="da-DK" sz="1800" dirty="0" smtClean="0"/>
              <a:t>afleveringsopgaverne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pic>
        <p:nvPicPr>
          <p:cNvPr id="4" name="Picture 3"/>
          <p:cNvPicPr>
            <a:picLocks noChangeAspect="1"/>
          </p:cNvPicPr>
          <p:nvPr/>
        </p:nvPicPr>
        <p:blipFill>
          <a:blip r:embed="rId3"/>
          <a:stretch>
            <a:fillRect/>
          </a:stretch>
        </p:blipFill>
        <p:spPr>
          <a:xfrm>
            <a:off x="6804248" y="2564904"/>
            <a:ext cx="1323975" cy="1638300"/>
          </a:xfrm>
          <a:prstGeom prst="rect">
            <a:avLst/>
          </a:prstGeom>
        </p:spPr>
      </p:pic>
    </p:spTree>
    <p:extLst>
      <p:ext uri="{BB962C8B-B14F-4D97-AF65-F5344CB8AC3E}">
        <p14:creationId xmlns:p14="http://schemas.microsoft.com/office/powerpoint/2010/main" val="39195679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 (fortsat)</a:t>
            </a:r>
            <a:endParaRPr lang="da-DK" sz="3200" dirty="0"/>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smtClean="0">
                <a:solidFill>
                  <a:srgbClr val="A50021"/>
                </a:solidFill>
                <a:cs typeface="ＭＳ Ｐゴシック" charset="0"/>
              </a:rPr>
              <a:t>Ingen </a:t>
            </a:r>
            <a:r>
              <a:rPr lang="da-DK" b="1" dirty="0">
                <a:solidFill>
                  <a:srgbClr val="A50021"/>
                </a:solidFill>
                <a:cs typeface="ＭＳ Ｐゴシック" charset="0"/>
              </a:rPr>
              <a:t>forberedelse – tager kun de 2 timer som caféen varer</a:t>
            </a:r>
          </a:p>
          <a:p>
            <a:pPr lvl="1">
              <a:spcBef>
                <a:spcPts val="400"/>
              </a:spcBef>
            </a:pPr>
            <a:r>
              <a:rPr lang="da-DK" sz="1800" dirty="0"/>
              <a:t>Intet nyt materiale – man får alt materiale via de almindelige forelæsninger, ved at læse bogen, se videoerne og deltage i øvelserne</a:t>
            </a:r>
          </a:p>
          <a:p>
            <a:pPr lvl="1">
              <a:spcBef>
                <a:spcPts val="400"/>
              </a:spcBef>
            </a:pPr>
            <a:r>
              <a:rPr lang="da-DK" sz="1800" dirty="0"/>
              <a:t>Programmeringscaféen er et supplement, som forklarer de vigtigste</a:t>
            </a:r>
            <a:br>
              <a:rPr lang="da-DK" sz="1800" dirty="0"/>
            </a:br>
            <a:r>
              <a:rPr lang="da-DK" sz="1800" dirty="0"/>
              <a:t>principper i et langsommere tempo og med flere </a:t>
            </a:r>
            <a:r>
              <a:rPr lang="da-DK" sz="1800" dirty="0" smtClean="0"/>
              <a:t>eksempler</a:t>
            </a:r>
          </a:p>
          <a:p>
            <a:pPr>
              <a:spcBef>
                <a:spcPts val="1200"/>
              </a:spcBef>
            </a:pPr>
            <a:r>
              <a:rPr lang="da-DK" sz="2000" dirty="0" smtClean="0"/>
              <a:t>Tid og sted</a:t>
            </a:r>
            <a:endParaRPr lang="da-DK" sz="2000" dirty="0"/>
          </a:p>
          <a:p>
            <a:pPr lvl="1">
              <a:spcBef>
                <a:spcPts val="400"/>
              </a:spcBef>
            </a:pPr>
            <a:r>
              <a:rPr lang="da-DK" sz="1800" dirty="0" smtClean="0"/>
              <a:t>Tirsdag kl. 18.15-20.00 </a:t>
            </a:r>
            <a:r>
              <a:rPr lang="da-DK" sz="1800" u="sng" dirty="0" smtClean="0"/>
              <a:t>eller</a:t>
            </a:r>
            <a:r>
              <a:rPr lang="da-DK" sz="1800" dirty="0" smtClean="0"/>
              <a:t> onsdag kl 18.15-20.00</a:t>
            </a:r>
          </a:p>
          <a:p>
            <a:pPr lvl="1">
              <a:spcBef>
                <a:spcPts val="400"/>
              </a:spcBef>
            </a:pPr>
            <a:r>
              <a:rPr lang="da-DK" sz="1800" dirty="0" smtClean="0"/>
              <a:t>Man deltager kun én af gangene</a:t>
            </a:r>
          </a:p>
          <a:p>
            <a:pPr lvl="1">
              <a:spcBef>
                <a:spcPts val="400"/>
              </a:spcBef>
            </a:pPr>
            <a:r>
              <a:rPr lang="da-DK" sz="1800" dirty="0" smtClean="0"/>
              <a:t>Kælderen under kantinen i </a:t>
            </a:r>
            <a:r>
              <a:rPr lang="da-DK" sz="1800" dirty="0" err="1"/>
              <a:t>Incuba</a:t>
            </a:r>
            <a:r>
              <a:rPr lang="da-DK" sz="1800" dirty="0"/>
              <a:t> Science </a:t>
            </a:r>
            <a:r>
              <a:rPr lang="da-DK" sz="1800" dirty="0" smtClean="0"/>
              <a:t>Park, Aabogade </a:t>
            </a:r>
            <a:r>
              <a:rPr lang="da-DK" sz="1800" dirty="0"/>
              <a:t>15 </a:t>
            </a:r>
            <a:r>
              <a:rPr lang="da-DK" sz="1800" dirty="0" smtClean="0"/>
              <a:t>(5511-022)</a:t>
            </a:r>
          </a:p>
          <a:p>
            <a:pPr lvl="1">
              <a:spcBef>
                <a:spcPts val="400"/>
              </a:spcBef>
            </a:pPr>
            <a:r>
              <a:rPr lang="da-DK" sz="1800" dirty="0" smtClean="0"/>
              <a:t>Husk at medbringe jeres bærbare</a:t>
            </a:r>
          </a:p>
          <a:p>
            <a:pPr marL="342900" lvl="1" indent="-342900">
              <a:spcBef>
                <a:spcPts val="1200"/>
              </a:spcBef>
              <a:buChar char="•"/>
            </a:pPr>
            <a:r>
              <a:rPr lang="da-DK" b="1" dirty="0" smtClean="0">
                <a:solidFill>
                  <a:srgbClr val="A50021"/>
                </a:solidFill>
                <a:cs typeface="ＭＳ Ｐゴシック" charset="0"/>
              </a:rPr>
              <a:t>Caféen starter allerede i indeværende uge</a:t>
            </a:r>
          </a:p>
          <a:p>
            <a:pPr lvl="1">
              <a:spcBef>
                <a:spcPts val="400"/>
              </a:spcBef>
            </a:pPr>
            <a:r>
              <a:rPr lang="da-DK" sz="1800" dirty="0" smtClean="0"/>
              <a:t>Tilmelding senest </a:t>
            </a:r>
            <a:r>
              <a:rPr lang="da-DK" sz="1800" b="1" dirty="0" smtClean="0">
                <a:solidFill>
                  <a:srgbClr val="008000"/>
                </a:solidFill>
              </a:rPr>
              <a:t>31. august kl. 22</a:t>
            </a:r>
            <a:r>
              <a:rPr lang="da-DK" sz="1800" dirty="0" smtClean="0"/>
              <a:t> på nedenstående link</a:t>
            </a:r>
            <a:br>
              <a:rPr lang="da-DK" sz="1800" dirty="0" smtClean="0"/>
            </a:br>
            <a:r>
              <a:rPr lang="da-DK" sz="1800" dirty="0" smtClean="0"/>
              <a:t>https</a:t>
            </a:r>
            <a:r>
              <a:rPr lang="da-DK" sz="1800" dirty="0"/>
              <a:t>://</a:t>
            </a:r>
            <a:r>
              <a:rPr lang="da-DK" sz="1800" dirty="0" smtClean="0"/>
              <a:t>forms.gle/DQ4r5yWKzaDMGyti6      </a:t>
            </a:r>
            <a:r>
              <a:rPr lang="da-DK" sz="1800" b="1" dirty="0" smtClean="0">
                <a:hlinkClick r:id="rId3"/>
              </a:rPr>
              <a:t>Link</a:t>
            </a:r>
            <a:endParaRPr lang="da-DK" b="1" dirty="0"/>
          </a:p>
          <a:p>
            <a:pPr lvl="1">
              <a:spcBef>
                <a:spcPts val="400"/>
              </a:spcBef>
            </a:pPr>
            <a:r>
              <a:rPr lang="da-DK" sz="1800" dirty="0" smtClean="0"/>
              <a:t>Kom og se, om det er noget for dig</a:t>
            </a:r>
          </a:p>
          <a:p>
            <a:pPr lvl="1">
              <a:spcBef>
                <a:spcPts val="400"/>
              </a:spcBef>
            </a:pPr>
            <a:r>
              <a:rPr lang="da-DK" sz="1800" dirty="0" smtClean="0"/>
              <a:t>Du </a:t>
            </a:r>
            <a:r>
              <a:rPr lang="da-DK" sz="1800" dirty="0"/>
              <a:t>kan på et vilkårligt tidspunkt hoppe fra igen</a:t>
            </a:r>
          </a:p>
          <a:p>
            <a:pPr lvl="1">
              <a:spcBef>
                <a:spcPts val="400"/>
              </a:spcBef>
            </a:pPr>
            <a:endParaRPr lang="da-DK" sz="1800" dirty="0" smtClean="0"/>
          </a:p>
          <a:p>
            <a:pPr lvl="1">
              <a:spcBef>
                <a:spcPts val="400"/>
              </a:spcBef>
            </a:pPr>
            <a:endParaRPr lang="da-DK" sz="1800" dirty="0"/>
          </a:p>
          <a:p>
            <a:pPr lvl="1">
              <a:spcBef>
                <a:spcPts val="400"/>
              </a:spcBef>
            </a:pP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spTree>
    <p:extLst>
      <p:ext uri="{BB962C8B-B14F-4D97-AF65-F5344CB8AC3E}">
        <p14:creationId xmlns:p14="http://schemas.microsoft.com/office/powerpoint/2010/main" val="555759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3849" y="87686"/>
            <a:ext cx="9059116" cy="6713926"/>
          </a:xfrm>
          <a:prstGeom prst="rect">
            <a:avLst/>
          </a:prstGeom>
        </p:spPr>
      </p:pic>
      <p:sp>
        <p:nvSpPr>
          <p:cNvPr id="43012" name="TextBox 2"/>
          <p:cNvSpPr txBox="1">
            <a:spLocks noChangeArrowheads="1"/>
          </p:cNvSpPr>
          <p:nvPr/>
        </p:nvSpPr>
        <p:spPr bwMode="auto">
          <a:xfrm>
            <a:off x="5508104" y="476672"/>
            <a:ext cx="24482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smtClean="0"/>
              <a:t>blackboard.au.dk</a:t>
            </a:r>
            <a:endParaRPr lang="en-US" altLang="da-DK" sz="20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42</a:t>
            </a:fld>
            <a:endParaRPr lang="da-DK" altLang="da-DK"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I møder de samme begreber og teknikker mange gange gennem kurset (spiral-metoden)</a:t>
            </a:r>
          </a:p>
          <a:p>
            <a:pPr lvl="1" eaLnBrk="1" hangingPunct="1">
              <a:spcBef>
                <a:spcPts val="600"/>
              </a:spcBef>
              <a:defRPr/>
            </a:pPr>
            <a:r>
              <a:rPr lang="da-DK" altLang="da-DK" sz="1800" noProof="0" dirty="0" smtClean="0"/>
              <a:t>Introduktion ved forelæsning</a:t>
            </a:r>
          </a:p>
          <a:p>
            <a:pPr lvl="1" eaLnBrk="1" hangingPunct="1">
              <a:spcBef>
                <a:spcPts val="600"/>
              </a:spcBef>
              <a:defRPr/>
            </a:pPr>
            <a:r>
              <a:rPr lang="da-DK" altLang="da-DK" sz="1800" dirty="0" smtClean="0"/>
              <a:t>Selvstudie via</a:t>
            </a:r>
            <a:r>
              <a:rPr lang="da-DK" altLang="da-DK" sz="1800" noProof="0" dirty="0" smtClean="0"/>
              <a:t> videonote og/eller bogkapitel</a:t>
            </a:r>
          </a:p>
          <a:p>
            <a:pPr lvl="1" eaLnBrk="1" hangingPunct="1">
              <a:spcBef>
                <a:spcPts val="600"/>
              </a:spcBef>
              <a:defRPr/>
            </a:pPr>
            <a:r>
              <a:rPr lang="da-DK" altLang="da-DK" sz="1800" dirty="0" smtClean="0"/>
              <a:t>Praktisk træning ved en eller flere øvelsesgange</a:t>
            </a:r>
          </a:p>
          <a:p>
            <a:pPr lvl="1" eaLnBrk="1" hangingPunct="1">
              <a:spcBef>
                <a:spcPts val="600"/>
              </a:spcBef>
              <a:defRPr/>
            </a:pPr>
            <a:r>
              <a:rPr lang="da-DK" altLang="da-DK" sz="1800" dirty="0" smtClean="0"/>
              <a:t>Repetition i senere forelæsning</a:t>
            </a:r>
          </a:p>
          <a:p>
            <a:pPr lvl="1" eaLnBrk="1" hangingPunct="1">
              <a:spcBef>
                <a:spcPts val="600"/>
              </a:spcBef>
              <a:defRPr/>
            </a:pPr>
            <a:r>
              <a:rPr lang="da-DK" altLang="da-DK" sz="1800" dirty="0" smtClean="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a:t>
            </a:r>
            <a:r>
              <a:rPr lang="da-DK" altLang="da-DK" sz="1800" dirty="0" smtClean="0"/>
              <a:t>svære – specielt, hvis man ikke har forudgående programmeringserfaring</a:t>
            </a:r>
            <a:endParaRPr lang="da-DK" altLang="da-DK" sz="1800" dirty="0"/>
          </a:p>
          <a:p>
            <a:pPr lvl="1" eaLnBrk="1" hangingPunct="1">
              <a:spcBef>
                <a:spcPts val="600"/>
              </a:spcBef>
              <a:defRPr/>
            </a:pPr>
            <a:r>
              <a:rPr lang="da-DK" altLang="da-DK" sz="1800" dirty="0"/>
              <a:t>Men hold ud og klø på – kommer I bagud i denne fase, er det </a:t>
            </a:r>
            <a:r>
              <a:rPr lang="da-DK" altLang="da-DK" sz="1800" dirty="0" smtClean="0"/>
              <a:t>vanskeligt </a:t>
            </a:r>
            <a:r>
              <a:rPr lang="da-DK" altLang="da-DK" sz="1800" spc="-50" dirty="0"/>
              <a:t>at </a:t>
            </a:r>
            <a:r>
              <a:rPr lang="da-DK" altLang="da-DK" sz="1800" spc="-50" dirty="0" smtClean="0"/>
              <a:t>indhente</a:t>
            </a:r>
          </a:p>
          <a:p>
            <a:pPr lvl="1" eaLnBrk="1" hangingPunct="1">
              <a:spcBef>
                <a:spcPts val="600"/>
              </a:spcBef>
              <a:defRPr/>
            </a:pPr>
            <a:r>
              <a:rPr lang="da-DK" altLang="da-DK" sz="1800" spc="-50" dirty="0"/>
              <a:t>D</a:t>
            </a:r>
            <a:r>
              <a:rPr lang="da-DK" altLang="da-DK" sz="1800" spc="-50" dirty="0" smtClean="0"/>
              <a:t>er kommer ikke et tidspunkt, hvor vi skifter til noget ”helt andet”</a:t>
            </a:r>
          </a:p>
          <a:p>
            <a:pPr lvl="1" eaLnBrk="1" hangingPunct="1">
              <a:spcBef>
                <a:spcPts val="600"/>
              </a:spcBef>
              <a:defRPr/>
            </a:pPr>
            <a:r>
              <a:rPr lang="da-DK" altLang="da-DK" sz="1800" dirty="0" smtClean="0"/>
              <a:t>Hvis I ikke forstår de ting vi arbejder med i uge 1-2, kan I heller ikke forstå det i uge 3-4</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smtClean="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smtClean="0"/>
              <a:t>Ved øvelserne</a:t>
            </a:r>
          </a:p>
          <a:p>
            <a:pPr marL="808038" lvl="1" indent="-350838" eaLnBrk="1" hangingPunct="1">
              <a:spcBef>
                <a:spcPts val="200"/>
              </a:spcBef>
              <a:buFont typeface="+mj-lt"/>
              <a:buAutoNum type="arabicPeriod"/>
              <a:defRPr/>
            </a:pPr>
            <a:r>
              <a:rPr lang="da-DK" altLang="da-DK" sz="1800" kern="0" dirty="0" smtClean="0"/>
              <a:t>Spørg dig selv</a:t>
            </a:r>
          </a:p>
          <a:p>
            <a:pPr marL="808038" lvl="1" indent="-350838" eaLnBrk="1" hangingPunct="1">
              <a:spcBef>
                <a:spcPts val="200"/>
              </a:spcBef>
              <a:buFont typeface="+mj-lt"/>
              <a:buAutoNum type="arabicPeriod"/>
              <a:defRPr/>
            </a:pPr>
            <a:r>
              <a:rPr lang="da-DK" altLang="da-DK" sz="1800" kern="0" dirty="0" smtClean="0"/>
              <a:t>Spørg din makker</a:t>
            </a:r>
          </a:p>
          <a:p>
            <a:pPr marL="808038" lvl="1" indent="-350838" eaLnBrk="1" hangingPunct="1">
              <a:spcBef>
                <a:spcPts val="200"/>
              </a:spcBef>
              <a:buFont typeface="+mj-lt"/>
              <a:buAutoNum type="arabicPeriod"/>
              <a:defRPr/>
            </a:pPr>
            <a:r>
              <a:rPr lang="da-DK" altLang="da-DK" sz="1800" kern="0" dirty="0" smtClean="0"/>
              <a:t>Spørg et andet par</a:t>
            </a:r>
          </a:p>
          <a:p>
            <a:pPr marL="808038" lvl="1" indent="-350838" eaLnBrk="1" hangingPunct="1">
              <a:spcBef>
                <a:spcPts val="200"/>
              </a:spcBef>
              <a:buFont typeface="+mj-lt"/>
              <a:buAutoNum type="arabicPeriod"/>
              <a:defRPr/>
            </a:pPr>
            <a:r>
              <a:rPr lang="da-DK" altLang="da-DK" sz="1800" kern="0" dirty="0" smtClean="0"/>
              <a:t>Kig i slides (og Java </a:t>
            </a:r>
            <a:r>
              <a:rPr lang="da-DK" altLang="da-DK" sz="1800" kern="0" dirty="0" err="1" smtClean="0"/>
              <a:t>API’en</a:t>
            </a:r>
            <a:r>
              <a:rPr lang="da-DK" altLang="da-DK" sz="1800" kern="0" dirty="0" smtClean="0"/>
              <a:t>)</a:t>
            </a:r>
          </a:p>
          <a:p>
            <a:pPr marL="808038" lvl="1" indent="-350838" eaLnBrk="1" hangingPunct="1">
              <a:spcBef>
                <a:spcPts val="200"/>
              </a:spcBef>
              <a:buFont typeface="+mj-lt"/>
              <a:buAutoNum type="arabicPeriod"/>
              <a:defRPr/>
            </a:pPr>
            <a:r>
              <a:rPr lang="da-DK" altLang="da-DK" sz="1800" kern="0" dirty="0" smtClean="0"/>
              <a:t>Spørg jeres instruktor</a:t>
            </a:r>
          </a:p>
          <a:p>
            <a:pPr eaLnBrk="1" hangingPunct="1">
              <a:spcBef>
                <a:spcPts val="1200"/>
              </a:spcBef>
              <a:defRPr/>
            </a:pPr>
            <a:r>
              <a:rPr lang="da-DK" altLang="da-DK" sz="2000" kern="0" dirty="0"/>
              <a:t>Uden for </a:t>
            </a:r>
            <a:r>
              <a:rPr lang="da-DK" altLang="da-DK" sz="2000" kern="0" dirty="0" smtClean="0"/>
              <a:t>øvelserne kan I bruge webboardet</a:t>
            </a:r>
            <a:endParaRPr lang="da-DK" altLang="da-DK" sz="2000" kern="0" dirty="0"/>
          </a:p>
          <a:p>
            <a:pPr lvl="1" eaLnBrk="1" hangingPunct="1">
              <a:defRPr/>
            </a:pPr>
            <a:r>
              <a:rPr lang="da-DK" altLang="da-DK" sz="1800" kern="0" dirty="0" smtClean="0"/>
              <a:t>I </a:t>
            </a:r>
            <a:r>
              <a:rPr lang="da-DK" altLang="da-DK" sz="1800" kern="0" dirty="0"/>
              <a:t>får som regel hurtigt svar</a:t>
            </a:r>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a:t>
            </a:r>
            <a:r>
              <a:rPr lang="da-DK" altLang="da-DK" sz="1800" kern="0" dirty="0" smtClean="0"/>
              <a:t>spørge</a:t>
            </a:r>
            <a:endParaRPr lang="da-DK" altLang="da-DK" sz="1800" kern="0" dirty="0"/>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a:t>
            </a:r>
            <a:r>
              <a:rPr lang="da-DK" altLang="da-DK" sz="1800" kern="0" dirty="0" smtClean="0"/>
              <a:t>jeres detaljerede </a:t>
            </a:r>
            <a:r>
              <a:rPr lang="da-DK" altLang="da-DK" sz="1800" kern="0" dirty="0"/>
              <a:t>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smtClean="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smtClean="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45</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a:t>
            </a:r>
            <a:r>
              <a:rPr lang="da-DK" sz="1900" dirty="0" smtClean="0">
                <a:latin typeface="+mn-lt"/>
                <a:ea typeface="+mn-ea"/>
                <a:cs typeface="ＭＳ Ｐゴシック" charset="0"/>
              </a:rPr>
              <a:t>sidestilles </a:t>
            </a:r>
            <a:r>
              <a:rPr lang="da-DK" sz="1900" dirty="0">
                <a:latin typeface="+mn-lt"/>
                <a:ea typeface="+mn-ea"/>
                <a:cs typeface="ＭＳ Ｐゴシック" charset="0"/>
              </a:rPr>
              <a:t>med eksamenssnyd, som er en alvorlig </a:t>
            </a:r>
            <a:r>
              <a:rPr lang="da-DK" sz="1900" dirty="0" smtClean="0">
                <a:latin typeface="+mn-lt"/>
                <a:ea typeface="+mn-ea"/>
                <a:cs typeface="ＭＳ Ｐゴシック" charset="0"/>
              </a:rPr>
              <a:t>forseelse</a:t>
            </a:r>
            <a:endParaRPr lang="da-DK" sz="1900" dirty="0">
              <a:latin typeface="+mn-lt"/>
              <a:ea typeface="+mn-ea"/>
              <a:cs typeface="ＭＳ Ｐゴシック" charset="0"/>
            </a:endParaRP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a:t>
            </a:r>
            <a:r>
              <a:rPr lang="da-DK" sz="1700" dirty="0" smtClean="0">
                <a:latin typeface="+mn-lt"/>
                <a:ea typeface="+mn-ea"/>
              </a:rPr>
              <a:t>steds</a:t>
            </a:r>
          </a:p>
          <a:p>
            <a:pPr marL="742950" lvl="1" indent="-285750" eaLnBrk="1" hangingPunct="1">
              <a:spcBef>
                <a:spcPts val="400"/>
              </a:spcBef>
              <a:defRPr/>
            </a:pPr>
            <a:r>
              <a:rPr lang="da-DK" sz="1700" dirty="0" smtClean="0">
                <a:latin typeface="+mn-lt"/>
                <a:ea typeface="+mn-ea"/>
              </a:rPr>
              <a:t>Det gælder både hele opgaver og dele af opgaver</a:t>
            </a:r>
          </a:p>
          <a:p>
            <a:pPr marL="742950" lvl="1" indent="-285750" eaLnBrk="1" hangingPunct="1">
              <a:spcBef>
                <a:spcPts val="400"/>
              </a:spcBef>
              <a:defRPr/>
            </a:pPr>
            <a:r>
              <a:rPr lang="da-DK" sz="1700" dirty="0"/>
              <a:t>Selv kopiering af </a:t>
            </a:r>
            <a:r>
              <a:rPr lang="da-DK" sz="1700" dirty="0" smtClean="0"/>
              <a:t>små </a:t>
            </a:r>
            <a:r>
              <a:rPr lang="da-DK" sz="1700" dirty="0"/>
              <a:t>programdele (f.eks. en metode) opfattes som plagiering</a:t>
            </a:r>
            <a:endParaRPr lang="da-DK" sz="1700" dirty="0">
              <a:latin typeface="+mn-lt"/>
              <a:ea typeface="+mn-ea"/>
            </a:endParaRPr>
          </a:p>
          <a:p>
            <a:pPr marL="742950" lvl="1" indent="-285750" eaLnBrk="1" hangingPunct="1">
              <a:spcBef>
                <a:spcPts val="400"/>
              </a:spcBef>
              <a:defRPr/>
            </a:pPr>
            <a:r>
              <a:rPr lang="da-DK" sz="1700" dirty="0" smtClean="0">
                <a:latin typeface="+mn-lt"/>
                <a:ea typeface="+mn-ea"/>
              </a:rPr>
              <a:t>Det </a:t>
            </a:r>
            <a:r>
              <a:rPr lang="da-DK" sz="1700" dirty="0">
                <a:latin typeface="+mn-lt"/>
                <a:ea typeface="+mn-ea"/>
              </a:rPr>
              <a:t>er </a:t>
            </a:r>
            <a:r>
              <a:rPr lang="da-DK" sz="1700" dirty="0" smtClean="0">
                <a:latin typeface="+mn-lt"/>
                <a:ea typeface="+mn-ea"/>
              </a:rPr>
              <a:t>også plagiering </a:t>
            </a:r>
            <a:r>
              <a:rPr lang="da-DK" sz="1700" dirty="0">
                <a:latin typeface="+mn-lt"/>
                <a:ea typeface="+mn-ea"/>
              </a:rPr>
              <a:t>at </a:t>
            </a:r>
            <a:r>
              <a:rPr lang="da-DK" sz="1700" dirty="0" smtClean="0">
                <a:latin typeface="+mn-lt"/>
                <a:ea typeface="+mn-ea"/>
              </a:rPr>
              <a:t>lade </a:t>
            </a:r>
            <a:r>
              <a:rPr lang="da-DK" sz="1700" dirty="0">
                <a:latin typeface="+mn-lt"/>
                <a:ea typeface="+mn-ea"/>
              </a:rPr>
              <a:t>andre aflevere kopi af ens egen </a:t>
            </a:r>
            <a:r>
              <a:rPr lang="da-DK" sz="1700" dirty="0" smtClean="0">
                <a:latin typeface="+mn-lt"/>
                <a:ea typeface="+mn-ea"/>
              </a:rPr>
              <a:t>opgave</a:t>
            </a:r>
          </a:p>
          <a:p>
            <a:pPr marL="742950" lvl="1" indent="-285750" eaLnBrk="1" hangingPunct="1">
              <a:spcBef>
                <a:spcPts val="400"/>
              </a:spcBef>
              <a:defRPr/>
            </a:pPr>
            <a:r>
              <a:rPr lang="da-DK" sz="1700" dirty="0" smtClean="0"/>
              <a:t>Man må ikke gøre </a:t>
            </a:r>
            <a:r>
              <a:rPr lang="da-DK" sz="1700" dirty="0"/>
              <a:t>sine opgavebesvarelser tilgængelige for personer uden for parret/læsegruppen (f.eks. via websider, </a:t>
            </a:r>
            <a:r>
              <a:rPr lang="da-DK" sz="1700" dirty="0" err="1"/>
              <a:t>github</a:t>
            </a:r>
            <a:r>
              <a:rPr lang="da-DK" sz="1700" dirty="0"/>
              <a:t> og lignende</a:t>
            </a:r>
            <a:r>
              <a:rPr lang="da-DK" sz="1700" dirty="0" smtClean="0"/>
              <a:t>)</a:t>
            </a:r>
            <a:endParaRPr lang="da-DK" sz="1700" dirty="0" smtClean="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a:t>
            </a:r>
            <a:r>
              <a:rPr lang="da-DK" sz="1700" dirty="0" smtClean="0">
                <a:latin typeface="+mn-lt"/>
                <a:ea typeface="+mn-ea"/>
              </a:rPr>
              <a:t>plagiering, </a:t>
            </a:r>
            <a:r>
              <a:rPr lang="da-DK" sz="1700" dirty="0">
                <a:latin typeface="+mn-lt"/>
                <a:ea typeface="+mn-ea"/>
              </a:rPr>
              <a:t>får ikke godkendt deres obligatoriske </a:t>
            </a:r>
            <a:r>
              <a:rPr lang="da-DK" sz="1700" dirty="0" smtClean="0">
                <a:latin typeface="+mn-lt"/>
                <a:ea typeface="+mn-ea"/>
              </a:rPr>
              <a:t>opgaver, </a:t>
            </a:r>
            <a:r>
              <a:rPr lang="da-DK" sz="1700" dirty="0">
                <a:latin typeface="+mn-lt"/>
                <a:ea typeface="+mn-ea"/>
              </a:rPr>
              <a:t>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smtClean="0">
                <a:latin typeface="+mn-lt"/>
                <a:ea typeface="+mn-ea"/>
              </a:rPr>
              <a:t>Det betyder, at man ikke består 1. års prøven og dermed må </a:t>
            </a:r>
            <a:r>
              <a:rPr lang="da-DK" sz="1700" b="1" dirty="0">
                <a:solidFill>
                  <a:srgbClr val="008000"/>
                </a:solidFill>
                <a:latin typeface="+mn-lt"/>
                <a:ea typeface="+mn-ea"/>
              </a:rPr>
              <a:t>forlade </a:t>
            </a:r>
            <a:r>
              <a:rPr lang="da-DK" sz="1700" b="1" dirty="0" smtClean="0">
                <a:solidFill>
                  <a:srgbClr val="008000"/>
                </a:solidFill>
                <a:latin typeface="+mn-lt"/>
                <a:ea typeface="+mn-ea"/>
              </a:rPr>
              <a:t>studiet</a:t>
            </a: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smtClean="0"/>
              <a:t>Der </a:t>
            </a:r>
            <a:r>
              <a:rPr lang="da-DK" sz="1700" dirty="0"/>
              <a:t>testes både i forhold til opgaver fra tidligere år og i forhold til andre opgaver, der afleveres i </a:t>
            </a:r>
            <a:r>
              <a:rPr lang="da-DK" sz="1700" dirty="0" smtClean="0"/>
              <a:t>år</a:t>
            </a:r>
          </a:p>
          <a:p>
            <a:pPr marL="742950" lvl="1" indent="-285750" eaLnBrk="1" hangingPunct="1">
              <a:spcBef>
                <a:spcPts val="400"/>
              </a:spcBef>
              <a:defRPr/>
            </a:pPr>
            <a:r>
              <a:rPr lang="da-DK" sz="1700" b="1" dirty="0" smtClean="0">
                <a:solidFill>
                  <a:srgbClr val="008000"/>
                </a:solidFill>
                <a:latin typeface="+mn-lt"/>
                <a:ea typeface="+mn-ea"/>
              </a:rPr>
              <a:t>Lad </a:t>
            </a:r>
            <a:r>
              <a:rPr lang="da-DK" sz="1700" b="1" dirty="0">
                <a:solidFill>
                  <a:srgbClr val="008000"/>
                </a:solidFill>
                <a:latin typeface="+mn-lt"/>
                <a:ea typeface="+mn-ea"/>
              </a:rPr>
              <a:t>være med at tage chancen</a:t>
            </a:r>
            <a:r>
              <a:rPr lang="da-DK" sz="1700" dirty="0">
                <a:latin typeface="+mn-lt"/>
                <a:ea typeface="+mn-ea"/>
              </a:rPr>
              <a:t> – vi opdager snyd hvert eneste år og konsekvenserne </a:t>
            </a:r>
            <a:r>
              <a:rPr lang="da-DK" sz="1700" dirty="0" smtClean="0">
                <a:latin typeface="+mn-lt"/>
                <a:ea typeface="+mn-ea"/>
              </a:rPr>
              <a:t>for de involverede </a:t>
            </a:r>
            <a:r>
              <a:rPr lang="da-DK" sz="1700" dirty="0">
                <a:latin typeface="+mn-lt"/>
                <a:ea typeface="+mn-ea"/>
              </a:rPr>
              <a:t>er </a:t>
            </a:r>
            <a:r>
              <a:rPr lang="da-DK" sz="1700" b="1" dirty="0" smtClean="0">
                <a:solidFill>
                  <a:srgbClr val="008000"/>
                </a:solidFill>
                <a:latin typeface="+mn-lt"/>
                <a:ea typeface="+mn-ea"/>
              </a:rPr>
              <a:t>voldsomme</a:t>
            </a:r>
            <a:endParaRPr lang="da-DK" sz="1700" b="1" dirty="0">
              <a:solidFill>
                <a:srgbClr val="008000"/>
              </a:solidFill>
              <a:latin typeface="+mn-lt"/>
              <a:ea typeface="+mn-ea"/>
            </a:endParaRPr>
          </a:p>
        </p:txBody>
      </p:sp>
    </p:spTree>
    <p:extLst>
      <p:ext uri="{BB962C8B-B14F-4D97-AF65-F5344CB8AC3E}">
        <p14:creationId xmlns:p14="http://schemas.microsoft.com/office/powerpoint/2010/main" val="9946691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smtClean="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smtClean="0"/>
              <a:t>Programmering</a:t>
            </a:r>
          </a:p>
          <a:p>
            <a:pPr lvl="1" eaLnBrk="1" hangingPunct="1">
              <a:defRPr/>
            </a:pPr>
            <a:r>
              <a:rPr lang="da-DK" altLang="da-DK" sz="1800" noProof="0" dirty="0" smtClean="0"/>
              <a:t>Anderledes</a:t>
            </a:r>
          </a:p>
          <a:p>
            <a:pPr lvl="1" eaLnBrk="1" hangingPunct="1">
              <a:defRPr/>
            </a:pPr>
            <a:r>
              <a:rPr lang="da-DK" altLang="da-DK" sz="1800" noProof="0" dirty="0" smtClean="0"/>
              <a:t>Ny tankegang</a:t>
            </a:r>
            <a:endParaRPr lang="da-DK" altLang="da-DK" sz="1000" noProof="0" dirty="0" smtClean="0">
              <a:latin typeface="Times New Roman" pitchFamily="18" charset="0"/>
            </a:endParaRPr>
          </a:p>
          <a:p>
            <a:pPr eaLnBrk="1" hangingPunct="1">
              <a:spcBef>
                <a:spcPts val="1200"/>
              </a:spcBef>
              <a:defRPr/>
            </a:pPr>
            <a:r>
              <a:rPr lang="da-DK" altLang="da-DK" sz="2000" noProof="0" dirty="0" smtClean="0"/>
              <a:t>Faser</a:t>
            </a:r>
          </a:p>
          <a:p>
            <a:pPr lvl="1" eaLnBrk="1" hangingPunct="1">
              <a:defRPr/>
            </a:pPr>
            <a:r>
              <a:rPr lang="da-DK" altLang="da-DK" sz="1800" noProof="0" dirty="0" smtClean="0"/>
              <a:t>Motivation</a:t>
            </a:r>
          </a:p>
          <a:p>
            <a:pPr lvl="1" eaLnBrk="1" hangingPunct="1">
              <a:defRPr/>
            </a:pPr>
            <a:r>
              <a:rPr lang="da-DK" altLang="da-DK" sz="1800" noProof="0" dirty="0" smtClean="0"/>
              <a:t>Begejstring</a:t>
            </a:r>
          </a:p>
          <a:p>
            <a:pPr lvl="1" eaLnBrk="1" hangingPunct="1">
              <a:defRPr/>
            </a:pPr>
            <a:r>
              <a:rPr lang="da-DK" altLang="da-DK" sz="1800" b="1" noProof="0" dirty="0" smtClean="0"/>
              <a:t>Tvivl?</a:t>
            </a:r>
          </a:p>
          <a:p>
            <a:pPr lvl="1" eaLnBrk="1" hangingPunct="1">
              <a:defRPr/>
            </a:pPr>
            <a:r>
              <a:rPr lang="da-DK" altLang="da-DK" sz="1800" noProof="0" dirty="0" smtClean="0"/>
              <a:t>Frustration</a:t>
            </a:r>
          </a:p>
          <a:p>
            <a:pPr lvl="1" eaLnBrk="1" hangingPunct="1">
              <a:defRPr/>
            </a:pPr>
            <a:r>
              <a:rPr lang="da-DK" altLang="da-DK" sz="1800" noProof="0" dirty="0" smtClean="0"/>
              <a:t>Eksistentiel krise</a:t>
            </a:r>
          </a:p>
          <a:p>
            <a:pPr lvl="1" eaLnBrk="1" hangingPunct="1">
              <a:defRPr/>
            </a:pPr>
            <a:r>
              <a:rPr lang="da-DK" altLang="da-DK" sz="1800" b="1" noProof="0" dirty="0" smtClean="0"/>
              <a:t>Heureka!</a:t>
            </a:r>
          </a:p>
          <a:p>
            <a:pPr lvl="1" eaLnBrk="1" hangingPunct="1">
              <a:defRPr/>
            </a:pPr>
            <a:r>
              <a:rPr lang="da-DK" altLang="da-DK" sz="1800" noProof="0" dirty="0" smtClean="0"/>
              <a:t>Fascination</a:t>
            </a:r>
          </a:p>
          <a:p>
            <a:pPr lvl="1" eaLnBrk="1" hangingPunct="1">
              <a:defRPr/>
            </a:pPr>
            <a:r>
              <a:rPr lang="da-DK" altLang="da-DK" sz="1800" noProof="0" dirty="0" smtClean="0"/>
              <a:t>Indsigt</a:t>
            </a:r>
          </a:p>
          <a:p>
            <a:pPr lvl="1" eaLnBrk="1" hangingPunct="1">
              <a:defRPr/>
            </a:pPr>
            <a:r>
              <a:rPr lang="da-DK" altLang="da-DK" sz="1800" b="1" noProof="0" dirty="0" smtClean="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smtClean="0"/>
              <a:t>Programmering er </a:t>
            </a:r>
            <a:r>
              <a:rPr lang="da-DK" altLang="da-DK" sz="1800" b="1" dirty="0" smtClean="0">
                <a:solidFill>
                  <a:srgbClr val="008000"/>
                </a:solidFill>
              </a:rPr>
              <a:t>sjovt</a:t>
            </a:r>
            <a:r>
              <a:rPr lang="da-DK" altLang="da-DK" sz="1800" dirty="0" smtClean="0">
                <a:solidFill>
                  <a:srgbClr val="008000"/>
                </a:solidFill>
              </a:rPr>
              <a:t> </a:t>
            </a:r>
            <a:r>
              <a:rPr lang="da-DK" altLang="da-DK" sz="1800" dirty="0" smtClean="0"/>
              <a:t>og </a:t>
            </a:r>
            <a:r>
              <a:rPr lang="da-DK" altLang="da-DK" sz="1800" b="1" dirty="0" smtClean="0">
                <a:solidFill>
                  <a:srgbClr val="008000"/>
                </a:solidFill>
              </a:rPr>
              <a:t>stærkt vanedannende</a:t>
            </a:r>
          </a:p>
          <a:p>
            <a:pPr lvl="1" eaLnBrk="1" hangingPunct="1">
              <a:defRPr/>
            </a:pPr>
            <a:r>
              <a:rPr lang="da-DK" altLang="da-DK" sz="1800" noProof="0" dirty="0" smtClean="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smtClean="0"/>
                <a:t>Humør</a:t>
              </a:r>
              <a:endParaRPr lang="da-DK" altLang="da-DK" sz="1400" b="0" i="1" dirty="0"/>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46</a:t>
            </a:fld>
            <a:endParaRPr lang="da-DK" altLang="da-DK"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smtClean="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47</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smtClean="0"/>
              <a:t>Første øvelsesgang i uge 1</a:t>
            </a:r>
            <a:endParaRPr lang="da-DK" altLang="da-DK" sz="1800" dirty="0"/>
          </a:p>
          <a:p>
            <a:pPr lvl="1">
              <a:spcBef>
                <a:spcPts val="300"/>
              </a:spcBef>
            </a:pPr>
            <a:r>
              <a:rPr lang="da-DK" altLang="da-DK" sz="1600" dirty="0" smtClean="0"/>
              <a:t>Hjælp til installation af BlueJ inklusiv Java</a:t>
            </a:r>
          </a:p>
          <a:p>
            <a:pPr lvl="1">
              <a:spcBef>
                <a:spcPts val="300"/>
              </a:spcBef>
            </a:pPr>
            <a:r>
              <a:rPr lang="da-DK" altLang="da-DK" sz="1600" dirty="0" smtClean="0"/>
              <a:t>Opgaverne fra Kapitel 1 i BlueJ bogen</a:t>
            </a:r>
          </a:p>
          <a:p>
            <a:pPr lvl="1">
              <a:spcBef>
                <a:spcPts val="300"/>
              </a:spcBef>
            </a:pPr>
            <a:r>
              <a:rPr lang="da-DK" altLang="da-DK" sz="1600" dirty="0" smtClean="0"/>
              <a:t>I bør på forhånd kigge på så mange af disse opgaver som muligt</a:t>
            </a:r>
            <a:endParaRPr lang="da-DK" altLang="da-DK" dirty="0"/>
          </a:p>
          <a:p>
            <a:pPr>
              <a:spcBef>
                <a:spcPts val="1200"/>
              </a:spcBef>
            </a:pPr>
            <a:r>
              <a:rPr lang="da-DK" altLang="da-DK" sz="1800" dirty="0" smtClean="0"/>
              <a:t>Anden øvelsesgang </a:t>
            </a:r>
            <a:r>
              <a:rPr lang="da-DK" altLang="da-DK" sz="1800" dirty="0"/>
              <a:t>i uge 1</a:t>
            </a:r>
          </a:p>
          <a:p>
            <a:pPr lvl="1">
              <a:spcBef>
                <a:spcPts val="300"/>
              </a:spcBef>
            </a:pPr>
            <a:r>
              <a:rPr lang="da-DK" altLang="da-DK" sz="1600" dirty="0" smtClean="0"/>
              <a:t>Afleveringsopgave om Raflebæger (den ser vi på om et øjeblik)</a:t>
            </a:r>
          </a:p>
          <a:p>
            <a:pPr>
              <a:spcBef>
                <a:spcPts val="1200"/>
              </a:spcBef>
            </a:pPr>
            <a:r>
              <a:rPr lang="da-DK" altLang="da-DK" sz="1800" dirty="0"/>
              <a:t>Første øvelsesgang i uge </a:t>
            </a:r>
            <a:r>
              <a:rPr lang="da-DK" altLang="da-DK" sz="1800" dirty="0" smtClean="0"/>
              <a:t>2</a:t>
            </a:r>
            <a:endParaRPr lang="da-DK" altLang="da-DK" sz="1800" dirty="0"/>
          </a:p>
          <a:p>
            <a:pPr lvl="1">
              <a:spcBef>
                <a:spcPts val="300"/>
              </a:spcBef>
            </a:pPr>
            <a:r>
              <a:rPr lang="da-DK" altLang="da-DK" sz="1600" dirty="0" smtClean="0"/>
              <a:t>Afleveringsopgave om studieteknik: Studievaner</a:t>
            </a:r>
          </a:p>
          <a:p>
            <a:pPr lvl="1">
              <a:spcBef>
                <a:spcPts val="300"/>
              </a:spcBef>
            </a:pPr>
            <a:r>
              <a:rPr lang="da-DK" altLang="da-DK" sz="1600" dirty="0" smtClean="0"/>
              <a:t>Opgaverne </a:t>
            </a:r>
            <a:r>
              <a:rPr lang="da-DK" altLang="da-DK" sz="1600" dirty="0"/>
              <a:t>fra Kapitel </a:t>
            </a:r>
            <a:r>
              <a:rPr lang="da-DK" altLang="da-DK" sz="1600" dirty="0" smtClean="0"/>
              <a:t>2 og 3 i BlueJ bogen – Husk at forberede jer på dem</a:t>
            </a:r>
            <a:endParaRPr lang="da-DK" altLang="da-DK" dirty="0"/>
          </a:p>
          <a:p>
            <a:pPr>
              <a:spcBef>
                <a:spcPts val="1200"/>
              </a:spcBef>
            </a:pPr>
            <a:r>
              <a:rPr lang="da-DK" altLang="da-DK" sz="1800" dirty="0"/>
              <a:t>Anden øvelsesgang i </a:t>
            </a:r>
            <a:r>
              <a:rPr lang="da-DK" altLang="da-DK" sz="1800" dirty="0" smtClean="0"/>
              <a:t>uge 2</a:t>
            </a:r>
            <a:endParaRPr lang="da-DK" altLang="da-DK" sz="1800" dirty="0"/>
          </a:p>
          <a:p>
            <a:pPr lvl="1">
              <a:spcBef>
                <a:spcPts val="300"/>
              </a:spcBef>
            </a:pPr>
            <a:r>
              <a:rPr lang="da-DK" altLang="da-DK" sz="1600" dirty="0" smtClean="0"/>
              <a:t>Ny afleveringsopgave </a:t>
            </a:r>
            <a:r>
              <a:rPr lang="da-DK" altLang="da-DK" sz="1600" dirty="0"/>
              <a:t>om </a:t>
            </a:r>
            <a:r>
              <a:rPr lang="da-DK" altLang="da-DK" sz="1600" dirty="0" smtClean="0"/>
              <a:t>Raflebæger, hvor terningerne nu kan have et</a:t>
            </a:r>
            <a:br>
              <a:rPr lang="da-DK" altLang="da-DK" sz="1600" dirty="0" smtClean="0"/>
            </a:br>
            <a:r>
              <a:rPr lang="da-DK" altLang="da-DK" sz="1600" dirty="0" smtClean="0"/>
              <a:t>vilkårligt antal sider</a:t>
            </a:r>
            <a:endParaRPr lang="da-DK" altLang="da-DK" sz="1600" dirty="0"/>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smtClean="0"/>
              <a:t>Efter de første to uger forventer vi, at I selv løser </a:t>
            </a:r>
            <a:r>
              <a:rPr lang="da-DK" altLang="da-DK" sz="1800" dirty="0"/>
              <a:t>de </a:t>
            </a:r>
            <a:r>
              <a:rPr lang="da-DK" altLang="da-DK" sz="1800" dirty="0" smtClean="0"/>
              <a:t>50-100 </a:t>
            </a:r>
            <a:r>
              <a:rPr lang="da-DK" altLang="da-DK" sz="1800" dirty="0"/>
              <a:t>småopgaver, der er i hvert </a:t>
            </a:r>
            <a:r>
              <a:rPr lang="da-DK" altLang="da-DK" sz="1800" dirty="0" smtClean="0"/>
              <a:t>BlueJ kapitel – mens I læser kapitlet</a:t>
            </a:r>
          </a:p>
          <a:p>
            <a:pPr lvl="1"/>
            <a:r>
              <a:rPr lang="da-DK" altLang="da-DK" sz="1600" dirty="0"/>
              <a:t>Nogle opgaver tjekker begreber, mens </a:t>
            </a:r>
            <a:r>
              <a:rPr lang="da-DK" altLang="da-DK" sz="1600" dirty="0" smtClean="0"/>
              <a:t>de fleste </a:t>
            </a:r>
            <a:r>
              <a:rPr lang="da-DK" altLang="da-DK" sz="1600" dirty="0"/>
              <a:t>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a:solidFill>
                  <a:srgbClr val="008000"/>
                </a:solidFill>
              </a:rPr>
              <a:t>videonoter</a:t>
            </a:r>
            <a:r>
              <a:rPr lang="da-DK" altLang="da-DK" sz="1600" dirty="0"/>
              <a:t>, 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48</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Mails</a:t>
            </a:r>
          </a:p>
          <a:p>
            <a:pPr lvl="1" eaLnBrk="1" hangingPunct="1">
              <a:spcBef>
                <a:spcPts val="600"/>
              </a:spcBef>
            </a:pPr>
            <a:r>
              <a:rPr lang="da-DK" sz="1800" kern="0" dirty="0" smtClean="0">
                <a:ea typeface="ＭＳ Ｐゴシック" pitchFamily="34" charset="-128"/>
              </a:rPr>
              <a:t>Det er </a:t>
            </a:r>
            <a:r>
              <a:rPr lang="da-DK" sz="1800" b="1" kern="0" dirty="0" smtClean="0">
                <a:solidFill>
                  <a:srgbClr val="008000"/>
                </a:solidFill>
                <a:ea typeface="ＭＳ Ｐゴシック" pitchFamily="34" charset="-128"/>
              </a:rPr>
              <a:t>VIGTIGT</a:t>
            </a:r>
            <a:r>
              <a:rPr lang="da-DK" sz="1800" kern="0" dirty="0" smtClean="0">
                <a:ea typeface="ＭＳ Ｐゴシック" pitchFamily="34" charset="-128"/>
              </a:rPr>
              <a:t>, at I ser de mails, som jeg og instruktorerne sender</a:t>
            </a:r>
          </a:p>
          <a:p>
            <a:pPr lvl="1" eaLnBrk="1" hangingPunct="1">
              <a:spcBef>
                <a:spcPts val="600"/>
              </a:spcBef>
            </a:pPr>
            <a:r>
              <a:rPr lang="da-DK" sz="1800" kern="0" dirty="0" smtClean="0">
                <a:ea typeface="ＭＳ Ｐゴシック" pitchFamily="34" charset="-128"/>
              </a:rPr>
              <a:t>Alle mails sendes til jeres officielle AU adresse</a:t>
            </a:r>
          </a:p>
          <a:p>
            <a:pPr lvl="1" eaLnBrk="1" hangingPunct="1">
              <a:spcBef>
                <a:spcPts val="600"/>
              </a:spcBef>
            </a:pPr>
            <a:r>
              <a:rPr lang="da-DK" sz="1800" kern="0" dirty="0" smtClean="0">
                <a:ea typeface="ＭＳ Ｐゴシック" pitchFamily="34" charset="-128"/>
              </a:rPr>
              <a:t>Videresendelse af mails bør etableres</a:t>
            </a:r>
          </a:p>
          <a:p>
            <a:pPr lvl="1" eaLnBrk="1" hangingPunct="1">
              <a:spcBef>
                <a:spcPts val="600"/>
              </a:spcBef>
            </a:pPr>
            <a:r>
              <a:rPr lang="da-DK" sz="1800" kern="0" dirty="0" smtClean="0">
                <a:ea typeface="ＭＳ Ｐゴシック" pitchFamily="34" charset="-128"/>
              </a:rPr>
              <a:t>Se hvordan det gøres på</a:t>
            </a:r>
            <a:br>
              <a:rPr lang="da-DK" sz="1800" kern="0" dirty="0" smtClean="0">
                <a:ea typeface="ＭＳ Ｐゴシック" pitchFamily="34" charset="-128"/>
              </a:rPr>
            </a:br>
            <a:r>
              <a:rPr lang="da-DK" sz="1800" kern="0" dirty="0" smtClean="0">
                <a:ea typeface="ＭＳ Ｐゴシック" pitchFamily="34" charset="-128"/>
              </a:rPr>
              <a:t>https://</a:t>
            </a:r>
            <a:r>
              <a:rPr lang="da-DK" sz="1800" kern="0" dirty="0">
                <a:ea typeface="ＭＳ Ｐゴシック" pitchFamily="34" charset="-128"/>
              </a:rPr>
              <a:t>studerende.au.dk/it-support/mail/vejledninger-til-opsaetning-af-mail/</a:t>
            </a:r>
          </a:p>
          <a:p>
            <a:pPr lvl="1" eaLnBrk="1" hangingPunct="1">
              <a:spcBef>
                <a:spcPts val="600"/>
              </a:spcBef>
            </a:pPr>
            <a:r>
              <a:rPr lang="da-DK" sz="1800" kern="0" dirty="0" smtClean="0">
                <a:ea typeface="ＭＳ Ｐゴシック" pitchFamily="34" charset="-128"/>
              </a:rPr>
              <a:t>Hvis </a:t>
            </a:r>
            <a:r>
              <a:rPr lang="da-DK" sz="1800" kern="0" dirty="0">
                <a:ea typeface="ＭＳ Ｐゴシック" pitchFamily="34" charset="-128"/>
              </a:rPr>
              <a:t>I har </a:t>
            </a:r>
            <a:r>
              <a:rPr lang="da-DK" sz="1800" kern="0" dirty="0" smtClean="0">
                <a:ea typeface="ＭＳ Ｐゴシック" pitchFamily="34" charset="-128"/>
              </a:rPr>
              <a:t>problemer, </a:t>
            </a:r>
            <a:r>
              <a:rPr lang="da-DK" sz="1800" kern="0" dirty="0">
                <a:ea typeface="ＭＳ Ｐゴシック" pitchFamily="34" charset="-128"/>
              </a:rPr>
              <a:t>så spørg jeres instruktor og/eller </a:t>
            </a:r>
            <a:r>
              <a:rPr lang="da-DK" sz="1800" kern="0" dirty="0" smtClean="0">
                <a:ea typeface="ＭＳ Ｐゴシック" pitchFamily="34" charset="-128"/>
              </a:rPr>
              <a:t>medstuderende</a:t>
            </a:r>
          </a:p>
          <a:p>
            <a:pPr>
              <a:spcBef>
                <a:spcPts val="1800"/>
              </a:spcBef>
              <a:buFont typeface="Arial" panose="020B0604020202020204" pitchFamily="34" charset="0"/>
              <a:buChar char="•"/>
            </a:pPr>
            <a:r>
              <a:rPr lang="da-DK" sz="2000" kern="0" dirty="0" smtClean="0"/>
              <a:t>I skal installere </a:t>
            </a:r>
            <a:r>
              <a:rPr lang="da-DK" sz="2000" kern="0" dirty="0"/>
              <a:t>BlueJ </a:t>
            </a:r>
            <a:r>
              <a:rPr lang="da-DK" sz="2000" kern="0" dirty="0" smtClean="0"/>
              <a:t>inklusiv </a:t>
            </a:r>
            <a:r>
              <a:rPr lang="da-DK" sz="2000" kern="0" dirty="0"/>
              <a:t>Java 8 </a:t>
            </a:r>
            <a:r>
              <a:rPr lang="da-DK" sz="2000" kern="0" dirty="0" smtClean="0"/>
              <a:t>JDK</a:t>
            </a:r>
          </a:p>
          <a:p>
            <a:pPr lvl="1" eaLnBrk="1" hangingPunct="1">
              <a:spcBef>
                <a:spcPts val="600"/>
              </a:spcBef>
            </a:pPr>
            <a:r>
              <a:rPr lang="da-DK" sz="1800" kern="0" dirty="0" smtClean="0">
                <a:ea typeface="ＭＳ Ｐゴシック" pitchFamily="34" charset="-128"/>
              </a:rPr>
              <a:t>Følg linket på den Blackboard side, der hedder "BlueJ + Java"</a:t>
            </a:r>
          </a:p>
          <a:p>
            <a:pPr lvl="1" eaLnBrk="1" hangingPunct="1">
              <a:spcBef>
                <a:spcPts val="600"/>
              </a:spcBef>
            </a:pPr>
            <a:r>
              <a:rPr lang="da-DK" sz="1800" kern="0" dirty="0" smtClean="0">
                <a:ea typeface="ＭＳ Ｐゴシック" pitchFamily="34" charset="-128"/>
              </a:rPr>
              <a:t>Hvis I har problemer, så spørg jeres instruktor og/eller medstuderende</a:t>
            </a:r>
            <a:endParaRPr lang="da-DK" kern="0" dirty="0" smtClean="0"/>
          </a:p>
          <a:p>
            <a:pPr>
              <a:spcBef>
                <a:spcPts val="1800"/>
              </a:spcBef>
              <a:buFont typeface="Arial" panose="020B0604020202020204" pitchFamily="34" charset="0"/>
              <a:buChar char="•"/>
            </a:pPr>
            <a:r>
              <a:rPr lang="da-DK" sz="2000" kern="0" dirty="0" smtClean="0"/>
              <a:t>Læs kursets websider og følg med i de indlæg, der kommer på webboardet og under "Vigtige meddelelser"</a:t>
            </a:r>
          </a:p>
          <a:p>
            <a:pPr lvl="1" eaLnBrk="1" hangingPunct="1">
              <a:spcBef>
                <a:spcPts val="600"/>
              </a:spcBef>
            </a:pPr>
            <a:r>
              <a:rPr lang="da-DK" sz="1800" kern="0" dirty="0" smtClean="0">
                <a:ea typeface="ＭＳ Ｐゴシック" pitchFamily="34" charset="-128"/>
              </a:rPr>
              <a:t>I kan også læse </a:t>
            </a:r>
            <a:r>
              <a:rPr lang="da-DK" sz="1800" b="1" kern="0" dirty="0" smtClean="0">
                <a:solidFill>
                  <a:srgbClr val="008000"/>
                </a:solidFill>
                <a:ea typeface="ＭＳ Ｐゴシック" pitchFamily="34" charset="-128"/>
              </a:rPr>
              <a:t>ugebrevene</a:t>
            </a:r>
            <a:r>
              <a:rPr lang="da-DK" sz="1800" kern="0" dirty="0" smtClean="0">
                <a:ea typeface="ＭＳ Ｐゴシック" pitchFamily="34" charset="-128"/>
              </a:rPr>
              <a:t>, som indeholder information om,</a:t>
            </a:r>
            <a:br>
              <a:rPr lang="da-DK" sz="1800" kern="0" dirty="0" smtClean="0">
                <a:ea typeface="ＭＳ Ｐゴシック" pitchFamily="34" charset="-128"/>
              </a:rPr>
            </a:br>
            <a:r>
              <a:rPr lang="da-DK" sz="1800" kern="0" dirty="0" smtClean="0">
                <a:ea typeface="ＭＳ Ｐゴシック" pitchFamily="34" charset="-128"/>
              </a:rPr>
              <a:t>hvordan man mest hensigtsmæssigt "angriber" ugens stof</a:t>
            </a:r>
            <a:endParaRPr lang="da-DK" sz="1800" kern="0" dirty="0">
              <a:ea typeface="ＭＳ Ｐゴシック" pitchFamily="34" charset="-128"/>
            </a:endParaRPr>
          </a:p>
        </p:txBody>
      </p:sp>
    </p:spTree>
    <p:extLst>
      <p:ext uri="{BB962C8B-B14F-4D97-AF65-F5344CB8AC3E}">
        <p14:creationId xmlns:p14="http://schemas.microsoft.com/office/powerpoint/2010/main" val="12775514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t>Studiestartsprøve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smtClean="0"/>
              <a:t>Gælder </a:t>
            </a:r>
            <a:r>
              <a:rPr lang="da-DK" sz="2000" dirty="0"/>
              <a:t>alle </a:t>
            </a:r>
            <a:r>
              <a:rPr lang="da-DK" sz="2000" dirty="0">
                <a:solidFill>
                  <a:srgbClr val="008000"/>
                </a:solidFill>
              </a:rPr>
              <a:t>nye</a:t>
            </a:r>
            <a:r>
              <a:rPr lang="da-DK" sz="2000" dirty="0"/>
              <a:t> </a:t>
            </a:r>
            <a:r>
              <a:rPr lang="da-DK" sz="2000" dirty="0" smtClean="0"/>
              <a:t>bachelorstuderende</a:t>
            </a:r>
          </a:p>
          <a:p>
            <a:pPr lvl="1">
              <a:spcBef>
                <a:spcPts val="600"/>
              </a:spcBef>
            </a:pPr>
            <a:r>
              <a:rPr lang="da-DK" sz="1800" dirty="0" smtClean="0"/>
              <a:t>Prøvens </a:t>
            </a:r>
            <a:r>
              <a:rPr lang="da-DK" sz="1800" dirty="0"/>
              <a:t>hovedformål er </a:t>
            </a:r>
            <a:r>
              <a:rPr lang="da-DK" sz="1800" dirty="0" smtClean="0"/>
              <a:t>at identificere de </a:t>
            </a:r>
            <a:r>
              <a:rPr lang="da-DK" sz="1800" dirty="0"/>
              <a:t>studerende, der ikke har påbegyndt studiet, så de kan udmeldes inden </a:t>
            </a:r>
            <a:r>
              <a:rPr lang="da-DK" sz="1800" dirty="0" smtClean="0"/>
              <a:t>de </a:t>
            </a:r>
            <a:r>
              <a:rPr lang="da-DK" sz="1800" dirty="0"/>
              <a:t>officielle </a:t>
            </a:r>
            <a:r>
              <a:rPr lang="da-DK" sz="1800" dirty="0" smtClean="0"/>
              <a:t>optagelsestal opgøres</a:t>
            </a:r>
          </a:p>
          <a:p>
            <a:pPr>
              <a:spcBef>
                <a:spcPts val="1800"/>
              </a:spcBef>
            </a:pPr>
            <a:r>
              <a:rPr lang="da-DK" sz="2000" dirty="0" smtClean="0"/>
              <a:t>I begyndelsen af </a:t>
            </a:r>
            <a:r>
              <a:rPr lang="da-DK" sz="2000" dirty="0"/>
              <a:t>september </a:t>
            </a:r>
            <a:r>
              <a:rPr lang="da-DK" sz="2000" dirty="0" smtClean="0"/>
              <a:t>vil I modtage </a:t>
            </a:r>
            <a:r>
              <a:rPr lang="da-DK" sz="2000" dirty="0"/>
              <a:t>en mail på </a:t>
            </a:r>
            <a:r>
              <a:rPr lang="da-DK" sz="2000" dirty="0" smtClean="0"/>
              <a:t>jeres</a:t>
            </a:r>
            <a:br>
              <a:rPr lang="da-DK" sz="2000" dirty="0" smtClean="0"/>
            </a:br>
            <a:r>
              <a:rPr lang="da-DK" sz="2000" dirty="0" smtClean="0"/>
              <a:t>au-mailadresse</a:t>
            </a:r>
            <a:endParaRPr lang="da-DK" sz="2000" dirty="0"/>
          </a:p>
          <a:p>
            <a:pPr lvl="1">
              <a:spcBef>
                <a:spcPts val="600"/>
              </a:spcBef>
            </a:pPr>
            <a:r>
              <a:rPr lang="da-DK" sz="1800" dirty="0"/>
              <a:t>Mailen indeholder et link til et spørgeskema, der handler om studievalg og </a:t>
            </a:r>
            <a:r>
              <a:rPr lang="da-DK" sz="1800" dirty="0" smtClean="0"/>
              <a:t>studiestart</a:t>
            </a:r>
            <a:endParaRPr lang="da-DK" sz="1800" dirty="0"/>
          </a:p>
          <a:p>
            <a:pPr lvl="1">
              <a:spcBef>
                <a:spcPts val="600"/>
              </a:spcBef>
            </a:pPr>
            <a:r>
              <a:rPr lang="da-DK" sz="1800" dirty="0"/>
              <a:t>Det er </a:t>
            </a:r>
            <a:r>
              <a:rPr lang="da-DK" sz="1800" b="1" dirty="0">
                <a:solidFill>
                  <a:srgbClr val="008000"/>
                </a:solidFill>
              </a:rPr>
              <a:t>obligatorisk</a:t>
            </a:r>
            <a:r>
              <a:rPr lang="da-DK" sz="1800" dirty="0"/>
              <a:t> at </a:t>
            </a:r>
            <a:r>
              <a:rPr lang="da-DK" sz="1800" dirty="0" smtClean="0"/>
              <a:t>svare og på den måde vise, at I er studieaktive</a:t>
            </a:r>
            <a:endParaRPr lang="da-DK" sz="1800" dirty="0"/>
          </a:p>
          <a:p>
            <a:pPr lvl="1">
              <a:spcBef>
                <a:spcPts val="600"/>
              </a:spcBef>
            </a:pPr>
            <a:r>
              <a:rPr lang="da-DK" sz="1800" dirty="0" smtClean="0"/>
              <a:t>Hvis I ikke svarer (inden for få dage) bliver I </a:t>
            </a:r>
            <a:r>
              <a:rPr lang="da-DK" sz="1800" b="1" dirty="0" smtClean="0">
                <a:solidFill>
                  <a:srgbClr val="008000"/>
                </a:solidFill>
              </a:rPr>
              <a:t>automatisk frameldt</a:t>
            </a:r>
            <a:r>
              <a:rPr lang="da-DK" sz="1800" dirty="0" smtClean="0"/>
              <a:t/>
            </a:r>
            <a:br>
              <a:rPr lang="da-DK" sz="1800" dirty="0" smtClean="0"/>
            </a:br>
            <a:r>
              <a:rPr lang="da-DK" sz="1800" dirty="0" smtClean="0"/>
              <a:t>jeres studie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49</a:t>
            </a:fld>
            <a:endParaRPr lang="da-DK" altLang="da-DK" dirty="0"/>
          </a:p>
        </p:txBody>
      </p:sp>
    </p:spTree>
    <p:extLst>
      <p:ext uri="{BB962C8B-B14F-4D97-AF65-F5344CB8AC3E}">
        <p14:creationId xmlns:p14="http://schemas.microsoft.com/office/powerpoint/2010/main" val="610701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defRPr/>
            </a:pPr>
            <a:r>
              <a:rPr lang="da-DK" altLang="da-DK" sz="3200" noProof="0" dirty="0" smtClean="0"/>
              <a:t>Strategi med udgangspunkt i ciffer</a:t>
            </a:r>
          </a:p>
        </p:txBody>
      </p:sp>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755080" y="1547217"/>
            <a:ext cx="864592" cy="1016000"/>
          </a:xfrm>
          <a:prstGeom prst="rect">
            <a:avLst/>
          </a:prstGeom>
          <a:noFill/>
          <a:ln w="571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00B05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smtClean="0">
                <a:ea typeface="ＭＳ Ｐゴシック" pitchFamily="34" charset="-128"/>
              </a:rPr>
              <a:t>Afleveringsopgave: Raflebæger 1 (</a:t>
            </a:r>
            <a:r>
              <a:rPr lang="da-DK" altLang="da-DK" sz="3000" noProof="0" dirty="0" err="1" smtClean="0">
                <a:ea typeface="ＭＳ Ｐゴシック" pitchFamily="34" charset="-128"/>
              </a:rPr>
              <a:t>DieCup</a:t>
            </a:r>
            <a:r>
              <a:rPr lang="da-DK" altLang="da-DK" sz="3000" noProof="0" dirty="0" smtClean="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smtClean="0">
                <a:ea typeface="ＭＳ Ｐゴシック" pitchFamily="34" charset="-128"/>
              </a:rPr>
              <a:t>Terning har to metoder:</a:t>
            </a:r>
          </a:p>
          <a:p>
            <a:pPr lvl="1" eaLnBrk="1" hangingPunct="1"/>
            <a:r>
              <a:rPr lang="da-DK" altLang="da-DK" sz="1800" noProof="0" dirty="0" smtClean="0">
                <a:ea typeface="ＭＳ Ｐゴシック" pitchFamily="34" charset="-128"/>
              </a:rPr>
              <a:t>roll() repræsenterer et kast med terningen</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returnere det viste antal øjne (i sidste slag)</a:t>
            </a:r>
          </a:p>
          <a:p>
            <a:pPr>
              <a:spcBef>
                <a:spcPts val="1600"/>
              </a:spcBef>
            </a:pPr>
            <a:r>
              <a:rPr lang="da-DK" altLang="da-DK" sz="2000" noProof="0" dirty="0" smtClean="0">
                <a:ea typeface="ＭＳ Ｐゴシック" pitchFamily="34" charset="-128"/>
              </a:rPr>
              <a:t>Raflebæger indeholder to terninger og har to metoder:</a:t>
            </a:r>
          </a:p>
          <a:p>
            <a:pPr lvl="1" eaLnBrk="1" hangingPunct="1"/>
            <a:r>
              <a:rPr lang="da-DK" altLang="da-DK" sz="1800" noProof="0" dirty="0" smtClean="0">
                <a:ea typeface="ＭＳ Ｐゴシック" pitchFamily="34" charset="-128"/>
              </a:rPr>
              <a:t>roll() repræsenterer et kast med de to terninger</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smtClean="0">
              <a:ea typeface="ＭＳ Ｐゴシック" pitchFamily="34" charset="-128"/>
            </a:endParaRPr>
          </a:p>
          <a:p>
            <a:endParaRPr lang="da-DK" altLang="da-DK" sz="2000" noProof="0" dirty="0" smtClean="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smtClean="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50</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00CC"/>
                </a:solidFill>
              </a:rPr>
              <a:t>Tilfældige kast </a:t>
            </a:r>
            <a:r>
              <a:rPr lang="da-DK" sz="1600" b="1" kern="0" dirty="0" smtClean="0">
                <a:solidFill>
                  <a:srgbClr val="0000CC"/>
                </a:solidFill>
              </a:rPr>
              <a:t>kan modelleres ved hjælp af </a:t>
            </a:r>
            <a:r>
              <a:rPr lang="da-DK" sz="1600" b="1" kern="0" dirty="0">
                <a:solidFill>
                  <a:srgbClr val="0000CC"/>
                </a:solidFill>
              </a:rPr>
              <a:t>klassen </a:t>
            </a:r>
            <a:r>
              <a:rPr lang="da-DK" sz="1600" b="1" kern="0" dirty="0" err="1">
                <a:solidFill>
                  <a:srgbClr val="008000"/>
                </a:solidFill>
              </a:rPr>
              <a:t>Random</a:t>
            </a:r>
            <a:r>
              <a:rPr lang="da-DK" sz="1600" b="1" kern="0" dirty="0">
                <a:solidFill>
                  <a:srgbClr val="0000CC"/>
                </a:solidFill>
              </a:rPr>
              <a:t> fra </a:t>
            </a:r>
            <a:r>
              <a:rPr lang="da-DK" sz="1600" b="1" kern="0" dirty="0" smtClean="0">
                <a:solidFill>
                  <a:srgbClr val="0000CC"/>
                </a:solidFill>
              </a:rPr>
              <a:t>Java’s klassebibliotek</a:t>
            </a:r>
            <a:br>
              <a:rPr lang="da-DK" sz="1600" b="1" kern="0" dirty="0" smtClean="0">
                <a:solidFill>
                  <a:srgbClr val="0000CC"/>
                </a:solidFill>
              </a:rPr>
            </a:br>
            <a:r>
              <a:rPr lang="da-DK" sz="1600" b="1" kern="0" dirty="0" smtClean="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Die d1</a:t>
              </a:r>
            </a:p>
            <a:p>
              <a:pPr eaLnBrk="1" hangingPunct="1"/>
              <a:r>
                <a:rPr lang="da-DK" altLang="da-DK" sz="1400" b="1" dirty="0" smtClean="0">
                  <a:solidFill>
                    <a:schemeClr val="tx1"/>
                  </a:solidFill>
                  <a:latin typeface="Courier New" pitchFamily="49" charset="0"/>
                </a:rPr>
                <a:t>Die d2</a:t>
              </a: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smtClean="0"/>
                <a:t>Die</a:t>
              </a:r>
              <a:endParaRPr lang="da-DK" altLang="da-DK" sz="1600" b="1" dirty="0"/>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smtClean="0">
                  <a:solidFill>
                    <a:schemeClr val="tx1"/>
                  </a:solidFill>
                  <a:latin typeface="Courier New" pitchFamily="49" charset="0"/>
                </a:rPr>
                <a:t>int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eyes</a:t>
              </a:r>
              <a:endParaRPr lang="da-DK" altLang="da-DK" sz="1400" b="1" dirty="0" smtClean="0">
                <a:solidFill>
                  <a:schemeClr val="tx1"/>
                </a:solidFill>
                <a:latin typeface="Courier New" pitchFamily="49" charset="0"/>
              </a:endParaRP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2</a:t>
            </a:r>
            <a:endParaRPr lang="da-DK" altLang="da-DK" sz="1400" b="1" dirty="0">
              <a:solidFill>
                <a:schemeClr val="tx1"/>
              </a:solidFill>
              <a:latin typeface="Courier New" pitchFamily="49" charset="0"/>
            </a:endParaRP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Raflebæger</a:t>
            </a:r>
            <a:endParaRPr lang="da-DK" altLang="da-DK" sz="1600" b="1" dirty="0">
              <a:solidFill>
                <a:srgbClr val="FF0000"/>
              </a:solidFill>
            </a:endParaRP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Terning</a:t>
            </a:r>
            <a:endParaRPr lang="da-DK" altLang="da-DK" sz="1600" b="1" dirty="0">
              <a:solidFill>
                <a:srgbClr val="FF0000"/>
              </a:solidFill>
            </a:endParaRP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dirty="0" smtClean="0"/>
              <a:t>Masser af praktiske oplysninger</a:t>
            </a:r>
            <a:endParaRPr lang="da-DK" altLang="da-DK" sz="1800" dirty="0"/>
          </a:p>
          <a:p>
            <a:pPr marL="271463" indent="-271463">
              <a:spcBef>
                <a:spcPts val="1800"/>
              </a:spcBef>
            </a:pPr>
            <a:r>
              <a:rPr lang="da-DK" altLang="da-DK" sz="2000" dirty="0"/>
              <a:t>Afleveringsopgave: </a:t>
            </a:r>
            <a:r>
              <a:rPr lang="da-DK" altLang="da-DK" sz="2000" dirty="0" smtClean="0"/>
              <a:t>Raflebæger 1 (DieCup 1)</a:t>
            </a:r>
          </a:p>
          <a:p>
            <a:pPr marL="728663" lvl="1" indent="-271463">
              <a:spcBef>
                <a:spcPts val="300"/>
              </a:spcBef>
            </a:pPr>
            <a:r>
              <a:rPr lang="da-DK" altLang="da-DK" sz="1800" dirty="0" smtClean="0"/>
              <a:t>Demo af BlueJ programmeringsomgivelsen</a:t>
            </a:r>
            <a:r>
              <a:rPr lang="da-DK" altLang="da-DK" sz="1800" dirty="0" smtClean="0">
                <a:solidFill>
                  <a:srgbClr val="000066"/>
                </a:solidFill>
              </a:rPr>
              <a:t/>
            </a:r>
            <a:br>
              <a:rPr lang="da-DK" altLang="da-DK" sz="1800" dirty="0" smtClean="0">
                <a:solidFill>
                  <a:srgbClr val="000066"/>
                </a:solidFill>
              </a:rPr>
            </a:br>
            <a:r>
              <a:rPr lang="da-DK" altLang="da-DK" dirty="0" smtClean="0"/>
              <a:t/>
            </a:r>
            <a:br>
              <a:rPr lang="da-DK" altLang="da-DK" dirty="0" smtClean="0"/>
            </a:br>
            <a:endParaRPr lang="da-DK" altLang="da-DK" dirty="0" smtClean="0"/>
          </a:p>
          <a:p>
            <a:pPr>
              <a:buFontTx/>
              <a:buNone/>
            </a:pPr>
            <a:endParaRPr lang="da-DK" altLang="da-DK" dirty="0"/>
          </a:p>
          <a:p>
            <a:pPr>
              <a:buFontTx/>
              <a:buNone/>
            </a:pPr>
            <a:endParaRPr lang="da-DK" altLang="da-DK" dirty="0"/>
          </a:p>
          <a:p>
            <a:pPr>
              <a:buFontTx/>
              <a:buNone/>
            </a:pPr>
            <a:endParaRPr lang="da-DK" altLang="da-DK" dirty="0"/>
          </a:p>
        </p:txBody>
      </p:sp>
    </p:spTree>
    <p:extLst>
      <p:ext uri="{BB962C8B-B14F-4D97-AF65-F5344CB8AC3E}">
        <p14:creationId xmlns:p14="http://schemas.microsoft.com/office/powerpoint/2010/main" val="36674646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Universitetsstudier er fuldtidsarbejde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smtClean="0"/>
              <a:t>Vi forventer, at I arbejder 45 timer pr uge, dvs. 15 timer pr kursus </a:t>
            </a:r>
          </a:p>
          <a:p>
            <a:pPr lvl="1"/>
            <a:r>
              <a:rPr lang="da-DK" sz="1800" spc="-30" dirty="0" smtClean="0"/>
              <a:t>Svarer til en 37 timers arbejdsuge – når de eksamens- og undervisningsfrie perioder tages med i beregningen</a:t>
            </a:r>
          </a:p>
          <a:p>
            <a:pPr lvl="1"/>
            <a:r>
              <a:rPr lang="da-DK" sz="1800" spc="-30" dirty="0" smtClean="0"/>
              <a:t>En typisk arbejdsuge indeholder 4 timers forelæsning, 4 timers øvelser og</a:t>
            </a:r>
            <a:br>
              <a:rPr lang="da-DK" sz="1800" spc="-30" dirty="0" smtClean="0"/>
            </a:br>
            <a:r>
              <a:rPr lang="da-DK" sz="1800" spc="-30" dirty="0" smtClean="0"/>
              <a:t>7 timers ”hjemmearbejde” – alene, i par eller i jeres læsegruppe</a:t>
            </a:r>
          </a:p>
          <a:p>
            <a:pPr lvl="1">
              <a:buFontTx/>
              <a:buChar char="–"/>
            </a:pPr>
            <a:r>
              <a:rPr lang="da-DK" sz="1800" spc="-30" dirty="0"/>
              <a:t>Studerende med programmeringserfaring kan i begyndelsen klare kurset med lidt lavere belastning</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En </a:t>
            </a:r>
            <a:r>
              <a:rPr lang="da-DK" b="1" spc="-60" dirty="0">
                <a:solidFill>
                  <a:srgbClr val="A50021"/>
                </a:solidFill>
                <a:ea typeface="ＭＳ Ｐゴシック" pitchFamily="-106" charset="-128"/>
                <a:cs typeface="ＭＳ Ｐゴシック" pitchFamily="-106" charset="-128"/>
              </a:rPr>
              <a:t>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smtClean="0">
                <a:solidFill>
                  <a:srgbClr val="008000"/>
                </a:solidFill>
                <a:ea typeface="ＭＳ Ｐゴシック" pitchFamily="-106" charset="-128"/>
                <a:cs typeface="ＭＳ Ｐゴシック" pitchFamily="-106" charset="-128"/>
              </a:rPr>
              <a:t>væsentligt dårligere</a:t>
            </a:r>
            <a:r>
              <a:rPr lang="da-DK" b="1" spc="-60" dirty="0" smtClean="0">
                <a:solidFill>
                  <a:srgbClr val="A50021"/>
                </a:solidFill>
                <a:ea typeface="ＭＳ Ｐゴシック" pitchFamily="-106" charset="-128"/>
                <a:cs typeface="ＭＳ Ｐゴシック" pitchFamily="-106" charset="-128"/>
              </a:rPr>
              <a:t> </a:t>
            </a:r>
            <a:r>
              <a:rPr lang="da-DK" b="1" spc="-60" dirty="0">
                <a:solidFill>
                  <a:srgbClr val="A50021"/>
                </a:solidFill>
                <a:ea typeface="ＭＳ Ｐゴシック" pitchFamily="-106" charset="-128"/>
                <a:cs typeface="ＭＳ Ｐゴシック" pitchFamily="-106" charset="-128"/>
              </a:rPr>
              <a:t>til eksamen end de burde</a:t>
            </a:r>
          </a:p>
          <a:p>
            <a:pPr lvl="1"/>
            <a:r>
              <a:rPr lang="da-DK" sz="1800" dirty="0" smtClean="0"/>
              <a:t>Undgå at falde i den faldgruppe</a:t>
            </a:r>
          </a:p>
          <a:p>
            <a:pPr lvl="1"/>
            <a:r>
              <a:rPr lang="da-DK" sz="1800" dirty="0" smtClean="0"/>
              <a:t>Det er for dumt at score en middelmådig karakter i et kursus, som man med en lidt bedre indsats burde klare sig godt i</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Husk at </a:t>
            </a:r>
            <a:r>
              <a:rPr lang="da-DK" b="1" spc="-60" dirty="0" smtClean="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a:t>
            </a:r>
            <a:r>
              <a:rPr lang="da-DK" b="1" spc="-60" dirty="0" smtClean="0">
                <a:solidFill>
                  <a:srgbClr val="A50021"/>
                </a:solidFill>
                <a:ea typeface="ＭＳ Ｐゴシック" pitchFamily="-106" charset="-128"/>
                <a:cs typeface="ＭＳ Ｐゴシック" pitchFamily="-106" charset="-128"/>
              </a:rPr>
              <a:t>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a:t>
            </a:r>
            <a:r>
              <a:rPr lang="da-DK" sz="1800" dirty="0" smtClean="0"/>
              <a:t>hacke” </a:t>
            </a:r>
            <a:r>
              <a:rPr lang="da-DK" sz="1800" dirty="0"/>
              <a:t>noget </a:t>
            </a:r>
            <a:r>
              <a:rPr lang="da-DK" sz="1800" dirty="0" smtClean="0"/>
              <a:t>kode sammen, </a:t>
            </a:r>
            <a:r>
              <a:rPr lang="da-DK" sz="1800" dirty="0"/>
              <a:t>der </a:t>
            </a:r>
            <a:r>
              <a:rPr lang="da-DK" sz="1800" dirty="0" smtClean="0"/>
              <a:t>virker</a:t>
            </a:r>
          </a:p>
          <a:p>
            <a:pPr lvl="1"/>
            <a:r>
              <a:rPr lang="da-DK" sz="1800" dirty="0" smtClean="0"/>
              <a:t>Man skal også forstå og kunne forklare principperne bag koden</a:t>
            </a:r>
            <a:endParaRPr lang="da-DK" sz="1800" dirty="0"/>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52</a:t>
            </a:fld>
            <a:endParaRPr lang="da-DK" altLang="da-DK" dirty="0"/>
          </a:p>
        </p:txBody>
      </p:sp>
    </p:spTree>
    <p:extLst>
      <p:ext uri="{BB962C8B-B14F-4D97-AF65-F5344CB8AC3E}">
        <p14:creationId xmlns:p14="http://schemas.microsoft.com/office/powerpoint/2010/main" val="17931074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a:t>
            </a:r>
            <a:r>
              <a:rPr lang="da-DK" sz="2000" dirty="0" smtClean="0"/>
              <a:t>fast </a:t>
            </a:r>
            <a:r>
              <a:rPr lang="da-DK" sz="2000" dirty="0"/>
              <a:t>arbejdsskema, således at tingene ikke bare </a:t>
            </a:r>
            <a:r>
              <a:rPr lang="da-DK" sz="2000" dirty="0" smtClean="0"/>
              <a:t>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53</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smtClean="0"/>
                        <a:t>MAN</a:t>
                      </a:r>
                      <a:endParaRPr lang="da-DK" sz="1100" b="1" dirty="0"/>
                    </a:p>
                  </a:txBody>
                  <a:tcPr marT="34290" marB="34290"/>
                </a:tc>
                <a:tc>
                  <a:txBody>
                    <a:bodyPr/>
                    <a:lstStyle/>
                    <a:p>
                      <a:pPr algn="ctr"/>
                      <a:r>
                        <a:rPr lang="da-DK" sz="1100" b="1" dirty="0" smtClean="0"/>
                        <a:t>TIR</a:t>
                      </a:r>
                      <a:endParaRPr lang="da-DK" sz="1100" b="1" dirty="0"/>
                    </a:p>
                  </a:txBody>
                  <a:tcPr marT="34290" marB="34290"/>
                </a:tc>
                <a:tc>
                  <a:txBody>
                    <a:bodyPr/>
                    <a:lstStyle/>
                    <a:p>
                      <a:pPr algn="ctr"/>
                      <a:r>
                        <a:rPr lang="da-DK" sz="1100" b="1" dirty="0" smtClean="0"/>
                        <a:t>ONS</a:t>
                      </a:r>
                      <a:endParaRPr lang="da-DK" sz="1100" b="1" dirty="0"/>
                    </a:p>
                  </a:txBody>
                  <a:tcPr marT="34290" marB="34290"/>
                </a:tc>
                <a:tc>
                  <a:txBody>
                    <a:bodyPr/>
                    <a:lstStyle/>
                    <a:p>
                      <a:pPr algn="ctr"/>
                      <a:r>
                        <a:rPr lang="da-DK" sz="1100" b="1" dirty="0" smtClean="0"/>
                        <a:t>TOR</a:t>
                      </a:r>
                      <a:endParaRPr lang="da-DK" sz="1100" b="1" dirty="0"/>
                    </a:p>
                  </a:txBody>
                  <a:tcPr marT="34290" marB="34290"/>
                </a:tc>
                <a:tc>
                  <a:txBody>
                    <a:bodyPr/>
                    <a:lstStyle/>
                    <a:p>
                      <a:pPr algn="ctr"/>
                      <a:r>
                        <a:rPr lang="da-DK" sz="1100" b="1" dirty="0" smtClean="0"/>
                        <a:t>FRE</a:t>
                      </a:r>
                      <a:endParaRPr lang="da-DK" sz="1100" b="1" dirty="0"/>
                    </a:p>
                  </a:txBody>
                  <a:tcPr marT="34290" marB="34290"/>
                </a:tc>
                <a:tc>
                  <a:txBody>
                    <a:bodyPr/>
                    <a:lstStyle/>
                    <a:p>
                      <a:pPr algn="ctr"/>
                      <a:r>
                        <a:rPr lang="da-DK" sz="1100" b="1" dirty="0" smtClean="0"/>
                        <a:t>LØR</a:t>
                      </a:r>
                      <a:endParaRPr lang="da-DK" sz="1100" b="1" dirty="0"/>
                    </a:p>
                  </a:txBody>
                  <a:tcPr marT="34290" marB="34290"/>
                </a:tc>
                <a:tc>
                  <a:txBody>
                    <a:bodyPr/>
                    <a:lstStyle/>
                    <a:p>
                      <a:pPr algn="ctr"/>
                      <a:r>
                        <a:rPr lang="da-DK" sz="1100" b="1" dirty="0" smtClean="0"/>
                        <a:t>SØN</a:t>
                      </a:r>
                      <a:endParaRPr lang="da-DK" sz="1100" b="1" dirty="0"/>
                    </a:p>
                  </a:txBody>
                  <a:tcPr marT="34290" marB="34290"/>
                </a:tc>
                <a:extLst>
                  <a:ext uri="{0D108BD9-81ED-4DB2-BD59-A6C34878D82A}">
                    <a16:rowId xmlns:a16="http://schemas.microsoft.com/office/drawing/2014/main" val="10000"/>
                  </a:ext>
                </a:extLst>
              </a:tr>
              <a:tr h="264029">
                <a:tc>
                  <a:txBody>
                    <a:bodyPr/>
                    <a:lstStyle/>
                    <a:p>
                      <a:pPr algn="ctr"/>
                      <a:r>
                        <a:rPr lang="da-DK" sz="1100" b="1" dirty="0" smtClean="0"/>
                        <a:t>8-9</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smtClean="0"/>
                        <a:t>9-10</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00B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smtClean="0"/>
                        <a:t>10-11</a:t>
                      </a:r>
                      <a:endParaRPr lang="da-DK" sz="1100" b="1" dirty="0"/>
                    </a:p>
                  </a:txBody>
                  <a:tcPr marT="34290" marB="34290"/>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smtClean="0"/>
                        <a:t>11-12</a:t>
                      </a:r>
                      <a:endParaRPr lang="da-DK" sz="1100" b="1" dirty="0"/>
                    </a:p>
                  </a:txBody>
                  <a:tcPr marT="34290" marB="34290"/>
                </a:tc>
                <a:tc>
                  <a:txBody>
                    <a:bodyPr/>
                    <a:lstStyle/>
                    <a:p>
                      <a:pPr algn="ctr"/>
                      <a:r>
                        <a:rPr lang="da-DK" sz="1100" b="1" dirty="0" smtClean="0"/>
                        <a:t>frokost</a:t>
                      </a:r>
                      <a:endParaRPr lang="da-DK" sz="1100" b="1" dirty="0"/>
                    </a:p>
                  </a:txBody>
                  <a:tcPr marT="34290" marB="34290">
                    <a:solidFill>
                      <a:srgbClr val="92D050"/>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frokost</a:t>
                      </a:r>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smtClean="0"/>
                        <a:t>12-13</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smtClean="0"/>
                        <a:t>13-14</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smtClean="0"/>
                        <a:t>14-15</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smtClean="0"/>
                        <a:t>15-16</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smtClean="0"/>
                        <a:t>16-17</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smtClean="0"/>
                        <a:t>17-18</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smtClean="0"/>
                        <a:t>18-19</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smtClean="0"/>
                        <a:t>19-20</a:t>
                      </a:r>
                      <a:endParaRPr lang="da-DK" sz="1100" b="1" dirty="0"/>
                    </a:p>
                  </a:txBody>
                  <a:tcPr marT="34290" marB="34290"/>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smtClean="0"/>
                        <a:t>20-21</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smtClean="0"/>
                        <a:t>21-22</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smtClean="0"/>
              <a:t>Video om time management      </a:t>
            </a:r>
            <a:r>
              <a:rPr lang="da-DK" sz="2000" kern="0" dirty="0" smtClean="0">
                <a:hlinkClick r:id="rId3"/>
              </a:rPr>
              <a:t>Link</a:t>
            </a:r>
            <a:endParaRPr lang="da-DK" sz="2000" kern="0" dirty="0" smtClean="0"/>
          </a:p>
          <a:p>
            <a:r>
              <a:rPr lang="da-DK" sz="2000" kern="0" dirty="0" smtClean="0"/>
              <a:t>I uge 2 er der en studieteknikopgave om Studievaner</a:t>
            </a:r>
          </a:p>
        </p:txBody>
      </p:sp>
    </p:spTree>
    <p:extLst>
      <p:ext uri="{BB962C8B-B14F-4D97-AF65-F5344CB8AC3E}">
        <p14:creationId xmlns:p14="http://schemas.microsoft.com/office/powerpoint/2010/main" val="27790007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err="1" smtClean="0">
                <a:cs typeface="+mj-cs"/>
              </a:rPr>
              <a:t>Afspritning</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3528392"/>
          </a:xfrm>
        </p:spPr>
        <p:txBody>
          <a:bodyPr/>
          <a:lstStyle/>
          <a:p>
            <a:pPr marL="342900" lvl="1" indent="-342900">
              <a:spcBef>
                <a:spcPts val="1800"/>
              </a:spcBef>
              <a:buFontTx/>
              <a:buChar char="•"/>
            </a:pPr>
            <a:r>
              <a:rPr lang="da-DK" b="1" dirty="0" err="1" smtClean="0">
                <a:solidFill>
                  <a:srgbClr val="A50021"/>
                </a:solidFill>
                <a:ea typeface="ＭＳ Ｐゴシック" pitchFamily="-106" charset="-128"/>
                <a:cs typeface="ＭＳ Ｐゴシック" pitchFamily="-106" charset="-128"/>
              </a:rPr>
              <a:t>Afspritnings</a:t>
            </a:r>
            <a:r>
              <a:rPr lang="da-DK" b="1" dirty="0" smtClean="0">
                <a:solidFill>
                  <a:srgbClr val="A50021"/>
                </a:solidFill>
                <a:ea typeface="ＭＳ Ｐゴシック" pitchFamily="-106" charset="-128"/>
                <a:cs typeface="ＭＳ Ｐゴシック" pitchFamily="-106" charset="-128"/>
              </a:rPr>
              <a:t>-ansvarlige</a:t>
            </a:r>
            <a:endParaRPr lang="da-DK" b="1" dirty="0">
              <a:solidFill>
                <a:srgbClr val="A50021"/>
              </a:solidFill>
              <a:ea typeface="ＭＳ Ｐゴシック" pitchFamily="-106" charset="-128"/>
              <a:cs typeface="ＭＳ Ｐゴシック" pitchFamily="-106" charset="-128"/>
            </a:endParaRPr>
          </a:p>
          <a:p>
            <a:pPr lvl="1"/>
            <a:r>
              <a:rPr lang="da-DK" sz="1800" dirty="0" smtClean="0"/>
              <a:t>På hvert øvelseshold er der </a:t>
            </a:r>
            <a:r>
              <a:rPr lang="da-DK" sz="1800" smtClean="0"/>
              <a:t>udpeget 2-3 </a:t>
            </a:r>
            <a:r>
              <a:rPr lang="da-DK" sz="1800" dirty="0" smtClean="0"/>
              <a:t>studerende, som er </a:t>
            </a:r>
            <a:r>
              <a:rPr lang="da-DK" sz="1800" dirty="0" err="1" smtClean="0"/>
              <a:t>afspritnings</a:t>
            </a:r>
            <a:r>
              <a:rPr lang="da-DK" sz="1800" dirty="0" smtClean="0"/>
              <a:t>-ansvarlige</a:t>
            </a:r>
          </a:p>
          <a:p>
            <a:pPr lvl="1"/>
            <a:r>
              <a:rPr lang="da-DK" sz="1800" dirty="0" smtClean="0"/>
              <a:t>Hold 1 skynder sig at vælge 2-3 stykker</a:t>
            </a:r>
          </a:p>
          <a:p>
            <a:pPr marL="342900" lvl="1" indent="-342900">
              <a:spcBef>
                <a:spcPts val="1800"/>
              </a:spcBef>
              <a:buFontTx/>
              <a:buChar char="•"/>
            </a:pPr>
            <a:r>
              <a:rPr lang="da-DK" b="1" dirty="0" err="1" smtClean="0">
                <a:solidFill>
                  <a:srgbClr val="A50021"/>
                </a:solidFill>
                <a:ea typeface="ＭＳ Ｐゴシック" pitchFamily="-106" charset="-128"/>
                <a:cs typeface="ＭＳ Ｐゴシック" pitchFamily="-106" charset="-128"/>
              </a:rPr>
              <a:t>Afspritnings</a:t>
            </a:r>
            <a:r>
              <a:rPr lang="da-DK" b="1" dirty="0" smtClean="0">
                <a:solidFill>
                  <a:srgbClr val="A50021"/>
                </a:solidFill>
                <a:ea typeface="ＭＳ Ｐゴシック" pitchFamily="-106" charset="-128"/>
                <a:cs typeface="ＭＳ Ｐゴシック" pitchFamily="-106" charset="-128"/>
              </a:rPr>
              <a:t>-instruks</a:t>
            </a:r>
            <a:endParaRPr lang="da-DK" b="1" dirty="0">
              <a:solidFill>
                <a:srgbClr val="A50021"/>
              </a:solidFill>
              <a:ea typeface="ＭＳ Ｐゴシック" pitchFamily="-106" charset="-128"/>
              <a:cs typeface="ＭＳ Ｐゴシック" pitchFamily="-106" charset="-128"/>
            </a:endParaRPr>
          </a:p>
          <a:p>
            <a:pPr lvl="1"/>
            <a:r>
              <a:rPr lang="da-DK" sz="1800" dirty="0"/>
              <a:t>Start med at desinficere </a:t>
            </a:r>
            <a:r>
              <a:rPr lang="da-DK" sz="1800" dirty="0" smtClean="0"/>
              <a:t>jeres </a:t>
            </a:r>
            <a:r>
              <a:rPr lang="da-DK" sz="1800" dirty="0"/>
              <a:t>hænder, før </a:t>
            </a:r>
            <a:r>
              <a:rPr lang="da-DK" sz="1800" dirty="0" smtClean="0"/>
              <a:t>I </a:t>
            </a:r>
            <a:r>
              <a:rPr lang="da-DK" sz="1800" dirty="0"/>
              <a:t>rører ved </a:t>
            </a:r>
            <a:r>
              <a:rPr lang="da-DK" sz="1800" dirty="0" smtClean="0"/>
              <a:t>sprayflasken</a:t>
            </a:r>
          </a:p>
          <a:p>
            <a:pPr lvl="1"/>
            <a:r>
              <a:rPr lang="da-DK" sz="1800" dirty="0" smtClean="0"/>
              <a:t>Desinficer </a:t>
            </a:r>
            <a:r>
              <a:rPr lang="da-DK" sz="1800" dirty="0"/>
              <a:t>borde og stole (ikke stofoverflader</a:t>
            </a:r>
            <a:r>
              <a:rPr lang="da-DK" sz="1800" dirty="0" smtClean="0"/>
              <a:t>)</a:t>
            </a:r>
          </a:p>
          <a:p>
            <a:pPr lvl="1"/>
            <a:r>
              <a:rPr lang="da-DK" sz="1800" dirty="0" smtClean="0"/>
              <a:t>Husk </a:t>
            </a:r>
            <a:r>
              <a:rPr lang="da-DK" sz="1800" dirty="0"/>
              <a:t>alle berøringspunkter (bordkant, underside, </a:t>
            </a:r>
            <a:r>
              <a:rPr lang="da-DK" sz="1800" dirty="0" smtClean="0"/>
              <a:t>armlæn mv.)</a:t>
            </a:r>
          </a:p>
          <a:p>
            <a:pPr lvl="1"/>
            <a:r>
              <a:rPr lang="da-DK" sz="1800" dirty="0" smtClean="0"/>
              <a:t>Brug sprayflaske til overflader, som skal efterlades fugtig, men ikke våd</a:t>
            </a:r>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54</a:t>
            </a:fld>
            <a:endParaRPr lang="da-DK" altLang="da-DK" dirty="0"/>
          </a:p>
        </p:txBody>
      </p:sp>
    </p:spTree>
    <p:extLst>
      <p:ext uri="{BB962C8B-B14F-4D97-AF65-F5344CB8AC3E}">
        <p14:creationId xmlns:p14="http://schemas.microsoft.com/office/powerpoint/2010/main" val="41384826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Så er vi klar til at forlade lokalet</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568952" cy="5688632"/>
          </a:xfrm>
        </p:spPr>
        <p:txBody>
          <a:bodyPr/>
          <a:lstStyle/>
          <a:p>
            <a:pPr marL="342900" lvl="1" indent="-342900">
              <a:spcBef>
                <a:spcPts val="1200"/>
              </a:spcBef>
              <a:buFontTx/>
              <a:buChar char="•"/>
            </a:pPr>
            <a:r>
              <a:rPr lang="da-DK" sz="2800" b="1" dirty="0" smtClean="0">
                <a:solidFill>
                  <a:srgbClr val="008000"/>
                </a:solidFill>
                <a:ea typeface="ＭＳ Ｐゴシック" pitchFamily="-106" charset="-128"/>
                <a:cs typeface="ＭＳ Ｐゴシック" pitchFamily="-106" charset="-128"/>
              </a:rPr>
              <a:t>Bliv siddende indtil I får besked på andet</a:t>
            </a:r>
            <a:endParaRPr lang="da-DK" b="1" dirty="0" smtClean="0">
              <a:solidFill>
                <a:srgbClr val="A50021"/>
              </a:solidFill>
              <a:ea typeface="ＭＳ Ｐゴシック" pitchFamily="-106" charset="-128"/>
              <a:cs typeface="ＭＳ Ｐゴシック" pitchFamily="-106" charset="-128"/>
            </a:endParaRPr>
          </a:p>
          <a:p>
            <a:pPr marL="342900" lvl="1" indent="-342900">
              <a:spcBef>
                <a:spcPts val="2400"/>
              </a:spcBef>
              <a:buFontTx/>
              <a:buChar char="•"/>
            </a:pPr>
            <a:r>
              <a:rPr lang="da-DK" b="1" dirty="0" smtClean="0">
                <a:solidFill>
                  <a:srgbClr val="A50021"/>
                </a:solidFill>
                <a:ea typeface="ＭＳ Ｐゴシック" pitchFamily="-106" charset="-128"/>
                <a:cs typeface="ＭＳ Ｐゴシック" pitchFamily="-106" charset="-128"/>
              </a:rPr>
              <a:t>I </a:t>
            </a:r>
            <a:r>
              <a:rPr lang="da-DK" b="1" dirty="0">
                <a:solidFill>
                  <a:srgbClr val="A50021"/>
                </a:solidFill>
                <a:ea typeface="ＭＳ Ｐゴシック" pitchFamily="-106" charset="-128"/>
                <a:cs typeface="ＭＳ Ｐゴシック" pitchFamily="-106" charset="-128"/>
              </a:rPr>
              <a:t>Auditorium E går man ud af døren til venstre for </a:t>
            </a:r>
            <a:r>
              <a:rPr lang="da-DK" b="1" dirty="0" smtClean="0">
                <a:solidFill>
                  <a:srgbClr val="A50021"/>
                </a:solidFill>
                <a:ea typeface="ＭＳ Ｐゴシック" pitchFamily="-106" charset="-128"/>
                <a:cs typeface="ＭＳ Ｐゴシック" pitchFamily="-106" charset="-128"/>
              </a:rPr>
              <a:t>tavlerne</a:t>
            </a:r>
          </a:p>
          <a:p>
            <a:pPr lvl="1">
              <a:buFontTx/>
              <a:buChar char="–"/>
            </a:pPr>
            <a:r>
              <a:rPr lang="da-DK" sz="1800" dirty="0"/>
              <a:t>Bliv siddende indtil jeg har fået den </a:t>
            </a:r>
            <a:r>
              <a:rPr lang="da-DK" sz="1800" dirty="0" smtClean="0"/>
              <a:t>åbnet og sikret</a:t>
            </a:r>
            <a:endParaRPr lang="da-DK" sz="1800" dirty="0"/>
          </a:p>
          <a:p>
            <a:pPr lvl="1"/>
            <a:r>
              <a:rPr lang="da-DK" sz="1800" dirty="0" smtClean="0"/>
              <a:t>Vi starter med den side af auditoriet, der er nærmest døren</a:t>
            </a:r>
          </a:p>
          <a:p>
            <a:pPr lvl="1"/>
            <a:r>
              <a:rPr lang="da-DK" sz="1800" dirty="0" smtClean="0"/>
              <a:t>Rækkerne tømmes nede fra og op</a:t>
            </a:r>
          </a:p>
          <a:p>
            <a:pPr marL="342900" lvl="1" indent="-342900">
              <a:spcBef>
                <a:spcPts val="1800"/>
              </a:spcBef>
              <a:buFontTx/>
              <a:buChar char="•"/>
            </a:pPr>
            <a:r>
              <a:rPr lang="da-DK" b="1" dirty="0" smtClean="0">
                <a:solidFill>
                  <a:srgbClr val="A50021"/>
                </a:solidFill>
                <a:ea typeface="ＭＳ Ｐゴシック" pitchFamily="-106" charset="-128"/>
                <a:cs typeface="ＭＳ Ｐゴシック" pitchFamily="-106" charset="-128"/>
              </a:rPr>
              <a:t>I </a:t>
            </a:r>
            <a:r>
              <a:rPr lang="da-DK" b="1" dirty="0">
                <a:solidFill>
                  <a:srgbClr val="A50021"/>
                </a:solidFill>
                <a:ea typeface="ＭＳ Ｐゴシック" pitchFamily="-106" charset="-128"/>
                <a:cs typeface="ＭＳ Ｐゴシック" pitchFamily="-106" charset="-128"/>
              </a:rPr>
              <a:t>Peter </a:t>
            </a:r>
            <a:r>
              <a:rPr lang="da-DK" b="1" dirty="0" smtClean="0">
                <a:solidFill>
                  <a:srgbClr val="A50021"/>
                </a:solidFill>
                <a:ea typeface="ＭＳ Ｐゴシック" pitchFamily="-106" charset="-128"/>
                <a:cs typeface="ＭＳ Ｐゴシック" pitchFamily="-106" charset="-128"/>
              </a:rPr>
              <a:t>Bøgh-Andersen går man ud af de øverste døre</a:t>
            </a:r>
          </a:p>
          <a:p>
            <a:pPr lvl="1"/>
            <a:r>
              <a:rPr lang="da-DK" sz="1800" dirty="0"/>
              <a:t>Rækkerne tømmes </a:t>
            </a:r>
            <a:r>
              <a:rPr lang="da-DK" sz="1800" dirty="0" smtClean="0"/>
              <a:t>oppe </a:t>
            </a:r>
            <a:r>
              <a:rPr lang="da-DK" sz="1800" dirty="0"/>
              <a:t>fra og </a:t>
            </a:r>
            <a:r>
              <a:rPr lang="da-DK" sz="1800" dirty="0" smtClean="0"/>
              <a:t>ned</a:t>
            </a:r>
          </a:p>
          <a:p>
            <a:pPr lvl="1"/>
            <a:r>
              <a:rPr lang="da-DK" sz="1800" dirty="0" smtClean="0"/>
              <a:t>Brug den dør der er nærmest ved jer</a:t>
            </a:r>
            <a:endParaRPr lang="da-DK" sz="1800" dirty="0"/>
          </a:p>
          <a:p>
            <a:pPr marL="342900" lvl="1" indent="-342900">
              <a:spcBef>
                <a:spcPts val="1800"/>
              </a:spcBef>
              <a:buFontTx/>
              <a:buChar char="•"/>
            </a:pPr>
            <a:r>
              <a:rPr lang="da-DK" b="1" spc="-50" dirty="0" smtClean="0">
                <a:solidFill>
                  <a:srgbClr val="A50021"/>
                </a:solidFill>
                <a:ea typeface="ＭＳ Ｐゴシック" pitchFamily="-106" charset="-128"/>
                <a:cs typeface="ＭＳ Ｐゴシック" pitchFamily="-106" charset="-128"/>
              </a:rPr>
              <a:t>Hvis </a:t>
            </a:r>
            <a:r>
              <a:rPr lang="da-DK" b="1" spc="-50" dirty="0">
                <a:solidFill>
                  <a:srgbClr val="A50021"/>
                </a:solidFill>
                <a:ea typeface="ＭＳ Ｐゴシック" pitchFamily="-106" charset="-128"/>
                <a:cs typeface="ＭＳ Ｐゴシック" pitchFamily="-106" charset="-128"/>
              </a:rPr>
              <a:t>der er nogen, som har spørgsmål til mig, bedes de vente hernede foran indtil lokalet er </a:t>
            </a:r>
            <a:r>
              <a:rPr lang="da-DK" b="1" spc="-50" dirty="0" smtClean="0">
                <a:solidFill>
                  <a:srgbClr val="A50021"/>
                </a:solidFill>
                <a:ea typeface="ＭＳ Ｐゴシック" pitchFamily="-106" charset="-128"/>
                <a:cs typeface="ＭＳ Ｐゴシック" pitchFamily="-106" charset="-128"/>
              </a:rPr>
              <a:t>tømt, </a:t>
            </a:r>
            <a:r>
              <a:rPr lang="da-DK" b="1" spc="-50" dirty="0">
                <a:solidFill>
                  <a:srgbClr val="A50021"/>
                </a:solidFill>
                <a:ea typeface="ＭＳ Ｐゴシック" pitchFamily="-106" charset="-128"/>
                <a:cs typeface="ＭＳ Ｐゴシック" pitchFamily="-106" charset="-128"/>
              </a:rPr>
              <a:t>og jeg har fået pakket mit grej sammen</a:t>
            </a:r>
          </a:p>
          <a:p>
            <a:pPr marL="342900" lvl="1" indent="-342900">
              <a:spcBef>
                <a:spcPts val="1800"/>
              </a:spcBef>
              <a:buFontTx/>
              <a:buChar char="•"/>
            </a:pPr>
            <a:r>
              <a:rPr lang="da-DK" b="1" dirty="0" smtClean="0">
                <a:solidFill>
                  <a:srgbClr val="A50021"/>
                </a:solidFill>
                <a:ea typeface="ＭＳ Ｐゴシック" pitchFamily="-106" charset="-128"/>
                <a:cs typeface="ＭＳ Ｐゴシック" pitchFamily="-106" charset="-128"/>
              </a:rPr>
              <a:t>Tak </a:t>
            </a:r>
            <a:r>
              <a:rPr lang="da-DK" b="1" dirty="0">
                <a:solidFill>
                  <a:srgbClr val="A50021"/>
                </a:solidFill>
                <a:ea typeface="ＭＳ Ｐゴシック" pitchFamily="-106" charset="-128"/>
                <a:cs typeface="ＭＳ Ｐゴシック" pitchFamily="-106" charset="-128"/>
              </a:rPr>
              <a:t>for i dag – </a:t>
            </a:r>
            <a:r>
              <a:rPr lang="da-DK" b="1" dirty="0" smtClean="0">
                <a:solidFill>
                  <a:srgbClr val="A50021"/>
                </a:solidFill>
                <a:ea typeface="ＭＳ Ｐゴシック" pitchFamily="-106" charset="-128"/>
                <a:cs typeface="ＭＳ Ｐゴシック" pitchFamily="-106" charset="-128"/>
              </a:rPr>
              <a:t>Værsgo </a:t>
            </a:r>
            <a:r>
              <a:rPr lang="da-DK" b="1" dirty="0">
                <a:solidFill>
                  <a:srgbClr val="A50021"/>
                </a:solidFill>
                <a:ea typeface="ＭＳ Ｐゴシック" pitchFamily="-106" charset="-128"/>
                <a:cs typeface="ＭＳ Ｐゴシック" pitchFamily="-106" charset="-128"/>
              </a:rPr>
              <a:t>at </a:t>
            </a:r>
            <a:r>
              <a:rPr lang="da-DK" b="1" dirty="0" smtClean="0">
                <a:solidFill>
                  <a:srgbClr val="A50021"/>
                </a:solidFill>
                <a:ea typeface="ＭＳ Ｐゴシック" pitchFamily="-106" charset="-128"/>
                <a:cs typeface="ＭＳ Ｐゴシック" pitchFamily="-106" charset="-128"/>
              </a:rPr>
              <a:t>begynde at gå ud</a:t>
            </a:r>
            <a:endParaRPr lang="da-DK" b="1" dirty="0">
              <a:solidFill>
                <a:srgbClr val="A50021"/>
              </a:solidFill>
              <a:ea typeface="ＭＳ Ｐゴシック" pitchFamily="-106" charset="-128"/>
              <a:cs typeface="ＭＳ Ｐゴシック" pitchFamily="-106" charset="-128"/>
            </a:endParaRPr>
          </a:p>
          <a:p>
            <a:pPr lvl="1"/>
            <a:r>
              <a:rPr lang="da-DK" sz="1800" dirty="0"/>
              <a:t>Tag det stille og roligt og undgå at komme for tæt på </a:t>
            </a:r>
            <a:r>
              <a:rPr lang="da-DK" sz="1800" dirty="0" smtClean="0"/>
              <a:t>andre</a:t>
            </a:r>
          </a:p>
          <a:p>
            <a:pPr lvl="1"/>
            <a:r>
              <a:rPr lang="da-DK" sz="1800" dirty="0"/>
              <a:t>Vent på dem foran uden at mase på eller forsøge at </a:t>
            </a:r>
            <a:r>
              <a:rPr lang="da-DK" sz="1800" dirty="0" smtClean="0"/>
              <a:t>overhale</a:t>
            </a:r>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55</a:t>
            </a:fld>
            <a:endParaRPr lang="da-DK" altLang="da-DK" dirty="0"/>
          </a:p>
        </p:txBody>
      </p:sp>
    </p:spTree>
    <p:extLst>
      <p:ext uri="{BB962C8B-B14F-4D97-AF65-F5344CB8AC3E}">
        <p14:creationId xmlns:p14="http://schemas.microsoft.com/office/powerpoint/2010/main" val="36662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56</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smtClean="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a:t>
            </a:r>
            <a:r>
              <a:rPr lang="da-DK" altLang="da-DK" dirty="0" smtClean="0">
                <a:solidFill>
                  <a:schemeClr val="bg1"/>
                </a:solidFill>
              </a:rPr>
              <a:t>/9</a:t>
            </a:r>
            <a:endParaRPr lang="da-DK" altLang="da-DK"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smtClean="0">
                <a:cs typeface="+mj-cs"/>
              </a:rPr>
              <a:t>Algoritme til løsning af Sudoku opgaver</a:t>
            </a:r>
            <a:endParaRPr lang="da-DK" sz="3200" noProof="0" dirty="0" smtClean="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smtClean="0"/>
              <a:t>Systematisk afprøvning af alle muligheder</a:t>
            </a:r>
            <a:br>
              <a:rPr lang="da-DK" altLang="da-DK" sz="2000" noProof="0" dirty="0" smtClean="0"/>
            </a:br>
            <a:r>
              <a:rPr lang="da-DK" altLang="da-DK" sz="2000" noProof="0" dirty="0" smtClean="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smtClean="0"/>
              <a:t>Vi kan ikke komme videre frem (vejen er blokeret)</a:t>
            </a:r>
          </a:p>
          <a:p>
            <a:pPr eaLnBrk="1" hangingPunct="1">
              <a:defRPr/>
            </a:pPr>
            <a:r>
              <a:rPr lang="da-DK" altLang="da-DK" sz="1800" b="1" dirty="0" smtClean="0"/>
              <a:t>Vi må gå tilbage af den sti vi kom (indtil vi kan tage et andet vejvalg)</a:t>
            </a:r>
          </a:p>
          <a:p>
            <a:pPr eaLnBrk="1" hangingPunct="1">
              <a:defRPr/>
            </a:pPr>
            <a:r>
              <a:rPr lang="da-DK" altLang="da-DK" sz="1800" b="1" dirty="0" smtClean="0"/>
              <a:t>Det kaldes </a:t>
            </a:r>
            <a:r>
              <a:rPr lang="en-US" altLang="da-DK" sz="1800" b="1" dirty="0" smtClean="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r>
              <a:rPr lang="da-DK" altLang="da-DK" sz="2000" kern="0" dirty="0"/>
              <a:t/>
            </a:r>
            <a:br>
              <a:rPr lang="da-DK" altLang="da-DK" sz="2000" kern="0" dirty="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7831</TotalTime>
  <Words>5566</Words>
  <Application>Microsoft Office PowerPoint</Application>
  <PresentationFormat>On-screen Show (4:3)</PresentationFormat>
  <Paragraphs>1194</Paragraphs>
  <Slides>56</Slides>
  <Notes>56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ＭＳ Ｐゴシック</vt:lpstr>
      <vt:lpstr>Arial</vt:lpstr>
      <vt:lpstr>Courier New</vt:lpstr>
      <vt:lpstr>Monotype Sorts</vt:lpstr>
      <vt:lpstr>Symbol</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Eksamen</vt:lpstr>
      <vt:lpstr>Aktiviteter på kurset</vt:lpstr>
      <vt:lpstr>Forelæsninger</vt:lpstr>
      <vt:lpstr>Afleveringsopgaver</vt:lpstr>
      <vt:lpstr>Afleveringsopgaver (fortsat)</vt:lpstr>
      <vt:lpstr>Par-programmering</vt:lpstr>
      <vt:lpstr>Quizzer</vt:lpstr>
      <vt:lpstr>Webboard</vt:lpstr>
      <vt:lpstr>Webboard (fortsat)</vt:lpstr>
      <vt:lpstr>Studiecafé</vt:lpstr>
      <vt:lpstr>Programmeringscafé</vt:lpstr>
      <vt:lpstr>Programmeringscafé (fortsat)</vt:lpstr>
      <vt:lpstr>PowerPoint Presentation</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Afspritning</vt:lpstr>
      <vt:lpstr>Så er vi klar til at forlade lokalet</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563</cp:revision>
  <cp:lastPrinted>2019-10-08T08:52:16Z</cp:lastPrinted>
  <dcterms:created xsi:type="dcterms:W3CDTF">2000-02-22T02:31:40Z</dcterms:created>
  <dcterms:modified xsi:type="dcterms:W3CDTF">2021-01-07T08:33:40Z</dcterms:modified>
</cp:coreProperties>
</file>