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43" r:id="rId2"/>
    <p:sldId id="651" r:id="rId3"/>
    <p:sldId id="652" r:id="rId4"/>
    <p:sldId id="653" r:id="rId5"/>
    <p:sldId id="650" r:id="rId6"/>
    <p:sldId id="654" r:id="rId7"/>
    <p:sldId id="655" r:id="rId8"/>
    <p:sldId id="656" r:id="rId9"/>
    <p:sldId id="658" r:id="rId10"/>
    <p:sldId id="659" r:id="rId11"/>
    <p:sldId id="660" r:id="rId12"/>
    <p:sldId id="662" r:id="rId13"/>
    <p:sldId id="663" r:id="rId14"/>
    <p:sldId id="661" r:id="rId15"/>
    <p:sldId id="664" r:id="rId16"/>
    <p:sldId id="665" r:id="rId17"/>
    <p:sldId id="668" r:id="rId18"/>
    <p:sldId id="666" r:id="rId19"/>
    <p:sldId id="669" r:id="rId20"/>
    <p:sldId id="670" r:id="rId21"/>
    <p:sldId id="671" r:id="rId22"/>
    <p:sldId id="675" r:id="rId23"/>
    <p:sldId id="672" r:id="rId24"/>
    <p:sldId id="684" r:id="rId25"/>
    <p:sldId id="683" r:id="rId26"/>
    <p:sldId id="674" r:id="rId27"/>
    <p:sldId id="677" r:id="rId28"/>
    <p:sldId id="678" r:id="rId29"/>
    <p:sldId id="679" r:id="rId30"/>
    <p:sldId id="681" r:id="rId31"/>
    <p:sldId id="688" r:id="rId32"/>
    <p:sldId id="682" r:id="rId33"/>
    <p:sldId id="438" r:id="rId34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9900"/>
    <a:srgbClr val="3399FF"/>
    <a:srgbClr val="FF3399"/>
    <a:srgbClr val="A50021"/>
    <a:srgbClr val="CCECFF"/>
    <a:srgbClr val="FFFFCC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6699" autoAdjust="0"/>
  </p:normalViewPr>
  <p:slideViewPr>
    <p:cSldViewPr>
      <p:cViewPr varScale="1">
        <p:scale>
          <a:sx n="110" d="100"/>
          <a:sy n="110" d="100"/>
        </p:scale>
        <p:origin x="126" y="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4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446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77834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20168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34209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365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1759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1764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0803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13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28" y="3823475"/>
            <a:ext cx="3661625" cy="289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4796" y="2838680"/>
            <a:ext cx="8263668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bl.a.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err="1" smtClean="0">
                <a:ea typeface="ＭＳ Ｐゴシック" pitchFamily="34" charset="-128"/>
              </a:rPr>
              <a:t>dynamic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8643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1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Swing bruger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layout managers</a:t>
            </a:r>
            <a:r>
              <a:rPr lang="da-DK" altLang="da-DK" sz="2000" kern="0" dirty="0" smtClean="0">
                <a:ea typeface="ＭＳ Ｐゴシック" pitchFamily="34" charset="-128"/>
              </a:rPr>
              <a:t> til at bestemme, hvordan de enkelte elementer i en frame placeres i forhold til hinanden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en layout manager, der sørger for, at de to labels i nedenstående vindue placeres hhv. over og under billedet, og at de er venstrejusteret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76" y="2540352"/>
            <a:ext cx="3162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91" y="2392507"/>
            <a:ext cx="352901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052266" y="5082035"/>
            <a:ext cx="1002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større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995182" y="2841727"/>
            <a:ext cx="26290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16108" y="2686065"/>
            <a:ext cx="877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(filnavn)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941707" y="5277873"/>
            <a:ext cx="2432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31778" y="5113325"/>
            <a:ext cx="1342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(status info)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886424" y="4005065"/>
            <a:ext cx="371666" cy="614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4883" y="3633991"/>
            <a:ext cx="1258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I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(billede)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29" y="2854622"/>
            <a:ext cx="21526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6828" y="5658472"/>
            <a:ext cx="8455129" cy="92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også layout manageren, der bestemmer, hvad der sker med de tre elementer, når billedet gøres mindre eller større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20" dirty="0" smtClean="0">
                <a:ea typeface="ＭＳ Ｐゴシック" pitchFamily="34" charset="-128"/>
              </a:rPr>
              <a:t>Der er mange forskellige layout managers, som vi nu vil studere (nogle af)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771317" y="3356992"/>
            <a:ext cx="10801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mindre</a:t>
            </a:r>
          </a:p>
        </p:txBody>
      </p:sp>
    </p:spTree>
    <p:extLst>
      <p:ext uri="{BB962C8B-B14F-4D97-AF65-F5344CB8AC3E}">
        <p14:creationId xmlns:p14="http://schemas.microsoft.com/office/powerpoint/2010/main" val="242665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Flow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54528" y="1052736"/>
            <a:ext cx="79779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efter hinanden fra venstre mod højre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begyndes på en eller flere nye linjer, der alle centreres horisontalt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horisontale og vertikale afstand mellem elementerne er fast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51031"/>
            <a:ext cx="4733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2" y="3798756"/>
            <a:ext cx="32956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93" y="5035252"/>
            <a:ext cx="1390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076056" y="3994756"/>
            <a:ext cx="3703559" cy="24006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Her vil vi kun se på layout managernes "standard" opførsel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layout managers har parametre, der bestemmer deres detaljerede opførsel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Venstre mod højre / højre mod venstre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/ horisontalt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Afstand mellem elementerne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Alignment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osv.</a:t>
            </a:r>
          </a:p>
          <a:p>
            <a:pPr>
              <a:spcBef>
                <a:spcPts val="6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Se Java </a:t>
            </a:r>
            <a:r>
              <a:rPr lang="da-DK" altLang="da-DK" sz="1400" b="1" dirty="0" err="1">
                <a:solidFill>
                  <a:srgbClr val="0000FF"/>
                </a:solidFill>
              </a:rPr>
              <a:t>API'en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eller en GUI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tutorial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detaljer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1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Horisontalt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Ligner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flow design, men opfører sig anderledes,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 placeres fra </a:t>
            </a:r>
            <a:r>
              <a:rPr lang="da-DK" altLang="da-DK" sz="1800" kern="0" dirty="0">
                <a:ea typeface="ＭＳ Ｐゴシック" pitchFamily="34" charset="-128"/>
              </a:rPr>
              <a:t>venstre mod </a:t>
            </a:r>
            <a:r>
              <a:rPr lang="da-DK" altLang="da-DK" sz="1800" kern="0" dirty="0" smtClean="0">
                <a:ea typeface="ＭＳ Ｐゴシック" pitchFamily="34" charset="-128"/>
              </a:rPr>
              <a:t>højre på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én enkelt linje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venstrejusteret og centreres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vertikalt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horisontale afstand mellem elementerne er fast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52" y="3356992"/>
            <a:ext cx="4476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8" y="5257854"/>
            <a:ext cx="4924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65" y="4149080"/>
            <a:ext cx="2571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Vertikalt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48883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Nu placeres elementerne vertikalt under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 er venstrejusteret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forkortes </a:t>
            </a:r>
            <a:r>
              <a:rPr lang="da-DK" altLang="da-DK" sz="1800" kern="0" dirty="0">
                <a:ea typeface="ＭＳ Ｐゴシック" pitchFamily="34" charset="-128"/>
              </a:rPr>
              <a:t>nogle af </a:t>
            </a:r>
            <a:r>
              <a:rPr lang="da-DK" altLang="da-DK" sz="1800" kern="0" dirty="0" smtClean="0">
                <a:ea typeface="ＭＳ Ｐゴシック" pitchFamily="34" charset="-128"/>
              </a:rPr>
              <a:t>teksterne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vertikale afstand mellem elementerne er </a:t>
            </a:r>
            <a:r>
              <a:rPr lang="da-DK" altLang="da-DK" sz="1800" kern="0" dirty="0" smtClean="0">
                <a:ea typeface="ＭＳ Ｐゴシック" pitchFamily="34" charset="-128"/>
              </a:rPr>
              <a:t>fast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41271"/>
            <a:ext cx="1990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056873"/>
            <a:ext cx="1333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34407"/>
            <a:ext cx="2495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61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Grid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5" y="1052736"/>
            <a:ext cx="835354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gitter (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grid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har ens størrelse, og denne tilpasses, så vinduet fyldes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Der kan </a:t>
            </a:r>
            <a:r>
              <a:rPr lang="da-DK" altLang="da-DK" sz="1800" kern="0" dirty="0" smtClean="0">
                <a:ea typeface="ＭＳ Ｐゴシック" pitchFamily="34" charset="-128"/>
              </a:rPr>
              <a:t>dog være </a:t>
            </a:r>
            <a:r>
              <a:rPr lang="da-DK" altLang="da-DK" sz="1800" kern="0" dirty="0">
                <a:ea typeface="ＭＳ Ｐゴシック" pitchFamily="34" charset="-128"/>
              </a:rPr>
              <a:t>ubrugte pladser i gitteret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nødvendigt forkortes nogle af teksterne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8" y="2738222"/>
            <a:ext cx="3743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67" y="4084662"/>
            <a:ext cx="4886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16" y="4043705"/>
            <a:ext cx="2847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2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8488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fem elementer (hvoraf et eller flere kan udelades)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vinduet skaleres er det primært størrelsen på center elementet, der ændres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Vestlige og østlige element har fast bredde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Nordlige og sydlige element har fast højde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24944"/>
            <a:ext cx="20288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924944"/>
            <a:ext cx="3114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4313067"/>
            <a:ext cx="1533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5877272"/>
            <a:ext cx="8488208" cy="7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Umiddelbart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man tro, at border layoutet er for specielt til at være nyttigt, 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ingenlunde tilfældet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039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57502" y="1833565"/>
            <a:ext cx="4276262" cy="3637979"/>
            <a:chOff x="457502" y="1833565"/>
            <a:chExt cx="4276262" cy="363797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02" y="1833565"/>
              <a:ext cx="4276262" cy="363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242204" y="2276872"/>
              <a:ext cx="3303917" cy="241589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54627" y="3427839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506696" y="4692769"/>
              <a:ext cx="4056678" cy="6901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500333" y="2283123"/>
              <a:ext cx="741872" cy="240102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89133" y="4808865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400" dirty="0" smtClean="0">
                  <a:solidFill>
                    <a:srgbClr val="0000FF"/>
                  </a:solidFill>
                  <a:latin typeface="Arial" pitchFamily="34" charset="0"/>
                  <a:ea typeface="ＭＳ Ｐゴシック" pitchFamily="34" charset="-128"/>
                </a:rPr>
                <a:t>South</a:t>
              </a:r>
              <a:endParaRPr lang="en-GB" sz="1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59397" y="3436466"/>
              <a:ext cx="606489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West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0556" y="1860850"/>
            <a:ext cx="3879943" cy="3634593"/>
            <a:chOff x="5010556" y="1860850"/>
            <a:chExt cx="3879943" cy="363459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556" y="1860850"/>
              <a:ext cx="3879943" cy="363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095337" y="2394766"/>
              <a:ext cx="3160142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5101087" y="5083333"/>
              <a:ext cx="3697856" cy="3254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80959" y="2190609"/>
              <a:ext cx="3709358" cy="21616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8258355" y="2400517"/>
              <a:ext cx="523336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6367759" y="3436466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398216" y="5094578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South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412643" y="2121893"/>
              <a:ext cx="659453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North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8243610" y="3436466"/>
              <a:ext cx="56006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East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3409" y="1189362"/>
            <a:ext cx="4584038" cy="4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BlueJ's vinduer er Border layouts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506309" y="5508822"/>
            <a:ext cx="1913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9900"/>
                </a:solidFill>
              </a:rPr>
              <a:t>North og East mangler</a:t>
            </a:r>
            <a:endParaRPr lang="da-DK" altLang="da-DK" sz="1200" b="1" dirty="0">
              <a:solidFill>
                <a:srgbClr val="0099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28184" y="5508822"/>
            <a:ext cx="1296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9900"/>
                </a:solidFill>
              </a:rPr>
              <a:t>West mangler</a:t>
            </a:r>
            <a:endParaRPr lang="da-DK" altLang="da-DK" sz="1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6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343945" y="3651936"/>
            <a:ext cx="6717084" cy="313534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contentPane.setLayout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(6,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6));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BorderLayout.NORTH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BorderLayout.CENTER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BorderLayout.SOUTH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952321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1108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77800" y="1052736"/>
            <a:ext cx="44145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vindue med billedet er også et border layout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to labels er placeret i henholdsvis North og South, mens billedet er placeret i Center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West og East mangler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96" y="620688"/>
            <a:ext cx="3291085" cy="294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59651" y="1028020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47159" y="3133616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316509" y="2117701"/>
            <a:ext cx="3290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640081" y="1954254"/>
            <a:ext cx="70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Billede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343930" y="3272116"/>
            <a:ext cx="275065" cy="21203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47857" y="980728"/>
            <a:ext cx="297688" cy="18579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1473" y="3622062"/>
            <a:ext cx="23933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FF0000"/>
                </a:solidFill>
              </a:rPr>
              <a:t>Feltvariablen </a:t>
            </a:r>
            <a:r>
              <a:rPr lang="da-DK" altLang="da-DK" sz="1400" b="1" spc="-40" dirty="0" err="1" smtClean="0">
                <a:solidFill>
                  <a:srgbClr val="FF0000"/>
                </a:solidFill>
              </a:rPr>
              <a:t>contentPane</a:t>
            </a:r>
            <a:r>
              <a:rPr lang="da-DK" altLang="da-DK" sz="1400" b="1" spc="-4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sættes til at pege på rammens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210613" y="4564940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27566" y="4442604"/>
            <a:ext cx="5826321" cy="2551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619545" y="4745850"/>
            <a:ext cx="6308333" cy="5274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27567" y="5323366"/>
            <a:ext cx="6316353" cy="48928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27567" y="5884839"/>
            <a:ext cx="6316354" cy="50532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4298" y="4768233"/>
            <a:ext cx="213566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første label og placér den i NORTH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4996" y="6055155"/>
            <a:ext cx="21198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anden label og placér den i SOUTH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10419" y="5397141"/>
            <a:ext cx="23162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placér det i CENTER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2195518" y="501058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2187497" y="5608424"/>
            <a:ext cx="44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2195519" y="620020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12981" y="4414681"/>
            <a:ext cx="21612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Sæt layoutet til Border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624689" y="4097547"/>
            <a:ext cx="5820571" cy="2674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2187497" y="3980453"/>
            <a:ext cx="450750" cy="2713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074442" y="6454753"/>
            <a:ext cx="5256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filenameLabel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statusLabel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feltvariabler</a:t>
            </a:r>
          </a:p>
        </p:txBody>
      </p:sp>
    </p:spTree>
    <p:extLst>
      <p:ext uri="{BB962C8B-B14F-4D97-AF65-F5344CB8AC3E}">
        <p14:creationId xmlns:p14="http://schemas.microsoft.com/office/powerpoint/2010/main" val="86527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36" y="1574056"/>
            <a:ext cx="6343650" cy="5118896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Indlejring af 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7280" y="1058996"/>
            <a:ext cx="8568952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forskellige layout managers kan bruges inde i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79433" y="2169440"/>
            <a:ext cx="823911" cy="85672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89723" y="5719763"/>
            <a:ext cx="6013539" cy="63790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5718" y="2464628"/>
            <a:ext cx="1172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Grid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27106" y="581940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Flow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779433" y="3433313"/>
            <a:ext cx="821216" cy="21911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512" y="446746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Andet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27045" y="2113471"/>
            <a:ext cx="951241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34191" y="3331393"/>
            <a:ext cx="112239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box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55608" y="2061713"/>
            <a:ext cx="6302045" cy="4631239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7978580" y="4136280"/>
            <a:ext cx="295984" cy="727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8264172" y="3981696"/>
            <a:ext cx="8199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Border layout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408111" y="2646590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49499" y="6001367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432412" y="4628321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1407251" y="3501008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914622" y="3157579"/>
            <a:ext cx="535016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900" b="1" dirty="0" smtClean="0">
                <a:solidFill>
                  <a:srgbClr val="FF0000"/>
                </a:solidFill>
              </a:rPr>
              <a:t>"Luft"</a:t>
            </a:r>
            <a:endParaRPr lang="da-DK" altLang="da-DK" sz="9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84195" y="3089592"/>
            <a:ext cx="819149" cy="2919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15691" y="2109563"/>
            <a:ext cx="5079756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19794" y="2243703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Tredje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30855" y="5157192"/>
            <a:ext cx="3207365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vi 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frame.pack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aktiveres alle disse layout managers, og vi får dermed den ønskede placering af de forskellige GUI objekter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82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/>
      <p:bldP spid="24" grpId="0"/>
      <p:bldP spid="25" grpId="0" animBg="1"/>
      <p:bldP spid="27" grpId="0"/>
      <p:bldP spid="28" grpId="0" animBg="1"/>
      <p:bldP spid="30" grpId="0"/>
      <p:bldP spid="31" grpId="0" animBg="1"/>
      <p:bldP spid="35" grpId="0" animBg="1"/>
      <p:bldP spid="36" grpId="0"/>
      <p:bldP spid="21" grpId="0" animBg="1"/>
      <p:bldP spid="23" grpId="0" animBg="1"/>
      <p:bldP spid="26" grpId="0" animBg="1"/>
      <p:bldP spid="29" grpId="0" animBg="1"/>
      <p:bldP spid="34" grpId="0"/>
      <p:bldP spid="37" grpId="0" animBg="1"/>
      <p:bldP spid="32" grpId="0" animBg="1"/>
      <p:bldP spid="38" grpId="0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63109"/>
            <a:ext cx="2736520" cy="13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915487" y="1391903"/>
            <a:ext cx="6130009" cy="24613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"Help"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  <a:b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"About 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..."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50" dirty="0" err="1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Dialogbokse og 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00922" y="993077"/>
            <a:ext cx="7239430" cy="4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menuindgang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åbner en dialogboks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57953" y="147215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Help menu og tilføj den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361439" y="1852565"/>
            <a:ext cx="825388" cy="19125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3186825" y="1844702"/>
            <a:ext cx="4383841" cy="52594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192922" y="2414045"/>
            <a:ext cx="5758335" cy="105242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2735385" y="2625969"/>
            <a:ext cx="467070" cy="1016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23941" y="2004458"/>
            <a:ext cx="269151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menuindgang, tilføj den til Help menuen og fortæl, at den skal aktivere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showAbout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544708" y="3953290"/>
            <a:ext cx="5273277" cy="15749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JOptionPane.showMessageDialog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\n"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+ VERSION,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About </a:t>
            </a:r>
            <a:r>
              <a:rPr lang="en-US" altLang="da-DK" sz="1600" b="1" dirty="0" err="1" smtClean="0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“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JOptionPane.INFORMATION_MESSAGE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3819797" y="4289514"/>
            <a:ext cx="4856204" cy="106008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V="1">
            <a:off x="3116209" y="4435366"/>
            <a:ext cx="670823" cy="705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26600" y="4364627"/>
            <a:ext cx="2781004" cy="230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Klassemetode i </a:t>
            </a:r>
            <a:r>
              <a:rPr lang="da-DK" altLang="da-DK" sz="1400" b="1" spc="-60" dirty="0" err="1" smtClean="0">
                <a:solidFill>
                  <a:srgbClr val="FF0000"/>
                </a:solidFill>
              </a:rPr>
              <a:t>JOptionPane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, hvor</a:t>
            </a:r>
            <a:r>
              <a:rPr lang="da-DK" altLang="da-DK" sz="1400" b="1" spc="-60" dirty="0">
                <a:solidFill>
                  <a:srgbClr val="FF0000"/>
                </a:solidFill>
              </a:rPr>
              <a:t>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arametrene angiver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som den tilknyttes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Teksten, der skal vises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Titlen, der skal vises øverst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Message typen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INFORMATION_MESSAGE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ERROR_MESSAGE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WARNING_MESSAGE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QUESTION_MESSAGE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PLAIN_MESSAGE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6646234" y="3149487"/>
            <a:ext cx="1959603" cy="24019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44708" y="5638309"/>
            <a:ext cx="4288077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Forskellige slags dialogbokse</a:t>
            </a: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MessageDialog</a:t>
            </a:r>
            <a:r>
              <a:rPr lang="da-DK" altLang="da-DK" sz="1400" b="1" dirty="0">
                <a:solidFill>
                  <a:srgbClr val="0000FF"/>
                </a:solidFill>
              </a:rPr>
              <a:t>: OK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ConfirmDialog</a:t>
            </a:r>
            <a:r>
              <a:rPr lang="da-DK" altLang="da-DK" sz="1400" b="1" dirty="0">
                <a:solidFill>
                  <a:srgbClr val="0000FF"/>
                </a:solidFill>
              </a:rPr>
              <a:t>: Yes, No, </a:t>
            </a:r>
            <a:r>
              <a:rPr lang="da-DK" altLang="da-DK" sz="1400" b="1" dirty="0" err="1">
                <a:solidFill>
                  <a:srgbClr val="0000FF"/>
                </a:solidFill>
              </a:rPr>
              <a:t>Cancel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InputDialog</a:t>
            </a:r>
            <a:r>
              <a:rPr lang="da-DK" altLang="da-DK" sz="1400" b="1" dirty="0">
                <a:solidFill>
                  <a:srgbClr val="0000FF"/>
                </a:solidFill>
              </a:rPr>
              <a:t>: Tekstfelt til input + nogle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knapper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860800" y="4335943"/>
            <a:ext cx="3567611" cy="20122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787032" y="5942675"/>
            <a:ext cx="2308967" cy="19686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593600" y="5097600"/>
            <a:ext cx="3810171" cy="19419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042158" y="5598851"/>
            <a:ext cx="2037103" cy="200164"/>
          </a:xfrm>
          <a:prstGeom prst="rect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92963" y="139750"/>
            <a:ext cx="2346950" cy="767295"/>
            <a:chOff x="6374212" y="266872"/>
            <a:chExt cx="2346950" cy="767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374212" y="266872"/>
              <a:ext cx="2346950" cy="767295"/>
              <a:chOff x="5927559" y="5230635"/>
              <a:chExt cx="2346950" cy="767295"/>
            </a:xfrm>
          </p:grpSpPr>
          <p:pic>
            <p:nvPicPr>
              <p:cNvPr id="31" name="Picture 30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63852"/>
              <a:stretch/>
            </p:blipFill>
            <p:spPr bwMode="auto">
              <a:xfrm>
                <a:off x="5932720" y="5572677"/>
                <a:ext cx="2341789" cy="4252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7013844" y="628390"/>
              <a:ext cx="1165415" cy="168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square" lIns="54000" tIns="28800" rIns="54000" bIns="288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800" b="1" dirty="0" err="1" smtClean="0">
                  <a:solidFill>
                    <a:schemeClr val="tx1"/>
                  </a:solidFill>
                </a:rPr>
                <a:t>About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 </a:t>
              </a:r>
              <a:r>
                <a:rPr lang="da-DK" altLang="da-DK" sz="800" b="1" dirty="0" err="1" smtClean="0">
                  <a:solidFill>
                    <a:schemeClr val="tx1"/>
                  </a:solidFill>
                </a:rPr>
                <a:t>ImageViewer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228565" y="3783552"/>
            <a:ext cx="463115" cy="31958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" name="Oval 2"/>
          <p:cNvSpPr/>
          <p:nvPr/>
        </p:nvSpPr>
        <p:spPr bwMode="auto">
          <a:xfrm>
            <a:off x="273151" y="3365727"/>
            <a:ext cx="353449" cy="316509"/>
          </a:xfrm>
          <a:prstGeom prst="ellipse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da-DK"/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4581796" y="4574776"/>
            <a:ext cx="3250989" cy="222376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2306" y="3365728"/>
            <a:ext cx="806393" cy="3758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172112" y="3067445"/>
            <a:ext cx="1159528" cy="197898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4581796" y="4830207"/>
            <a:ext cx="2516746" cy="226352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53684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19" grpId="0" animBg="1"/>
      <p:bldP spid="20" grpId="0" animBg="1"/>
      <p:bldP spid="21" grpId="0" animBg="1"/>
      <p:bldP spid="22" grpId="0" animBg="1"/>
      <p:bldP spid="23" grpId="0" animBg="1"/>
      <p:bldP spid="46" grpId="0" animBg="1"/>
      <p:bldP spid="3" grpId="0" animBg="1"/>
      <p:bldP spid="47" grpId="0" animBg="1"/>
      <p:bldP spid="49" grpId="0" animBg="1"/>
      <p:bldP spid="50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036" y="1052736"/>
            <a:ext cx="8696963" cy="32403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Java indeholder tre forskellige biblioteker til konstruktion af 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Ældste (1995):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AWT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(Abstract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Window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Toolkit)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Mellemste (2008): </a:t>
            </a:r>
            <a:r>
              <a:rPr lang="da-DK" altLang="da-DK" sz="1800" b="1" kern="1200" dirty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Swing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(langt bedre på mange punkter)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Nyeste (2015): </a:t>
            </a:r>
            <a:r>
              <a:rPr lang="da-DK" altLang="da-DK" sz="1800" b="1" kern="1200" dirty="0" err="1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JavaFX</a:t>
            </a:r>
            <a:endParaRPr lang="da-DK" altLang="da-DK" sz="1800" b="1" kern="1200" dirty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koncentrere os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brugen af Swing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Mange Swing klasser er helt nye  </a:t>
            </a:r>
            <a:r>
              <a:rPr lang="da-DK" altLang="da-DK" sz="1800" kern="1200" baseline="-15000" dirty="0" smtClean="0">
                <a:solidFill>
                  <a:srgbClr val="FF0000"/>
                </a:solidFill>
                <a:ea typeface="ＭＳ Ｐゴシック" pitchFamily="34" charset="-128"/>
                <a:cs typeface="+mn-cs"/>
              </a:rPr>
              <a:t>▀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Andre erstatter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AWT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00FF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00FF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Endelig bruger Swing også klasser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fra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AWT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(uden at ændre dem)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 smtClean="0">
                <a:solidFill>
                  <a:srgbClr val="008000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 smtClean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dirty="0">
              <a:ea typeface="ＭＳ Ｐゴシック" pitchFamily="34" charset="-128"/>
            </a:endParaRPr>
          </a:p>
        </p:txBody>
      </p:sp>
      <p:pic>
        <p:nvPicPr>
          <p:cNvPr id="4" name="Picture 3" descr="fig11-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9108"/>
          <a:stretch/>
        </p:blipFill>
        <p:spPr bwMode="auto">
          <a:xfrm>
            <a:off x="5076056" y="2906361"/>
            <a:ext cx="3384376" cy="117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AWT og Swing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5754" y="4293096"/>
            <a:ext cx="835292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der er ækvivalente klasser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AWT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tilføjer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 et J foran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navnet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Button, Frame og Menu er klasser i AWT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JButton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JFrame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JMenu</a:t>
            </a:r>
            <a:r>
              <a:rPr lang="da-DK" altLang="da-DK" sz="1800" dirty="0" smtClean="0">
                <a:ea typeface="ＭＳ Ｐゴシック" pitchFamily="34" charset="-128"/>
              </a:rPr>
              <a:t> er klasser i Swing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979444" y="3436144"/>
            <a:ext cx="1154906" cy="607219"/>
          </a:xfrm>
          <a:custGeom>
            <a:avLst/>
            <a:gdLst>
              <a:gd name="connsiteX0" fmla="*/ 4762 w 1154906"/>
              <a:gd name="connsiteY0" fmla="*/ 2381 h 607219"/>
              <a:gd name="connsiteX1" fmla="*/ 0 w 1154906"/>
              <a:gd name="connsiteY1" fmla="*/ 607219 h 607219"/>
              <a:gd name="connsiteX2" fmla="*/ 1154906 w 1154906"/>
              <a:gd name="connsiteY2" fmla="*/ 604837 h 607219"/>
              <a:gd name="connsiteX3" fmla="*/ 1152525 w 1154906"/>
              <a:gd name="connsiteY3" fmla="*/ 402431 h 607219"/>
              <a:gd name="connsiteX4" fmla="*/ 914400 w 1154906"/>
              <a:gd name="connsiteY4" fmla="*/ 402431 h 607219"/>
              <a:gd name="connsiteX5" fmla="*/ 921544 w 1154906"/>
              <a:gd name="connsiteY5" fmla="*/ 197644 h 607219"/>
              <a:gd name="connsiteX6" fmla="*/ 457200 w 1154906"/>
              <a:gd name="connsiteY6" fmla="*/ 200025 h 607219"/>
              <a:gd name="connsiteX7" fmla="*/ 464344 w 1154906"/>
              <a:gd name="connsiteY7" fmla="*/ 0 h 607219"/>
              <a:gd name="connsiteX8" fmla="*/ 4762 w 1154906"/>
              <a:gd name="connsiteY8" fmla="*/ 2381 h 6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906" h="607219">
                <a:moveTo>
                  <a:pt x="4762" y="2381"/>
                </a:moveTo>
                <a:cubicBezTo>
                  <a:pt x="3175" y="203994"/>
                  <a:pt x="1587" y="405606"/>
                  <a:pt x="0" y="607219"/>
                </a:cubicBezTo>
                <a:lnTo>
                  <a:pt x="1154906" y="604837"/>
                </a:lnTo>
                <a:cubicBezTo>
                  <a:pt x="1154112" y="537368"/>
                  <a:pt x="1153319" y="469900"/>
                  <a:pt x="1152525" y="402431"/>
                </a:cubicBezTo>
                <a:lnTo>
                  <a:pt x="914400" y="402431"/>
                </a:lnTo>
                <a:lnTo>
                  <a:pt x="921544" y="197644"/>
                </a:lnTo>
                <a:lnTo>
                  <a:pt x="457200" y="200025"/>
                </a:lnTo>
                <a:lnTo>
                  <a:pt x="464344" y="0"/>
                </a:lnTo>
                <a:lnTo>
                  <a:pt x="4762" y="2381"/>
                </a:lnTo>
                <a:close/>
              </a:path>
            </a:pathLst>
          </a:cu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86588" y="3031331"/>
            <a:ext cx="1147762" cy="371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462838" y="3445669"/>
            <a:ext cx="690562" cy="369094"/>
          </a:xfrm>
          <a:custGeom>
            <a:avLst/>
            <a:gdLst>
              <a:gd name="connsiteX0" fmla="*/ 7143 w 690562"/>
              <a:gd name="connsiteY0" fmla="*/ 4762 h 369094"/>
              <a:gd name="connsiteX1" fmla="*/ 690562 w 690562"/>
              <a:gd name="connsiteY1" fmla="*/ 0 h 369094"/>
              <a:gd name="connsiteX2" fmla="*/ 678656 w 690562"/>
              <a:gd name="connsiteY2" fmla="*/ 369094 h 369094"/>
              <a:gd name="connsiteX3" fmla="*/ 457200 w 690562"/>
              <a:gd name="connsiteY3" fmla="*/ 361950 h 369094"/>
              <a:gd name="connsiteX4" fmla="*/ 461962 w 690562"/>
              <a:gd name="connsiteY4" fmla="*/ 159544 h 369094"/>
              <a:gd name="connsiteX5" fmla="*/ 0 w 690562"/>
              <a:gd name="connsiteY5" fmla="*/ 157162 h 369094"/>
              <a:gd name="connsiteX6" fmla="*/ 7143 w 690562"/>
              <a:gd name="connsiteY6" fmla="*/ 4762 h 3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562" h="369094">
                <a:moveTo>
                  <a:pt x="7143" y="4762"/>
                </a:moveTo>
                <a:lnTo>
                  <a:pt x="690562" y="0"/>
                </a:lnTo>
                <a:lnTo>
                  <a:pt x="678656" y="369094"/>
                </a:lnTo>
                <a:lnTo>
                  <a:pt x="457200" y="361950"/>
                </a:lnTo>
                <a:lnTo>
                  <a:pt x="461962" y="159544"/>
                </a:lnTo>
                <a:lnTo>
                  <a:pt x="0" y="157162"/>
                </a:lnTo>
                <a:lnTo>
                  <a:pt x="7143" y="4762"/>
                </a:lnTo>
                <a:close/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7380312" y="2449664"/>
            <a:ext cx="421530" cy="422988"/>
          </a:xfrm>
          <a:prstGeom prst="downArrow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136" b="810"/>
          <a:stretch/>
        </p:blipFill>
        <p:spPr bwMode="auto">
          <a:xfrm>
            <a:off x="5652120" y="188640"/>
            <a:ext cx="3491880" cy="514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5924062" y="1001955"/>
            <a:ext cx="695570" cy="46110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H="1">
            <a:off x="6670431" y="1181759"/>
            <a:ext cx="38799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5873262" y="966784"/>
            <a:ext cx="794434" cy="122385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6667696" y="1754648"/>
            <a:ext cx="387999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339752" y="2150145"/>
            <a:ext cx="6624736" cy="394787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toolbar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toolbar.setLayout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GridLayout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));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"Smaller"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itchFamily="49" charset="0"/>
              </a:rPr>
              <a:t>makeSmaller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"Larger"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flow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flow.add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(toolbar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(flow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BorderLayout.WEST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61162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14151" y="1124744"/>
            <a:ext cx="50108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nu tilføje et par knapper,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kan ændre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billedets størrelse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5294" y="2389193"/>
            <a:ext cx="216024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nyt panel og sæt dets layout manager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GridLayout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123728" y="2726209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23651" y="2603297"/>
            <a:ext cx="4869853" cy="49437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2176" y="3230265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første knap og tilføj den til panelet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111536" y="3401121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611459" y="3148889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29984" y="390256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anden knap og tilføj den til panelet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2099344" y="4073425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599267" y="3950513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24584" y="4579194"/>
            <a:ext cx="213095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et nyt panel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læg det første panel derind i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2096296" y="4902481"/>
            <a:ext cx="4320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96219" y="4779569"/>
            <a:ext cx="3420533" cy="50352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07504" y="5355065"/>
            <a:ext cx="21480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yderste panel placeres i border layoutets vestlige del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1835696" y="5497385"/>
            <a:ext cx="6926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2595776" y="5355065"/>
            <a:ext cx="5130904" cy="28464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2719708" y="5864786"/>
            <a:ext cx="4896544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Tilføjelsen af det yderste panel sikrer at knapperne ikke skaleres i højden (så de fylder hele West)</a:t>
            </a:r>
          </a:p>
          <a:p>
            <a:pPr marL="177800" indent="-177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har </a:t>
            </a:r>
            <a:r>
              <a:rPr lang="da-DK" altLang="da-DK" sz="1400" b="1" dirty="0" err="1">
                <a:solidFill>
                  <a:srgbClr val="0000FF"/>
                </a:solidFill>
              </a:rPr>
              <a:t>FlowLayout</a:t>
            </a:r>
            <a:r>
              <a:rPr lang="da-DK" altLang="da-DK" sz="1400" b="1" dirty="0">
                <a:solidFill>
                  <a:srgbClr val="0000FF"/>
                </a:solidFill>
              </a:rPr>
              <a:t> som default layout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manager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295707" y="2245057"/>
            <a:ext cx="2641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0 ≈ nødvendige antal rækker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739467" y="2485446"/>
            <a:ext cx="0" cy="3555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38518" y="4709483"/>
            <a:ext cx="258050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smallerButton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largerButton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feltvariabler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7092280" y="2690572"/>
            <a:ext cx="634400" cy="1504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7705889" y="2539562"/>
            <a:ext cx="116379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antal søjler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058430" y="1057711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toolbar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7055695" y="1630600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flow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21165640">
            <a:off x="7442251" y="5657136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907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9" grpId="0" animBg="1"/>
      <p:bldP spid="41" grpId="0" animBg="1"/>
      <p:bldP spid="32" grpId="0" animBg="1"/>
      <p:bldP spid="19" grpId="0"/>
      <p:bldP spid="20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5" grpId="0"/>
      <p:bldP spid="36" grpId="0" animBg="1"/>
      <p:bldP spid="46" grpId="0" animBg="1"/>
      <p:bldP spid="33" grpId="0" animBg="1"/>
      <p:bldP spid="34" grpId="0"/>
      <p:bldP spid="37" grpId="0" animBg="1"/>
      <p:bldP spid="38" grpId="0"/>
      <p:bldP spid="40" grpId="0" animBg="1"/>
      <p:bldP spid="42" grpId="0"/>
      <p:bldP spid="47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Andre GUI elementer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3" y="1052736"/>
            <a:ext cx="860335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denne forelæsning har vi kun set på nogle af de vigtigste elementer, der kan indgå i en grafisk brugergrænseflade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er masser af andre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Scrollbarer (klassen Scrollbar)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Checkbokse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Checkbox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Radiobuttons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JRadioButton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Lister hvor en/flere </a:t>
            </a:r>
            <a:r>
              <a:rPr lang="da-DK" altLang="da-DK" sz="1800" kern="0" dirty="0">
                <a:ea typeface="ＭＳ Ｐゴシック" pitchFamily="34" charset="-128"/>
              </a:rPr>
              <a:t>indgange kan være </a:t>
            </a:r>
            <a:r>
              <a:rPr lang="da-DK" altLang="da-DK" sz="1800" kern="0" dirty="0" smtClean="0">
                <a:ea typeface="ＭＳ Ｐゴシック" pitchFamily="34" charset="-128"/>
              </a:rPr>
              <a:t>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JList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err="1" smtClean="0">
                <a:ea typeface="ＭＳ Ｐゴシック" pitchFamily="34" charset="-128"/>
              </a:rPr>
              <a:t>Dropdown</a:t>
            </a:r>
            <a:r>
              <a:rPr lang="da-DK" altLang="da-DK" sz="1800" kern="0" dirty="0" smtClean="0">
                <a:ea typeface="ＭＳ Ｐゴシック" pitchFamily="34" charset="-128"/>
              </a:rPr>
              <a:t> lister, hvor én indgang er 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JComboBox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Billeder (klassen ImageIcon)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Kanter/rammer (interfacet Border og dets implementerende klasser)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Usynlige </a:t>
            </a:r>
            <a:r>
              <a:rPr lang="da-DK" altLang="da-DK" sz="1800" kern="0" dirty="0" smtClean="0">
                <a:ea typeface="ＭＳ Ｐゴシック" pitchFamily="34" charset="-128"/>
              </a:rPr>
              <a:t>elementer (luft) </a:t>
            </a:r>
            <a:r>
              <a:rPr lang="da-DK" altLang="da-DK" sz="1800" kern="0" dirty="0" smtClean="0">
                <a:ea typeface="ＭＳ Ｐゴシック" pitchFamily="34" charset="-128"/>
              </a:rPr>
              <a:t>som påvirker layoutet (Box klassen)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Fremgangsmåden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hele tiden 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samme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70" dirty="0" smtClean="0">
                <a:ea typeface="ＭＳ Ｐゴシック" pitchFamily="34" charset="-128"/>
              </a:rPr>
              <a:t>Skab GUI objekterne </a:t>
            </a:r>
            <a:r>
              <a:rPr lang="da-DK" altLang="da-DK" sz="1800" kern="0" spc="-70" dirty="0">
                <a:ea typeface="ＭＳ Ｐゴシック" pitchFamily="34" charset="-128"/>
              </a:rPr>
              <a:t>og tilføj dem til </a:t>
            </a:r>
            <a:r>
              <a:rPr lang="da-DK" altLang="da-DK" sz="1800" kern="0" spc="-70" dirty="0" smtClean="0">
                <a:ea typeface="ＭＳ Ｐゴシック" pitchFamily="34" charset="-128"/>
              </a:rPr>
              <a:t>rammer, paneler og andre </a:t>
            </a:r>
            <a:r>
              <a:rPr lang="da-DK" altLang="da-DK" sz="1800" kern="0" spc="-70" dirty="0">
                <a:ea typeface="ＭＳ Ｐゴシック" pitchFamily="34" charset="-128"/>
              </a:rPr>
              <a:t>Container objekter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Tilknyt en passende LayoutManager til containeren (eller brug default)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Abonnér på de ActionEvents, der sendes fra GUI objektet og angiv,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hvilken metode, der skal udføres, når GUI objektet aktiveres af brugeren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0" r="1065" b="-4"/>
          <a:stretch/>
        </p:blipFill>
        <p:spPr bwMode="auto">
          <a:xfrm>
            <a:off x="4644008" y="2285752"/>
            <a:ext cx="2572624" cy="16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292080" y="2583234"/>
            <a:ext cx="478532" cy="497582"/>
            <a:chOff x="4932040" y="2636912"/>
            <a:chExt cx="478532" cy="4975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636912"/>
              <a:ext cx="1905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646436"/>
              <a:ext cx="1905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802" y="2924944"/>
              <a:ext cx="1809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5260213" y="2982570"/>
              <a:ext cx="131430" cy="1233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94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2060"/>
                </a:solidFill>
                <a:ea typeface="ＭＳ Ｐゴシック" pitchFamily="34" charset="-128"/>
                <a:cs typeface="Arial"/>
              </a:rPr>
              <a:t>Gode råd omkring GUI konstruktion</a:t>
            </a:r>
            <a:endParaRPr lang="da-DK" altLang="da-DK" sz="3200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009604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Cohesion og læsbarhed</a:t>
            </a:r>
            <a:endParaRPr lang="da-DK" altLang="da-DK" sz="20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Placer </a:t>
            </a:r>
            <a:r>
              <a:rPr lang="da-DK" altLang="da-DK" sz="1800" dirty="0" smtClean="0">
                <a:ea typeface="ＭＳ Ｐゴシック" pitchFamily="34" charset="-128"/>
              </a:rPr>
              <a:t>GUI elementerne </a:t>
            </a:r>
            <a:r>
              <a:rPr lang="da-DK" altLang="da-DK" sz="1800" dirty="0">
                <a:ea typeface="ＭＳ Ｐゴシック" pitchFamily="34" charset="-128"/>
              </a:rPr>
              <a:t>samlet </a:t>
            </a:r>
            <a:r>
              <a:rPr lang="da-DK" altLang="da-DK" sz="1800" dirty="0" smtClean="0">
                <a:ea typeface="ＭＳ Ｐゴシック" pitchFamily="34" charset="-128"/>
              </a:rPr>
              <a:t>(i en enkelt eller nogle få klasser) og </a:t>
            </a:r>
            <a:r>
              <a:rPr lang="da-DK" altLang="da-DK" sz="1800" dirty="0">
                <a:ea typeface="ＭＳ Ｐゴシック" pitchFamily="34" charset="-128"/>
              </a:rPr>
              <a:t>adskilt fra de </a:t>
            </a:r>
            <a:r>
              <a:rPr lang="da-DK" altLang="da-DK" sz="1800" dirty="0" smtClean="0">
                <a:ea typeface="ＭＳ Ｐゴシック" pitchFamily="34" charset="-128"/>
              </a:rPr>
              <a:t>ting, </a:t>
            </a:r>
            <a:r>
              <a:rPr lang="da-DK" altLang="da-DK" sz="1800" dirty="0">
                <a:ea typeface="ＭＳ Ｐゴシック" pitchFamily="34" charset="-128"/>
              </a:rPr>
              <a:t>der beskriver programmets øvrige </a:t>
            </a:r>
            <a:r>
              <a:rPr lang="da-DK" altLang="da-DK" sz="1800" dirty="0" smtClean="0">
                <a:ea typeface="ＭＳ Ｐゴシック" pitchFamily="34" charset="-128"/>
              </a:rPr>
              <a:t>funktionalitet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Opdel i et antal private metoder (f.eks. </a:t>
            </a:r>
            <a:r>
              <a:rPr lang="da-DK" altLang="da-DK" sz="1800" dirty="0" err="1" smtClean="0">
                <a:ea typeface="ＭＳ Ｐゴシック" pitchFamily="34" charset="-128"/>
              </a:rPr>
              <a:t>makeFrame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makeMenubar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lambda'erne, man bruger som parametre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 bør være </a:t>
            </a:r>
            <a:r>
              <a:rPr lang="da-DK" altLang="da-DK" sz="1800" kern="0" dirty="0">
                <a:ea typeface="ＭＳ Ｐゴシック" pitchFamily="34" charset="-128"/>
              </a:rPr>
              <a:t>korte </a:t>
            </a:r>
            <a:r>
              <a:rPr lang="da-DK" altLang="da-DK" sz="1800" kern="0" dirty="0" smtClean="0">
                <a:ea typeface="ＭＳ Ｐゴシック" pitchFamily="34" charset="-128"/>
              </a:rPr>
              <a:t>og letlæselige (f.eks. et metodekald til en </a:t>
            </a:r>
            <a:r>
              <a:rPr lang="da-DK" altLang="da-DK" sz="1800" kern="0" dirty="0">
                <a:ea typeface="ＭＳ Ｐゴシック" pitchFamily="34" charset="-128"/>
              </a:rPr>
              <a:t>privat metode, hvori den egentlige kode så </a:t>
            </a:r>
            <a:r>
              <a:rPr lang="da-DK" altLang="da-DK" sz="1800" kern="0" dirty="0" smtClean="0">
                <a:ea typeface="ＭＳ Ｐゴシック" pitchFamily="34" charset="-128"/>
              </a:rPr>
              <a:t>placeres)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Lad andre gøre arbejdet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de predefinerede GUI objekter i Swing og AWT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Mange af disse kan identificere brugerevents og videregiver dem til lyttere (event listeners)</a:t>
            </a:r>
          </a:p>
          <a:p>
            <a:pPr>
              <a:spcBef>
                <a:spcPts val="900"/>
              </a:spcBef>
            </a:pPr>
            <a:r>
              <a:rPr lang="da-DK" altLang="da-DK" sz="2000" kern="0" spc="-50" dirty="0">
                <a:ea typeface="ＭＳ Ｐゴシック" pitchFamily="34" charset="-128"/>
              </a:rPr>
              <a:t>Der findes værktøjer, hvor man kan lave en GUI via "</a:t>
            </a:r>
            <a:r>
              <a:rPr lang="da-DK" altLang="da-DK" sz="2000" kern="0" spc="-50" dirty="0" err="1">
                <a:ea typeface="ＭＳ Ｐゴシック" pitchFamily="34" charset="-128"/>
              </a:rPr>
              <a:t>plug</a:t>
            </a:r>
            <a:r>
              <a:rPr lang="da-DK" altLang="da-DK" sz="2000" kern="0" spc="-50" dirty="0">
                <a:ea typeface="ＭＳ Ｐゴシック" pitchFamily="34" charset="-128"/>
              </a:rPr>
              <a:t> and </a:t>
            </a:r>
            <a:r>
              <a:rPr lang="da-DK" altLang="da-DK" sz="2000" kern="0" spc="-50" dirty="0" err="1">
                <a:ea typeface="ＭＳ Ｐゴシック" pitchFamily="34" charset="-128"/>
              </a:rPr>
              <a:t>play</a:t>
            </a:r>
            <a:r>
              <a:rPr lang="da-DK" altLang="da-DK" sz="2000" kern="0" spc="-50" dirty="0" smtClean="0">
                <a:ea typeface="ＭＳ Ｐゴシック" pitchFamily="34" charset="-128"/>
              </a:rPr>
              <a:t>"</a:t>
            </a:r>
            <a:endParaRPr lang="da-DK" altLang="da-DK" sz="2000" kern="0" spc="-5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Elementerne i vinduer,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dialogbokse, menuer </a:t>
            </a:r>
            <a:r>
              <a:rPr lang="da-DK" altLang="da-DK" sz="1800" kern="0" spc="-50" dirty="0">
                <a:ea typeface="ＭＳ Ｐゴシック" pitchFamily="34" charset="-128"/>
              </a:rPr>
              <a:t>og lignende skabes via byggeklodser, der tilpasses og placeres på rette position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Herefter kan værktøjet selv generere den nødvendige Java kode – med "huller" til den kode, der skal udføres ved modtagelsen af de forskellige GUI events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Anvendelsen af sådanne værktøjer falder uden for rammerne af dette kursus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727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Anonyme indre 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7645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Indtil nu har vi specificeret al event håndtering via lambda'er, fx:</a:t>
            </a:r>
          </a:p>
          <a:p>
            <a:pPr lvl="1">
              <a:spcBef>
                <a:spcPts val="4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1800"/>
              </a:spcBef>
            </a:pPr>
            <a:r>
              <a:rPr lang="da-DK" altLang="da-DK" sz="1800" kern="0" spc="-30" dirty="0" smtClean="0">
                <a:ea typeface="ＭＳ Ｐゴシック" pitchFamily="34" charset="-128"/>
              </a:rPr>
              <a:t>Dette har været muligt, fordi alle vores events har været af typen </a:t>
            </a:r>
            <a:r>
              <a:rPr lang="da-DK" altLang="da-DK" sz="1800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ActionEvent</a:t>
            </a:r>
            <a:r>
              <a:rPr lang="da-DK" altLang="da-DK" sz="1800" kern="0" dirty="0" smtClean="0">
                <a:ea typeface="ＭＳ Ｐゴシック" pitchFamily="34" charset="-128"/>
              </a:rPr>
              <a:t>, som man abonnerer på ved at kalde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metoden, hvor parameteren er af typen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, som er</a:t>
            </a:r>
            <a:r>
              <a:rPr lang="da-DK" altLang="da-DK" sz="1800" kern="0" dirty="0">
                <a:ea typeface="ＭＳ Ｐゴシック" pitchFamily="34" charset="-128"/>
              </a:rPr>
              <a:t> et funktionelt interface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Desværre har Java også en del ældre "lyttere" fra AWT, der ikke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funktionelle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gælder bl.a</a:t>
            </a:r>
            <a:r>
              <a:rPr lang="da-DK" altLang="da-DK" sz="1800" kern="0" dirty="0" smtClean="0">
                <a:ea typeface="ＭＳ Ｐゴシック" pitchFamily="34" charset="-128"/>
              </a:rPr>
              <a:t>. </a:t>
            </a:r>
            <a:r>
              <a:rPr lang="da-DK" altLang="da-DK" sz="1800" kern="0" dirty="0" err="1">
                <a:ea typeface="ＭＳ Ｐゴシック" pitchFamily="34" charset="-128"/>
              </a:rPr>
              <a:t>KeyListener</a:t>
            </a:r>
            <a:r>
              <a:rPr lang="da-DK" altLang="da-DK" sz="1800" kern="0" dirty="0">
                <a:ea typeface="ＭＳ Ｐゴシック" pitchFamily="34" charset="-128"/>
              </a:rPr>
              <a:t>,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og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MouseMotionListener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Håndtering af sådanne events sker typisk ved, at man for hvert event, der kan modtages, definerer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ny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klasse</a:t>
            </a:r>
            <a:r>
              <a:rPr lang="da-DK" altLang="da-DK" sz="1800" kern="0" dirty="0" smtClean="0">
                <a:ea typeface="ＭＳ Ｐゴシック" pitchFamily="34" charset="-128"/>
              </a:rPr>
              <a:t>, der implementerer det pågældende </a:t>
            </a:r>
            <a:r>
              <a:rPr lang="da-DK" altLang="da-DK" sz="1800" kern="0" dirty="0" err="1" smtClean="0">
                <a:ea typeface="ＭＳ Ｐゴシック" pitchFamily="34" charset="-128"/>
              </a:rPr>
              <a:t>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 (og udfører de operationer, der skal foretages)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får derfor en masse små klasser, hvor vi kun har behov for at skabe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ét enkelt objekt</a:t>
            </a:r>
            <a:r>
              <a:rPr lang="da-DK" altLang="da-DK" sz="1800" kern="0" dirty="0" smtClean="0">
                <a:ea typeface="ＭＳ Ｐゴシック" pitchFamily="34" charset="-128"/>
              </a:rPr>
              <a:t> af hver klasse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Denne situation kan håndteres ved brug af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anonyme indre klasser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632298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6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Erklæring af anonym indre klasse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8525" y="1000240"/>
            <a:ext cx="8577791" cy="10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Vi vil se på, hvordan muse-events kan håndteres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Sådanne events </a:t>
            </a:r>
            <a:r>
              <a:rPr lang="da-DK" altLang="da-DK" sz="1800" kern="0" dirty="0" smtClean="0">
                <a:ea typeface="ＭＳ Ｐゴシック" pitchFamily="34" charset="-128"/>
              </a:rPr>
              <a:t>genereres, når </a:t>
            </a:r>
            <a:r>
              <a:rPr lang="da-DK" altLang="da-DK" sz="1800" kern="0" dirty="0">
                <a:ea typeface="ＭＳ Ｐゴシック" pitchFamily="34" charset="-128"/>
              </a:rPr>
              <a:t>brugeren trykker på en museknap </a:t>
            </a:r>
            <a:r>
              <a:rPr lang="da-DK" altLang="da-DK" sz="1800" kern="0" dirty="0" smtClean="0">
                <a:ea typeface="ＭＳ Ｐゴシック" pitchFamily="34" charset="-128"/>
              </a:rPr>
              <a:t>(udenfor specifikke kontroller såsom </a:t>
            </a:r>
            <a:r>
              <a:rPr lang="da-DK" altLang="da-DK" sz="1800" kern="0" dirty="0">
                <a:ea typeface="ＭＳ Ｐゴシック" pitchFamily="34" charset="-128"/>
              </a:rPr>
              <a:t>knapper, </a:t>
            </a:r>
            <a:r>
              <a:rPr lang="da-DK" altLang="da-DK" sz="1800" kern="0" dirty="0" smtClean="0">
                <a:ea typeface="ＭＳ Ｐゴシック" pitchFamily="34" charset="-128"/>
              </a:rPr>
              <a:t>menuindgange, </a:t>
            </a:r>
            <a:r>
              <a:rPr lang="da-DK" altLang="da-DK" sz="1800" kern="0" dirty="0">
                <a:ea typeface="ＭＳ Ｐゴシック" pitchFamily="34" charset="-128"/>
              </a:rPr>
              <a:t>scrollbarer, </a:t>
            </a:r>
            <a:r>
              <a:rPr lang="da-DK" altLang="da-DK" sz="1800" kern="0" dirty="0" smtClean="0">
                <a:ea typeface="ＭＳ Ｐゴシック" pitchFamily="34" charset="-128"/>
              </a:rPr>
              <a:t>osv.) 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7" y="1941419"/>
            <a:ext cx="6228911" cy="19196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782570" y="2406206"/>
            <a:ext cx="5679944" cy="111767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8194" y="2747725"/>
            <a:ext cx="98437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3363" y="2213735"/>
            <a:ext cx="174263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Tilknyt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(det område af vores vindue, der ineholder billedet)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38525" y="4199866"/>
            <a:ext cx="8632378" cy="252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Parameteren til </a:t>
            </a:r>
            <a:r>
              <a:rPr lang="da-DK" altLang="da-DK" b="1" kern="0" dirty="0" err="1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addMouseListener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typen</a:t>
            </a:r>
            <a:r>
              <a:rPr lang="da-DK" altLang="da-DK" kern="0" spc="-30" dirty="0" smtClean="0">
                <a:ea typeface="ＭＳ Ｐゴシック" pitchFamily="34" charset="-128"/>
              </a:rPr>
              <a:t> </a:t>
            </a:r>
            <a:r>
              <a:rPr lang="da-DK" altLang="da-DK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MouseListener</a:t>
            </a:r>
            <a:endParaRPr lang="da-DK" altLang="da-DK" kern="0" spc="-3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Denne type er </a:t>
            </a:r>
            <a:r>
              <a:rPr lang="da-DK" altLang="da-DK" sz="1800" kern="0" spc="-30" dirty="0">
                <a:ea typeface="ＭＳ Ｐゴシック" pitchFamily="34" charset="-128"/>
              </a:rPr>
              <a:t>ikke </a:t>
            </a:r>
            <a:r>
              <a:rPr lang="da-DK" altLang="da-DK" sz="1800" kern="0" spc="-30" dirty="0">
                <a:ea typeface="ＭＳ Ｐゴシック" pitchFamily="34" charset="-128"/>
              </a:rPr>
              <a:t>et funktionelt interface (idet den har mere end en metode), </a:t>
            </a:r>
            <a:r>
              <a:rPr lang="da-DK" altLang="da-DK" sz="1800" kern="0" spc="-30" dirty="0">
                <a:ea typeface="ＭＳ Ｐゴシック" pitchFamily="34" charset="-128"/>
              </a:rPr>
              <a:t>og vi kan derfor ikke bruge en </a:t>
            </a:r>
            <a:r>
              <a:rPr lang="da-DK" altLang="da-DK" sz="1800" kern="0" spc="-30" dirty="0">
                <a:ea typeface="ＭＳ Ｐゴシック" pitchFamily="34" charset="-128"/>
              </a:rPr>
              <a:t>lambda</a:t>
            </a:r>
            <a:r>
              <a:rPr lang="da-DK" altLang="da-DK" sz="1800" kern="0" spc="-30" dirty="0">
                <a:ea typeface="ＭＳ Ｐゴシック" pitchFamily="34" charset="-128"/>
              </a:rPr>
              <a:t> som </a:t>
            </a:r>
            <a:r>
              <a:rPr lang="da-DK" altLang="da-DK" sz="1800" kern="0" spc="-30" dirty="0" smtClean="0">
                <a:ea typeface="ＭＳ Ｐゴシック" pitchFamily="34" charset="-128"/>
              </a:rPr>
              <a:t>parameterværdi</a:t>
            </a:r>
            <a:endParaRPr lang="da-DK" altLang="da-DK" sz="1800" kern="0" spc="-3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 smtClean="0">
                <a:ea typeface="ＭＳ Ｐゴシック" pitchFamily="34" charset="-128"/>
              </a:rPr>
              <a:t>I stedet erklærer vi en ny klasse og skaber et objekt fra denne klasse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 smtClean="0">
                <a:ea typeface="ＭＳ Ｐゴシック" pitchFamily="34" charset="-128"/>
              </a:rPr>
              <a:t>Dette gøres</a:t>
            </a:r>
            <a:r>
              <a:rPr lang="da-DK" altLang="da-DK" sz="1800" kern="0" spc="-70" dirty="0" smtClean="0">
                <a:ea typeface="ＭＳ Ｐゴシック" pitchFamily="34" charset="-128"/>
              </a:rPr>
              <a:t> </a:t>
            </a:r>
            <a:r>
              <a:rPr lang="da-DK" altLang="da-DK" sz="1800" kern="0" spc="-70" dirty="0">
                <a:ea typeface="ＭＳ Ｐゴシック" pitchFamily="34" charset="-128"/>
              </a:rPr>
              <a:t>på det sted, hvor </a:t>
            </a:r>
            <a:r>
              <a:rPr lang="da-DK" altLang="da-DK" sz="1800" kern="0" spc="-70" dirty="0" smtClean="0">
                <a:ea typeface="ＭＳ Ｐゴシック" pitchFamily="34" charset="-128"/>
              </a:rPr>
              <a:t>objektet skal bruges </a:t>
            </a:r>
            <a:r>
              <a:rPr lang="da-DK" altLang="da-DK" sz="1800" kern="0" spc="-70" dirty="0">
                <a:ea typeface="ＭＳ Ｐゴシック" pitchFamily="34" charset="-128"/>
              </a:rPr>
              <a:t>(mellem de to røde parenteser</a:t>
            </a:r>
            <a:r>
              <a:rPr lang="da-DK" altLang="da-DK" sz="1800" kern="0" spc="-70" dirty="0" smtClean="0">
                <a:ea typeface="ＭＳ Ｐゴシック" pitchFamily="34" charset="-128"/>
              </a:rPr>
              <a:t>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 nye klasse har intet navn og er erklæret inde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ImageViewer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klassen, hvorfor den siges at være 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anonym indre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klasse</a:t>
            </a:r>
            <a:endParaRPr lang="da-DK" altLang="da-DK" b="1" kern="0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6084168" y="2199912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203848" y="3523876"/>
            <a:ext cx="288032" cy="1931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53600" y="2041404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479840" y="3574816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Slut på klasseerklæring</a:t>
            </a:r>
          </a:p>
        </p:txBody>
      </p:sp>
    </p:spTree>
    <p:extLst>
      <p:ext uri="{BB962C8B-B14F-4D97-AF65-F5344CB8AC3E}">
        <p14:creationId xmlns:p14="http://schemas.microsoft.com/office/powerpoint/2010/main" val="168823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latin typeface="+mj-lt"/>
                <a:ea typeface="ＭＳ Ｐゴシック" pitchFamily="34" charset="-128"/>
              </a:rPr>
              <a:t>MouseAdapter</a:t>
            </a:r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 klassen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3648" y="3811769"/>
            <a:ext cx="6208704" cy="199349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169777" y="4595571"/>
            <a:ext cx="5041906" cy="6297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73958" y="1021013"/>
            <a:ext cx="8318521" cy="26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Vores nye klasse </a:t>
            </a:r>
            <a:r>
              <a:rPr lang="da-DK" altLang="da-DK" sz="2000" kern="0" dirty="0">
                <a:ea typeface="ＭＳ Ｐゴシック" pitchFamily="34" charset="-128"/>
              </a:rPr>
              <a:t>er en subklasse af </a:t>
            </a:r>
            <a:r>
              <a:rPr lang="da-DK" altLang="da-DK" sz="2000" kern="0" dirty="0" err="1">
                <a:solidFill>
                  <a:srgbClr val="008000"/>
                </a:solidFill>
                <a:ea typeface="ＭＳ Ｐゴシック" pitchFamily="34" charset="-128"/>
              </a:rPr>
              <a:t>MouseAdapter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2000" kern="0" dirty="0" smtClean="0">
                <a:ea typeface="ＭＳ Ｐゴシック" pitchFamily="34" charset="-128"/>
              </a:rPr>
              <a:t>klassen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MouseAdapter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klassen implementerer </a:t>
            </a:r>
            <a:r>
              <a:rPr lang="da-DK" altLang="da-DK" sz="1800" kern="0" dirty="0" err="1">
                <a:ea typeface="ＭＳ Ｐゴシック" pitchFamily="34" charset="-128"/>
              </a:rPr>
              <a:t>MouseListener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interfacet, men implementationen er helt triviel, idet a</a:t>
            </a:r>
            <a:r>
              <a:rPr lang="da-DK" altLang="da-DK" sz="1800" kern="0" dirty="0" smtClean="0">
                <a:ea typeface="ＭＳ Ｐゴシック" pitchFamily="34" charset="-128"/>
              </a:rPr>
              <a:t>lle </a:t>
            </a:r>
            <a:r>
              <a:rPr lang="da-DK" altLang="da-DK" sz="1800" kern="0" dirty="0" smtClean="0">
                <a:ea typeface="ＭＳ Ｐゴシック" pitchFamily="34" charset="-128"/>
              </a:rPr>
              <a:t>otte metoder i interfacet har tomme kroppe i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MouseAdaptor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implementationen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 skal kun bruge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én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metoderne i 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MouseListener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 smtClean="0">
                <a:ea typeface="ＭＳ Ｐゴシック" pitchFamily="34" charset="-128"/>
              </a:rPr>
              <a:t>overskriver </a:t>
            </a:r>
            <a:r>
              <a:rPr lang="da-DK" altLang="da-DK" sz="1800" kern="0" dirty="0" smtClean="0">
                <a:ea typeface="ＭＳ Ｐゴシック" pitchFamily="34" charset="-128"/>
              </a:rPr>
              <a:t>vi i den anonyme indre klasse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øvrige syv metoder nedarver vi 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MouseAdapter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D</a:t>
            </a:r>
            <a:r>
              <a:rPr lang="da-DK" altLang="da-DK" sz="1800" kern="0" spc="-50" dirty="0" smtClean="0">
                <a:ea typeface="ＭＳ Ｐゴシック" pitchFamily="34" charset="-128"/>
              </a:rPr>
              <a:t>e har tomme kroppe, men det betyder ikke noget, da vi ikke skal bruge dem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På den måde slipper vi for at skulle lave de syv metoder vi ikke bruger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343254" y="5736826"/>
            <a:ext cx="4800746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addMouseListener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skal være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af typen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Det 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opnås 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ved at bruge en subklasse af </a:t>
            </a:r>
            <a:r>
              <a:rPr lang="da-DK" altLang="da-DK" sz="1400" b="1" spc="-50" dirty="0" err="1" smtClean="0">
                <a:solidFill>
                  <a:srgbClr val="0000FF"/>
                </a:solidFill>
              </a:rPr>
              <a:t>MouseAdapter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klassen, der implementerer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endParaRPr lang="da-DK" altLang="da-DK" sz="1400" b="1" dirty="0" smtClean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7504" y="5746063"/>
            <a:ext cx="4064130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Vi overskriver den "tomme" </a:t>
            </a:r>
            <a:r>
              <a:rPr lang="da-DK" altLang="da-DK" dirty="0" err="1"/>
              <a:t>mousePressed</a:t>
            </a:r>
            <a:r>
              <a:rPr lang="da-DK" altLang="da-DK" dirty="0"/>
              <a:t> metoden fra </a:t>
            </a:r>
            <a:r>
              <a:rPr lang="da-DK" altLang="da-DK" dirty="0" err="1"/>
              <a:t>MouseAdapter</a:t>
            </a:r>
            <a:r>
              <a:rPr lang="da-DK" altLang="da-DK" dirty="0"/>
              <a:t> </a:t>
            </a:r>
            <a:r>
              <a:rPr lang="da-DK" altLang="da-DK" dirty="0" smtClean="0"/>
              <a:t>klassen</a:t>
            </a:r>
          </a:p>
          <a:p>
            <a:pPr>
              <a:spcBef>
                <a:spcPts val="300"/>
              </a:spcBef>
            </a:pPr>
            <a:r>
              <a:rPr lang="da-DK" altLang="da-DK" dirty="0" smtClean="0"/>
              <a:t>Den </a:t>
            </a:r>
            <a:r>
              <a:rPr lang="da-DK" altLang="da-DK" dirty="0"/>
              <a:t>overskrivende metode kalder blot den </a:t>
            </a:r>
            <a:r>
              <a:rPr lang="da-DK" altLang="da-DK" dirty="0" smtClean="0"/>
              <a:t>private metode </a:t>
            </a:r>
            <a:r>
              <a:rPr lang="da-DK" altLang="da-DK" dirty="0" err="1" smtClean="0"/>
              <a:t>handleMousePressed</a:t>
            </a:r>
            <a:endParaRPr lang="da-DK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018693" y="4076759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138373" y="5400722"/>
            <a:ext cx="247101" cy="1370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188125" y="3918251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385474" y="5401292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FF0000"/>
                </a:solidFill>
              </a:rPr>
              <a:t>Slut på klasseerklæring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3546" y="4923710"/>
            <a:ext cx="478281" cy="832655"/>
            <a:chOff x="1659692" y="4971079"/>
            <a:chExt cx="478281" cy="832655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V="1">
              <a:off x="1659692" y="4972973"/>
              <a:ext cx="4782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665609" y="4971079"/>
              <a:ext cx="4165" cy="8326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626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5969" y="214063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Indre klasser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21847" y="1023174"/>
            <a:ext cx="8383613" cy="538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Indre klasser behøver </a:t>
            </a:r>
            <a:r>
              <a:rPr lang="da-DK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 være anonyme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Man kan have en helt almindelig (ikke-anonym) klasse inden i en anden klasse (den indre klasse placeres normalt sidst i den ydre klasse)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På den måde kan man opdele en stor og kompleks klasse i flere (nært forbundne) klasser og dermed forbedre læsbarheden (øget cohesion)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Ved at bruge indre klasser (i stedet for almindelige klasser) har man adgang til </a:t>
            </a:r>
            <a:r>
              <a:rPr lang="da-DK" altLang="da-DK" sz="1800" kern="0" dirty="0">
                <a:ea typeface="ＭＳ Ｐゴシック" pitchFamily="34" charset="-128"/>
              </a:rPr>
              <a:t>feltvariablerne og metoderne i den omgivende klasse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I computerspilsopgaven har GUI klasen en indre klasse, </a:t>
            </a:r>
            <a:r>
              <a:rPr lang="da-DK" sz="1800" kern="0" dirty="0" err="1">
                <a:ea typeface="ＭＳ Ｐゴシック" pitchFamily="34" charset="-128"/>
              </a:rPr>
              <a:t>WorldPanel</a:t>
            </a:r>
            <a:r>
              <a:rPr lang="da-DK" sz="1800" kern="0" dirty="0">
                <a:ea typeface="ＭＳ Ｐゴシック" pitchFamily="34" charset="-128"/>
              </a:rPr>
              <a:t>, som implementerer den del af vinduet, der indeholder landkortet 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Objekter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af en indre klasse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kan kun eksistere "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 i"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objekter af den omgivende klasse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Det indre objekt skabes sammen med det omgivende objekt og dør sammen med 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Før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introduktionen af funktionelle interfaces i Java 8 skulle man også lave en anonym indre klasse for hvert ActionEvent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Nu kan man (som vi har set) i stedet bruge en lambda som parameter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Det er meget lettere – både at skrive og forstå </a:t>
            </a:r>
          </a:p>
        </p:txBody>
      </p:sp>
    </p:spTree>
    <p:extLst>
      <p:ext uri="{BB962C8B-B14F-4D97-AF65-F5344CB8AC3E}">
        <p14:creationId xmlns:p14="http://schemas.microsoft.com/office/powerpoint/2010/main" val="1874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mtClean="0">
                <a:ea typeface="ＭＳ Ｐゴシック" pitchFamily="34" charset="-128"/>
              </a:rPr>
              <a:t>Computerspil 3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5357" y="1011239"/>
            <a:ext cx="8496944" cy="29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spc="-70" dirty="0"/>
              <a:t>I </a:t>
            </a:r>
            <a:r>
              <a:rPr lang="da-DK" sz="2000" spc="-70" dirty="0" smtClean="0"/>
              <a:t>den </a:t>
            </a:r>
            <a:r>
              <a:rPr lang="da-DK" sz="2000" spc="-70" dirty="0"/>
              <a:t>tredje delaflevering skal I bruge nogle af de ting, som I har lært om nedarvning og </a:t>
            </a:r>
            <a:r>
              <a:rPr lang="da-DK" sz="2000" spc="-70" dirty="0" err="1"/>
              <a:t>dynamic</a:t>
            </a:r>
            <a:r>
              <a:rPr lang="da-DK" sz="2000" spc="-70" dirty="0"/>
              <a:t> </a:t>
            </a:r>
            <a:r>
              <a:rPr lang="da-DK" sz="2000" spc="-70" dirty="0" err="1"/>
              <a:t>method</a:t>
            </a:r>
            <a:r>
              <a:rPr lang="da-DK" sz="2000" spc="-70" dirty="0"/>
              <a:t> </a:t>
            </a:r>
            <a:r>
              <a:rPr lang="da-DK" sz="2000" spc="-70" dirty="0" err="1" smtClean="0"/>
              <a:t>lookup</a:t>
            </a:r>
            <a:r>
              <a:rPr lang="da-DK" sz="2000" spc="-70" dirty="0" smtClean="0"/>
              <a:t> </a:t>
            </a:r>
            <a:r>
              <a:rPr lang="da-DK" sz="2000" spc="-70" dirty="0"/>
              <a:t>til at strukturere jeres </a:t>
            </a:r>
            <a:r>
              <a:rPr lang="da-DK" sz="2000" spc="-70" dirty="0" smtClean="0"/>
              <a:t>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skal indføre flere </a:t>
            </a:r>
            <a:r>
              <a:rPr lang="da-DK" sz="1800" kern="0" dirty="0">
                <a:ea typeface="ＭＳ Ｐゴシック" pitchFamily="34" charset="-128"/>
              </a:rPr>
              <a:t>forskellige slags </a:t>
            </a:r>
            <a:r>
              <a:rPr lang="da-DK" sz="1800" kern="0" dirty="0" smtClean="0">
                <a:ea typeface="ＭＳ Ｐゴシック" pitchFamily="34" charset="-128"/>
              </a:rPr>
              <a:t>byer/lande: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BorderCity 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repræsenterer en grænseby, hvor man skal betale told, når man ankommer fra udlandet</a:t>
            </a: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CapitalCity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 repræsenterer en hovedstad, hvor der er mange 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fristelser, så man (udover at modtage bonus) bruger af sin formue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MafiaCountry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 repræsenterer et land (Sverige!), hvor man risikerer at blive overfaldet og frarøvet dele af sin formue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09693" y="4035864"/>
            <a:ext cx="2199966" cy="847873"/>
            <a:chOff x="5145718" y="4077072"/>
            <a:chExt cx="2605531" cy="1090008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5868145" y="4448311"/>
              <a:ext cx="360981" cy="3864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sz="1800" dirty="0" smtClean="0"/>
                <a:t>     </a:t>
              </a:r>
              <a:endParaRPr lang="da-DK" sz="1800" dirty="0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6534766" y="4834717"/>
              <a:ext cx="1216483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5145718" y="4834717"/>
              <a:ext cx="1198834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 flipV="1">
              <a:off x="6752547" y="4409434"/>
              <a:ext cx="332079" cy="4252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sz="1800" dirty="0" smtClean="0"/>
                <a:t>     </a:t>
              </a:r>
              <a:endParaRPr lang="da-DK" sz="1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44208" y="4068579"/>
            <a:ext cx="1130630" cy="1289909"/>
            <a:chOff x="5904147" y="4077072"/>
            <a:chExt cx="1216483" cy="1509178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V="1">
              <a:off x="6498661" y="4363302"/>
              <a:ext cx="1" cy="3142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904147" y="5283771"/>
              <a:ext cx="1216483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912971" y="4680421"/>
              <a:ext cx="1198834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6498661" y="4963809"/>
              <a:ext cx="0" cy="3142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3239" y="5095097"/>
            <a:ext cx="8373257" cy="135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rette gamle fejl og mangler 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holde jeres dokumentation </a:t>
            </a:r>
            <a:r>
              <a:rPr lang="da-DK" sz="1800" dirty="0" smtClean="0">
                <a:ea typeface="ＭＳ Ｐゴシック" pitchFamily="34" charset="-128"/>
              </a:rPr>
              <a:t>og regression </a:t>
            </a:r>
            <a:r>
              <a:rPr lang="da-DK" sz="1800" dirty="0">
                <a:ea typeface="ＭＳ Ｐゴシック" pitchFamily="34" charset="-128"/>
              </a:rPr>
              <a:t>tests opdaterede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herunder tilføje </a:t>
            </a:r>
            <a:r>
              <a:rPr lang="da-DK" sz="1800" dirty="0" smtClean="0">
                <a:ea typeface="ＭＳ Ｐゴシック" pitchFamily="34" charset="-128"/>
              </a:rPr>
              <a:t>dokumentation og regression tests for </a:t>
            </a:r>
            <a:r>
              <a:rPr lang="da-DK" sz="1800" dirty="0">
                <a:ea typeface="ＭＳ Ｐゴシック" pitchFamily="34" charset="-128"/>
              </a:rPr>
              <a:t>nye programdele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97674" y="4035038"/>
            <a:ext cx="143327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Naturlige valg: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295349" y="4036037"/>
            <a:ext cx="2367188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vi har i stedet valgt: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Hvorfor mon det?</a:t>
            </a:r>
          </a:p>
        </p:txBody>
      </p:sp>
    </p:spTree>
    <p:extLst>
      <p:ext uri="{BB962C8B-B14F-4D97-AF65-F5344CB8AC3E}">
        <p14:creationId xmlns:p14="http://schemas.microsoft.com/office/powerpoint/2010/main" val="285328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2047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 for BorderCity / CapitalCity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8070" y="2348880"/>
            <a:ext cx="6870182" cy="27229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arriveFromOtherCountry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seed++) {</a:t>
            </a:r>
            <a:endParaRPr lang="en-US" altLang="da-DK" sz="14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Player </a:t>
            </a:r>
            <a:r>
              <a:rPr lang="en-US" altLang="da-DK" sz="1400" b="1" spc="-70" dirty="0" err="1" smtClean="0">
                <a:solidFill>
                  <a:schemeClr val="tx1"/>
                </a:solidFill>
                <a:latin typeface="Courier New" pitchFamily="49" charset="0"/>
              </a:rPr>
              <a:t>player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GUIPlayer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cityE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0),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250);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Set seed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country1.bonus(40);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bonus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toll =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250 / 5;         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20% of 250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(...,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cityC.arrive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(player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));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Same bonus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660216" y="3016445"/>
            <a:ext cx="6239944" cy="2348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2033289" y="3157440"/>
            <a:ext cx="60281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89638" y="2445287"/>
            <a:ext cx="192843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Skaber en spiller, der ankommer fra City E til City C med en formue på 250 €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672191" y="3679501"/>
            <a:ext cx="2475873" cy="2013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95536" y="3649043"/>
            <a:ext cx="163402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20% told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029560" y="3789877"/>
            <a:ext cx="6151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557789" y="980728"/>
            <a:ext cx="82444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err="1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arrive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 metoden i 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BorderCity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kan være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næsten identisk med den 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City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300"/>
              </a:spcBef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Den væsentlige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forskel er, at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der skal betales told, hvis spilleren kommer fra et andet land, f.eks. fra City E til City C</a:t>
            </a:r>
            <a:endParaRPr 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7068" y="5465263"/>
            <a:ext cx="780361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For CapitalCity klassen laves tilsvarende testmetoder</a:t>
            </a:r>
            <a:endParaRPr lang="da-DK" sz="1800" kern="0" dirty="0" smtClean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300"/>
              </a:spcBef>
              <a:buFontTx/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Nu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skal man også tage hensyn til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 penge, som spilleren bruger i hovedstaden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2682241" y="4099276"/>
            <a:ext cx="4362994" cy="4270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2045264" y="4293096"/>
            <a:ext cx="6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4918" y="4149109"/>
            <a:ext cx="214475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Tag hensyn til tolden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85252" y="4853432"/>
            <a:ext cx="406460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skal </a:t>
            </a:r>
            <a:r>
              <a:rPr lang="da-DK" altLang="da-DK" sz="1200" b="1" dirty="0">
                <a:solidFill>
                  <a:srgbClr val="0000FF"/>
                </a:solidFill>
              </a:rPr>
              <a:t>også lave en testmetode, der tjekker, at der ikke betales told, når spilleren kommer fra samme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land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6876256" y="2745670"/>
            <a:ext cx="270476" cy="270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306078" y="2751496"/>
            <a:ext cx="200693" cy="2649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31624" y="2318386"/>
            <a:ext cx="183801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Disse to byer ligger i forskellige lander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41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3888" y="1755399"/>
            <a:ext cx="4846122" cy="504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bonus()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for(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 = 0; seed &lt; 1000; seed++)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robs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loss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Set&lt;Integer&gt; values =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i = 0; i&lt;50000; i++)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country2.bonus(80);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(bonus &lt; 0)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Robbery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robs++;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 ...); 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loss -= bonus;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values.add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(-bonus);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No Robbery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}              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assertEquals(...);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 for </a:t>
            </a:r>
            <a:r>
              <a:rPr lang="da-DK" altLang="da-DK" sz="3200" dirty="0" err="1" smtClean="0">
                <a:ea typeface="ＭＳ Ｐゴシック" pitchFamily="34" charset="-128"/>
              </a:rPr>
              <a:t>MafiaCountry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9810" y="2633808"/>
            <a:ext cx="2736304" cy="223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skal tjekke, at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ved røveriet ligger i intervallet [10,50]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da-DK" altLang="da-DK" sz="1400" b="1" dirty="0" smtClean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man bliver røvet ca. 20%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af gangene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i gennemsnit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udgør ca. 30 €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kan antage alle værdier i intervallet [10,50]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121027" y="5605933"/>
            <a:ext cx="1992390" cy="6729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7864" y="4900300"/>
            <a:ext cx="773163" cy="635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44843" y="4150099"/>
            <a:ext cx="1949281" cy="22013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227112" y="3250634"/>
            <a:ext cx="1291350" cy="10328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395536" y="1022876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bonus metoden i </a:t>
            </a:r>
            <a:r>
              <a:rPr lang="da-DK" b="1" dirty="0" err="1" smtClean="0">
                <a:ea typeface="ＭＳ Ｐゴシック" pitchFamily="-106" charset="-128"/>
                <a:cs typeface="ＭＳ Ｐゴシック" pitchFamily="-106" charset="-128"/>
              </a:rPr>
              <a:t>MafiaCountry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er analog til den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Country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508156" y="2996951"/>
            <a:ext cx="584123" cy="521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743032" y="2724246"/>
            <a:ext cx="100811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Mafialand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611644" y="3526971"/>
            <a:ext cx="902367" cy="19158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827584" y="5218282"/>
            <a:ext cx="2148564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Husk også at tjekke, at bonussen udregnes korrekt, når man ikke bliver røvet</a:t>
            </a:r>
          </a:p>
        </p:txBody>
      </p:sp>
    </p:spTree>
    <p:extLst>
      <p:ext uri="{BB962C8B-B14F-4D97-AF65-F5344CB8AC3E}">
        <p14:creationId xmlns:p14="http://schemas.microsoft.com/office/powerpoint/2010/main" val="6089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Vinduer (frames)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20" cy="266429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Lad os starte med at se, hvordan vi kan opbygge et vindue med nedenstående indhold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Dette gøres ved hjælp af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frame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(ramme)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operativsystemet</a:t>
            </a:r>
            <a:r>
              <a:rPr lang="da-DK" altLang="da-DK" sz="1800" dirty="0" smtClean="0">
                <a:ea typeface="ＭＳ Ｐゴシック" pitchFamily="34" charset="-128"/>
              </a:rPr>
              <a:t>, der bestemmer, hvordan vinduet vises på skærmen (dvs. om den er øverst, delvist skjult af andre vinduer, eller helt gemt)</a:t>
            </a:r>
          </a:p>
        </p:txBody>
      </p:sp>
      <p:pic>
        <p:nvPicPr>
          <p:cNvPr id="6" name="Picture 5" descr="fig-13.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2582" r="2862" b="11086"/>
          <a:stretch/>
        </p:blipFill>
        <p:spPr>
          <a:xfrm>
            <a:off x="2429177" y="2824471"/>
            <a:ext cx="4618551" cy="3836600"/>
          </a:xfrm>
          <a:prstGeom prst="rect">
            <a:avLst/>
          </a:prstGeom>
        </p:spPr>
      </p:pic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595154" y="2880196"/>
            <a:ext cx="4267200" cy="379057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85886" y="4734198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00182" y="4576563"/>
            <a:ext cx="74654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Frame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4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5689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</a:t>
            </a:r>
            <a:r>
              <a:rPr lang="da-DK" sz="2000" dirty="0"/>
              <a:t>også anvendes for </a:t>
            </a:r>
            <a:r>
              <a:rPr lang="da-DK" sz="2000" dirty="0" smtClean="0"/>
              <a:t>Computerspil 3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Her testes kun de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nye klasser</a:t>
            </a:r>
            <a:r>
              <a:rPr lang="da-DK" sz="1800" kern="0" dirty="0" smtClean="0">
                <a:ea typeface="ＭＳ Ｐゴシック" pitchFamily="34" charset="-128"/>
              </a:rPr>
              <a:t>, som I har skrevet i CG3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For hver klasse udføres en række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for konstruktørerne og </a:t>
            </a:r>
            <a:r>
              <a:rPr lang="da-DK" sz="1800" kern="0" dirty="0">
                <a:ea typeface="ＭＳ Ｐゴシック" pitchFamily="34" charset="-128"/>
              </a:rPr>
              <a:t>metoderne (på tilsvarende vis som i </a:t>
            </a:r>
            <a:r>
              <a:rPr lang="da-DK" sz="1800" kern="0" dirty="0" smtClean="0">
                <a:ea typeface="ＭＳ Ｐゴシック" pitchFamily="34" charset="-128"/>
              </a:rPr>
              <a:t>Computerspil 1)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Derudover testes det, at jeres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er fornuftige</a:t>
            </a:r>
            <a:br>
              <a:rPr lang="da-DK" sz="1800" kern="0" dirty="0" smtClean="0">
                <a:ea typeface="ＭＳ Ｐゴシック" pitchFamily="34" charset="-128"/>
              </a:rPr>
            </a:br>
            <a:r>
              <a:rPr lang="da-DK" sz="1800" kern="0" dirty="0" smtClean="0">
                <a:ea typeface="ＭＳ Ｐゴシック" pitchFamily="34" charset="-128"/>
              </a:rPr>
              <a:t>(</a:t>
            </a:r>
            <a:r>
              <a:rPr lang="da-DK" sz="1800" kern="0" dirty="0">
                <a:ea typeface="ＭＳ Ｐゴシック" pitchFamily="34" charset="-128"/>
              </a:rPr>
              <a:t>på tilsvarende vis som i Computerspil </a:t>
            </a:r>
            <a:r>
              <a:rPr lang="da-DK" sz="1800" kern="0" dirty="0" smtClean="0">
                <a:ea typeface="ＭＳ Ｐゴシック" pitchFamily="34" charset="-128"/>
              </a:rPr>
              <a:t>2)</a:t>
            </a:r>
            <a:endParaRPr 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</a:t>
            </a:r>
            <a:r>
              <a:rPr lang="da-DK" sz="1800" kern="0" dirty="0" smtClean="0">
                <a:ea typeface="ＭＳ Ｐゴシック" pitchFamily="34" charset="-128"/>
              </a:rPr>
              <a:t>får en fejlrapport, bør I rette alle de fejl, der rapporteres og kontrollere, at rettelserne er korrekte,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 smtClean="0">
                <a:ea typeface="ＭＳ Ｐゴシック" pitchFamily="34" charset="-128"/>
              </a:rPr>
              <a:t> I atter forsøger at køre </a:t>
            </a:r>
            <a:r>
              <a:rPr lang="da-DK" sz="1800" kern="0" dirty="0" err="1" smtClean="0">
                <a:ea typeface="ＭＳ Ｐゴシック" pitchFamily="34" charset="-128"/>
              </a:rPr>
              <a:t>TestServeren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Testserveren er et stort og komplekst stykke kode (50.000+ linjer)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 er derfor ikke underligt, at den sommetider indeholder fejl og går ned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Nogle nedbrud skyldes upload af kørsler med en uendelig løkke/</a:t>
            </a:r>
            <a:r>
              <a:rPr lang="da-DK" altLang="da-DK" sz="1800" dirty="0" err="1">
                <a:ea typeface="ＭＳ Ｐゴシック" pitchFamily="34" charset="-128"/>
              </a:rPr>
              <a:t>rekursion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Inden man bliver irriteret på testserveren, skal man huske, hvordan situationen ville være, hvis I ikke havde den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Så skulle </a:t>
            </a:r>
            <a:r>
              <a:rPr lang="da-DK" altLang="da-DK" sz="1800" dirty="0" smtClean="0">
                <a:ea typeface="ＭＳ Ｐゴシック" pitchFamily="34" charset="-128"/>
              </a:rPr>
              <a:t>I helt på egen hånd </a:t>
            </a:r>
            <a:r>
              <a:rPr lang="da-DK" altLang="da-DK" sz="1800" dirty="0">
                <a:ea typeface="ＭＳ Ｐゴシック" pitchFamily="34" charset="-128"/>
              </a:rPr>
              <a:t>finde frem til, hvor fejlene er i jeres </a:t>
            </a:r>
            <a:r>
              <a:rPr lang="da-DK" altLang="da-DK" sz="1800" dirty="0" smtClean="0">
                <a:ea typeface="ＭＳ Ｐゴシック" pitchFamily="34" charset="-128"/>
              </a:rPr>
              <a:t>kode</a:t>
            </a:r>
          </a:p>
          <a:p>
            <a:pPr lvl="1">
              <a:spcBef>
                <a:spcPts val="400"/>
              </a:spcBef>
            </a:pPr>
            <a:r>
              <a:rPr lang="da-DK" altLang="da-DK" sz="1800" smtClean="0">
                <a:ea typeface="ＭＳ Ｐゴシック" pitchFamily="34" charset="-128"/>
              </a:rPr>
              <a:t>Nu får I </a:t>
            </a:r>
            <a:r>
              <a:rPr lang="da-DK" altLang="da-DK" sz="1800" dirty="0">
                <a:ea typeface="ＭＳ Ｐゴシック" pitchFamily="34" charset="-128"/>
              </a:rPr>
              <a:t>at vide, hvilke klasser og metoder, </a:t>
            </a:r>
            <a:r>
              <a:rPr lang="da-DK" altLang="da-DK" sz="1800" dirty="0" smtClean="0">
                <a:ea typeface="ＭＳ Ｐゴシック" pitchFamily="34" charset="-128"/>
              </a:rPr>
              <a:t>I </a:t>
            </a:r>
            <a:r>
              <a:rPr lang="da-DK" altLang="da-DK" sz="1800" dirty="0">
                <a:ea typeface="ＭＳ Ｐゴシック" pitchFamily="34" charset="-128"/>
              </a:rPr>
              <a:t>skal søge fejlene i</a:t>
            </a:r>
          </a:p>
          <a:p>
            <a:pPr lvl="1">
              <a:spcBef>
                <a:spcPts val="600"/>
              </a:spcBef>
            </a:pPr>
            <a:endParaRPr 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68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Statistik for 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9532" y="1072208"/>
            <a:ext cx="842493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Ca.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16.000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kørsler indtil nu, dvs.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knap 100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kørsler pr studerende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225825"/>
            <a:ext cx="7704856" cy="371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499692"/>
            <a:ext cx="7828196" cy="2280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805932"/>
            <a:ext cx="7776864" cy="22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3771" y="2924945"/>
            <a:ext cx="8140677" cy="16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</a:t>
            </a:r>
            <a:r>
              <a:rPr lang="da-DK" altLang="da-DK" sz="1800" kern="0" dirty="0" err="1" smtClean="0">
                <a:ea typeface="ＭＳ Ｐゴシック" pitchFamily="34" charset="-128"/>
              </a:rPr>
              <a:t>bl.a</a:t>
            </a:r>
            <a:r>
              <a:rPr lang="da-DK" altLang="da-DK" sz="1800" kern="0" dirty="0" smtClean="0">
                <a:ea typeface="ＭＳ Ｐゴシック" pitchFamily="34" charset="-128"/>
              </a:rPr>
              <a:t> er </a:t>
            </a:r>
            <a:r>
              <a:rPr lang="da-DK" altLang="da-DK" sz="1800" kern="0" dirty="0" smtClean="0">
                <a:ea typeface="ＭＳ Ｐゴシック" pitchFamily="34" charset="-128"/>
              </a:rPr>
              <a:t>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og </a:t>
            </a:r>
            <a:r>
              <a:rPr lang="da-DK" altLang="da-DK" sz="1800" dirty="0" err="1">
                <a:ea typeface="ＭＳ Ｐゴシック" pitchFamily="34" charset="-128"/>
              </a:rPr>
              <a:t>dynamic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004048" y="4794519"/>
            <a:ext cx="2922442" cy="1712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mtClean="0">
                <a:solidFill>
                  <a:srgbClr val="0000FF"/>
                </a:solidFill>
              </a:rPr>
              <a:t>Mundtlige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præsentationer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se den sidste video om den "perfekte" mundtlige præsentation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Den handler om grafiske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brugergrænseflader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Findes under Uge 13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874845" y="4804335"/>
            <a:ext cx="3890689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Computerspillets GUI klasse indeholder næsten 1000 linjer kode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Kig evt. lidt på den og find eksempler på nogle af de ting, som jeg har gennemgået i denne forelæsning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Computerspil </a:t>
            </a:r>
            <a:r>
              <a:rPr lang="da-DK" altLang="da-DK" sz="1400" b="1" dirty="0">
                <a:solidFill>
                  <a:srgbClr val="0000FF"/>
                </a:solidFill>
              </a:rPr>
              <a:t>4 skal i lave nogle simple modifikationer/udvidelser af GUI klassen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48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996212" y="2518360"/>
            <a:ext cx="1486288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Menubar</a:t>
            </a:r>
            <a:b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med 3 menuer</a:t>
            </a:r>
            <a: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/>
            </a:r>
            <a:b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da-DK" sz="1400" spc="-60" dirty="0" err="1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optional</a:t>
            </a: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00831" y="2226221"/>
            <a:ext cx="4594405" cy="4171428"/>
            <a:chOff x="2547937" y="2350765"/>
            <a:chExt cx="4594405" cy="4171428"/>
          </a:xfrm>
        </p:grpSpPr>
        <p:grpSp>
          <p:nvGrpSpPr>
            <p:cNvPr id="3" name="Group 2"/>
            <p:cNvGrpSpPr/>
            <p:nvPr/>
          </p:nvGrpSpPr>
          <p:grpSpPr>
            <a:xfrm>
              <a:off x="2547937" y="2350765"/>
              <a:ext cx="4594405" cy="4171428"/>
              <a:chOff x="3093223" y="1815465"/>
              <a:chExt cx="4594405" cy="4171428"/>
            </a:xfrm>
          </p:grpSpPr>
          <p:pic>
            <p:nvPicPr>
              <p:cNvPr id="5" name="Picture 4" descr="imageviewer-jframe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3223" y="1821293"/>
                <a:ext cx="4572000" cy="41656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8453" y="1815465"/>
                <a:ext cx="101917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27" y="6172896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367" y="2937891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695929" y="2806484"/>
            <a:ext cx="4574351" cy="3594316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Terminologi for frames (vinduer)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4615" y="1714633"/>
            <a:ext cx="545575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GB" dirty="0" err="1" smtClean="0">
                <a:solidFill>
                  <a:srgbClr val="FF0000"/>
                </a:solidFill>
              </a:rPr>
              <a:t>Titel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4947403" y="1997495"/>
            <a:ext cx="0" cy="2497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85539" y="1198138"/>
            <a:ext cx="56435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Knapper til kontrol af vinduet (minimer, maksimer, luk)</a:t>
            </a:r>
          </a:p>
          <a:p>
            <a:pPr marL="182563" indent="-182563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Udseendet af kontrolknapperne afhænger af operativsystemet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3146" y="2518360"/>
            <a:ext cx="1851247" cy="25835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937657" y="2358571"/>
            <a:ext cx="750798" cy="1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25384" y="2200040"/>
            <a:ext cx="82449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err="1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Titelbar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778109" y="4648203"/>
            <a:ext cx="968377" cy="194691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 flipV="1">
            <a:off x="3234548" y="4837056"/>
            <a:ext cx="0" cy="345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919762" y="5120782"/>
            <a:ext cx="64823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Label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2768090" y="4609452"/>
            <a:ext cx="1012113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 smtClean="0">
                <a:latin typeface="Arial" pitchFamily="34" charset="0"/>
                <a:ea typeface="ＭＳ Ｐゴシック" pitchFamily="34" charset="-128"/>
              </a:rPr>
              <a:t>I am a label</a:t>
            </a:r>
            <a:endParaRPr lang="en-GB" sz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1939402" y="2689243"/>
            <a:ext cx="721340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687908" y="2520294"/>
            <a:ext cx="4587826" cy="254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678331" y="2221831"/>
            <a:ext cx="4589381" cy="2663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6691320" y="1973931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14445" y="4345322"/>
            <a:ext cx="2942261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GUI'er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bruger jeg primært engelsk terminologi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Dvs.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pane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stedet for indholdsramme).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Kun danske betegnelser, hvor oversættelsen er helt oplagt (f.eks. vindue, menu og knap)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827356" y="2923943"/>
            <a:ext cx="4240092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Af typen Container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Kan indeholde forskellige GUI elementer</a:t>
            </a:r>
            <a:b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(på tilsvarende vis som en arrayliste indeholder elementer)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 dette tilfælde indeholder den kun ét element, som er en label</a:t>
            </a:r>
            <a:endParaRPr lang="da-DK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6275264" y="1704499"/>
            <a:ext cx="96562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Windows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3134089" y="1953886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2718033" y="1684454"/>
            <a:ext cx="678689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Apple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V="1">
            <a:off x="2341513" y="3806040"/>
            <a:ext cx="33681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500918" y="3430088"/>
            <a:ext cx="2116551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da-DK" sz="1400" dirty="0" err="1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</a:t>
            </a:r>
            <a:endParaRPr lang="da-DK" sz="14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indhold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ramme</a:t>
            </a: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/rude</a:t>
            </a:r>
            <a:endParaRPr lang="da-DK" sz="1400" spc="-6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0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 animBg="1"/>
      <p:bldP spid="7" grpId="0"/>
      <p:bldP spid="10" grpId="0" animBg="1"/>
      <p:bldP spid="12" grpId="0"/>
      <p:bldP spid="17" grpId="0" animBg="1"/>
      <p:bldP spid="20" grpId="0" animBg="1"/>
      <p:bldP spid="21" grpId="0"/>
      <p:bldP spid="25" grpId="0" animBg="1"/>
      <p:bldP spid="27" grpId="0" animBg="1"/>
      <p:bldP spid="28" grpId="0"/>
      <p:bldP spid="29" grpId="0"/>
      <p:bldP spid="31" grpId="0" animBg="1"/>
      <p:bldP spid="33" grpId="0" animBg="1"/>
      <p:bldP spid="34" grpId="0" animBg="1"/>
      <p:bldP spid="37" grpId="0" animBg="1"/>
      <p:bldP spid="40" grpId="0" animBg="1"/>
      <p:bldP spid="44" grpId="0"/>
      <p:bldP spid="36" grpId="0"/>
      <p:bldP spid="39" grpId="0" animBg="1"/>
      <p:bldP spid="41" grpId="0"/>
      <p:bldP spid="38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Java kode for simpel </a:t>
            </a:r>
            <a:r>
              <a:rPr lang="da-DK" altLang="da-DK" sz="3200" dirty="0" smtClean="0">
                <a:ea typeface="ＭＳ Ｐゴシック" pitchFamily="34" charset="-128"/>
              </a:rPr>
              <a:t>frame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16651" y="1052736"/>
            <a:ext cx="6557541" cy="50379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java.awt.event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javax.swing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label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"I am a label"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frame.setVisible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572618" y="2249555"/>
            <a:ext cx="2856327" cy="27401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835696" y="2386563"/>
            <a:ext cx="736922" cy="40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9552" y="2043441"/>
            <a:ext cx="14823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JFrame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548004" y="3559706"/>
            <a:ext cx="6194695" cy="21871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811128" y="3855987"/>
            <a:ext cx="4239932" cy="26561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7725" y="4727745"/>
            <a:ext cx="2121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en label og tilføj den til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850880" y="3599312"/>
            <a:ext cx="15397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Initialisering af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070749" y="3970623"/>
            <a:ext cx="67980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565299" y="2575123"/>
            <a:ext cx="2863647" cy="7531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682536" y="2987861"/>
            <a:ext cx="853398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0408" y="2829689"/>
            <a:ext cx="120695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277310" y="3259061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808079" y="4182123"/>
            <a:ext cx="5843179" cy="28695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6868" y="4175433"/>
            <a:ext cx="244827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Erklæring af lokal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variabel af type Container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720107" y="4320184"/>
            <a:ext cx="1085315" cy="2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      </a:t>
            </a:r>
            <a:endParaRPr 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805032" y="4535691"/>
            <a:ext cx="5286545" cy="4935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004661" y="4851230"/>
            <a:ext cx="8003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811128" y="5081283"/>
            <a:ext cx="2932339" cy="5033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729251" y="5421480"/>
            <a:ext cx="1081877" cy="11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6869" y="5274965"/>
            <a:ext cx="198641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pakkes (størrelser og layout) og gøres synlig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410885" y="1130456"/>
            <a:ext cx="3015129" cy="7759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3290" y="1253904"/>
            <a:ext cx="48461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15677" y="1107600"/>
            <a:ext cx="198005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Importer relevante pakker fra AWT og Swing (bemærk x'et)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31437" y="188640"/>
            <a:ext cx="3163670" cy="2063909"/>
            <a:chOff x="5521509" y="5725882"/>
            <a:chExt cx="2349781" cy="1525494"/>
          </a:xfrm>
        </p:grpSpPr>
        <p:pic>
          <p:nvPicPr>
            <p:cNvPr id="42" name="Picture 41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3182"/>
            <a:stretch/>
          </p:blipFill>
          <p:spPr bwMode="auto">
            <a:xfrm>
              <a:off x="5521509" y="5725882"/>
              <a:ext cx="2341789" cy="174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7" b="27743"/>
            <a:stretch/>
          </p:blipFill>
          <p:spPr bwMode="auto">
            <a:xfrm>
              <a:off x="5529501" y="5901132"/>
              <a:ext cx="2341789" cy="13502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521509" y="6453749"/>
              <a:ext cx="1170895" cy="2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800" dirty="0" smtClean="0">
                  <a:latin typeface="Arial" pitchFamily="34" charset="0"/>
                  <a:ea typeface="ＭＳ Ｐゴシック" pitchFamily="34" charset="-128"/>
                </a:rPr>
                <a:t>I am a label</a:t>
              </a:r>
              <a:endParaRPr lang="en-GB" sz="800" dirty="0"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831437" y="2425809"/>
            <a:ext cx="2657515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rammen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Eksempel på god "cohesion"</a:t>
            </a: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426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Menuer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2993" y="1078387"/>
            <a:ext cx="4637955" cy="14518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lnSpc>
                <a:spcPct val="60000"/>
              </a:lnSpc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(frame);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771800" y="3112360"/>
            <a:ext cx="5728734" cy="35570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Create 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the File menu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"File"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"Open"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014128" y="3478102"/>
            <a:ext cx="4273640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V="1">
            <a:off x="2551666" y="3780881"/>
            <a:ext cx="4305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11672" y="3640339"/>
            <a:ext cx="26642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spc="-60" dirty="0" smtClean="0">
                <a:solidFill>
                  <a:srgbClr val="008000"/>
                </a:solidFill>
              </a:rPr>
              <a:t>menubar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 og lad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være menubar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rammen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3020224" y="4270582"/>
            <a:ext cx="4432096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2535608" y="4408894"/>
            <a:ext cx="50258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26763" y="4268686"/>
            <a:ext cx="267682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File og tilføj den til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menubaren</a:t>
            </a:r>
            <a:endParaRPr lang="da-DK" altLang="da-DK" sz="1400" b="1" spc="-30" dirty="0">
              <a:solidFill>
                <a:srgbClr val="FF0000"/>
              </a:solidFill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3020224" y="4846654"/>
            <a:ext cx="5364824" cy="51626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2216989" y="4983701"/>
            <a:ext cx="803235" cy="12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07504" y="4847013"/>
            <a:ext cx="22166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menuindgang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Open og tilføj den 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File menuen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017176" y="5716148"/>
            <a:ext cx="5381757" cy="4937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2216989" y="5854762"/>
            <a:ext cx="79713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115848" y="5678687"/>
            <a:ext cx="2356096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menuindgang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Quit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tilføj den 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File menuen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64792" y="266872"/>
            <a:ext cx="2356370" cy="1692286"/>
            <a:chOff x="6364792" y="266872"/>
            <a:chExt cx="2356370" cy="1692286"/>
          </a:xfrm>
        </p:grpSpPr>
        <p:grpSp>
          <p:nvGrpSpPr>
            <p:cNvPr id="34" name="Group 33"/>
            <p:cNvGrpSpPr/>
            <p:nvPr/>
          </p:nvGrpSpPr>
          <p:grpSpPr>
            <a:xfrm>
              <a:off x="6364792" y="266872"/>
              <a:ext cx="2356370" cy="1692286"/>
              <a:chOff x="5918139" y="5230635"/>
              <a:chExt cx="2356370" cy="1692286"/>
            </a:xfrm>
          </p:grpSpPr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5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27743"/>
              <a:stretch/>
            </p:blipFill>
            <p:spPr bwMode="auto">
              <a:xfrm>
                <a:off x="5932720" y="5572677"/>
                <a:ext cx="2341789" cy="13502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5918139" y="6161294"/>
                <a:ext cx="1170895" cy="217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defPPr>
                  <a:defRPr lang="da-DK"/>
                </a:defPPr>
                <a:lvl1pPr eaLnBrk="0" hangingPunct="0">
                  <a:defRPr sz="1800" b="1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5pPr>
                <a:lvl6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6pPr>
                <a:lvl7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7pPr>
                <a:lvl8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8pPr>
                <a:lvl9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800" dirty="0" smtClean="0">
                    <a:latin typeface="Arial" pitchFamily="34" charset="0"/>
                    <a:ea typeface="ＭＳ Ｐゴシック" pitchFamily="34" charset="-128"/>
                  </a:rPr>
                  <a:t>I am a label</a:t>
                </a:r>
                <a:endParaRPr lang="en-GB" sz="800" dirty="0"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84902" y="617816"/>
              <a:ext cx="410478" cy="342700"/>
              <a:chOff x="5497396" y="402663"/>
              <a:chExt cx="410478" cy="34270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5497397" y="402663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smtClean="0">
                    <a:solidFill>
                      <a:schemeClr val="tx1"/>
                    </a:solidFill>
                  </a:rPr>
                  <a:t>Open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5497396" y="562551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err="1" smtClean="0">
                    <a:solidFill>
                      <a:schemeClr val="tx1"/>
                    </a:solidFill>
                  </a:rPr>
                  <a:t>Quit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7222050" y="872859"/>
            <a:ext cx="1265225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Menubar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MenuItem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3937753" y="2808202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3391912" y="1717208"/>
            <a:ext cx="2672457" cy="11131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Har </a:t>
            </a:r>
            <a:r>
              <a:rPr lang="da-DK" altLang="da-DK" sz="1400" b="1" dirty="0">
                <a:solidFill>
                  <a:srgbClr val="0000FF"/>
                </a:solidFill>
              </a:rPr>
              <a:t>rammen (frame) som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962" y="1827828"/>
            <a:ext cx="2450501" cy="2622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34183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Håndtering af events (actions)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3454" y="953809"/>
            <a:ext cx="8571033" cy="271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Brugerne aktiverer objekterne i GUI'en ved 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hjælp af mus og tastatur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spc="-50" dirty="0" smtClean="0">
                <a:ea typeface="ＭＳ Ｐゴシック" pitchFamily="34" charset="-128"/>
              </a:rPr>
              <a:t>Man kan trykke på knapper og menuindgange,</a:t>
            </a:r>
            <a:r>
              <a:rPr lang="da-DK" altLang="da-DK" sz="1800" spc="-50" dirty="0" smtClean="0">
                <a:ea typeface="ＭＳ Ｐゴシック" pitchFamily="34" charset="-128"/>
              </a:rPr>
              <a:t> indtaste tekst i tekstbokse,</a:t>
            </a:r>
            <a:r>
              <a:rPr lang="da-DK" altLang="da-DK" sz="1800" kern="1200" spc="-50" dirty="0" smtClean="0">
                <a:ea typeface="ＭＳ Ｐゴシック" pitchFamily="34" charset="-128"/>
              </a:rPr>
              <a:t> osv.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GUI objekt aktiveres af brugeren genereres 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ActionEvent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sendes til alle de </a:t>
            </a:r>
            <a:r>
              <a:rPr lang="da-DK" altLang="da-DK" sz="1800" dirty="0" smtClean="0">
                <a:ea typeface="ＭＳ Ｐゴシック" pitchFamily="34" charset="-128"/>
              </a:rPr>
              <a:t>objekter, </a:t>
            </a:r>
            <a:r>
              <a:rPr lang="da-DK" altLang="da-DK" sz="1800" dirty="0">
                <a:ea typeface="ＭＳ Ｐゴシック" pitchFamily="34" charset="-128"/>
              </a:rPr>
              <a:t>som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abonnerer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på </a:t>
            </a:r>
            <a:r>
              <a:rPr lang="da-DK" altLang="da-DK" sz="1800" dirty="0" smtClean="0">
                <a:ea typeface="ＭＳ Ｐゴシック" pitchFamily="34" charset="-128"/>
              </a:rPr>
              <a:t>ActionEvents fra det pågældende GUI objekt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registrerer sig som abonnent via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addActionListener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</a:t>
            </a:r>
          </a:p>
          <a:p>
            <a:pPr lvl="1">
              <a:spcBef>
                <a:spcPts val="4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Parameteren fortæller, hvad der skal gøres, nå</a:t>
            </a:r>
            <a:r>
              <a:rPr lang="da-DK" altLang="da-DK" sz="1800" spc="-40" dirty="0">
                <a:ea typeface="ＭＳ Ｐゴシック" pitchFamily="34" charset="-128"/>
              </a:rPr>
              <a:t>r et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 e</a:t>
            </a:r>
            <a:r>
              <a:rPr lang="da-DK" altLang="da-DK" sz="1800" spc="-40" dirty="0" smtClean="0">
                <a:ea typeface="ＭＳ Ｐゴシック" pitchFamily="34" charset="-128"/>
              </a:rPr>
              <a:t> </a:t>
            </a:r>
            <a:r>
              <a:rPr lang="da-DK" altLang="da-DK" sz="1800" spc="-40" dirty="0" smtClean="0">
                <a:ea typeface="ＭＳ Ｐゴシック" pitchFamily="34" charset="-128"/>
              </a:rPr>
              <a:t>modtages</a:t>
            </a:r>
            <a:endParaRPr lang="da-DK" altLang="da-DK" sz="1800" spc="-40" dirty="0" smtClean="0">
              <a:ea typeface="ＭＳ Ｐゴシック" pitchFamily="34" charset="-128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87624" y="3814383"/>
            <a:ext cx="6055629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frame) {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  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System.exit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(0));</a:t>
            </a:r>
            <a:endParaRPr lang="en-US" altLang="da-DK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31961" y="4752027"/>
            <a:ext cx="2211049" cy="244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 flipV="1">
            <a:off x="5724128" y="4996626"/>
            <a:ext cx="432048" cy="60820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5267800" y="5607121"/>
            <a:ext cx="3600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Kald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exit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System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klassen</a:t>
            </a:r>
          </a:p>
          <a:p>
            <a:pPr marL="182563" indent="-18256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Stopper </a:t>
            </a:r>
            <a:r>
              <a:rPr lang="da-DK" altLang="da-DK" sz="1400" b="1" dirty="0">
                <a:solidFill>
                  <a:srgbClr val="FF0000"/>
                </a:solidFill>
              </a:rPr>
              <a:t>udførelsen af programmet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Parameterværdien 0 indikerer, at det er en normal terminering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020272" y="3661152"/>
            <a:ext cx="20162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spc="-40" dirty="0" smtClean="0">
                <a:solidFill>
                  <a:srgbClr val="0000FF"/>
                </a:solidFill>
              </a:rPr>
              <a:t>Vi kan bruge en </a:t>
            </a:r>
            <a:r>
              <a:rPr lang="da-DK" altLang="da-DK" sz="1200" b="1" spc="-40" dirty="0" smtClean="0">
                <a:solidFill>
                  <a:srgbClr val="008000"/>
                </a:solidFill>
              </a:rPr>
              <a:t>lambda</a:t>
            </a:r>
            <a:r>
              <a:rPr lang="da-DK" altLang="da-DK" sz="1200" b="1" spc="-40" dirty="0" smtClean="0">
                <a:solidFill>
                  <a:srgbClr val="0000FF"/>
                </a:solidFill>
              </a:rPr>
              <a:t>, fordi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parametertypen er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ActionListener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, som er et funktionelt interface 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843010" y="4476021"/>
            <a:ext cx="177262" cy="2760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972016" y="5604827"/>
            <a:ext cx="408017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da-DK" altLang="da-DK" dirty="0" err="1"/>
              <a:t>ActionEvent’et</a:t>
            </a:r>
            <a:r>
              <a:rPr lang="da-DK" altLang="da-DK" dirty="0"/>
              <a:t> </a:t>
            </a:r>
            <a:r>
              <a:rPr lang="da-DK" altLang="da-DK" dirty="0">
                <a:solidFill>
                  <a:srgbClr val="008000"/>
                </a:solidFill>
              </a:rPr>
              <a:t>e</a:t>
            </a:r>
            <a:r>
              <a:rPr lang="da-DK" altLang="da-DK" dirty="0"/>
              <a:t> indeholder forskellige information om aktiveringen (bl.a. tidspunkt og eventuel brug af modifier </a:t>
            </a:r>
            <a:r>
              <a:rPr lang="da-DK" altLang="da-DK" dirty="0" err="1"/>
              <a:t>keys</a:t>
            </a:r>
            <a:r>
              <a:rPr lang="da-DK" altLang="da-DK" dirty="0"/>
              <a:t>)</a:t>
            </a:r>
          </a:p>
          <a:p>
            <a:pPr marL="182563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</a:t>
            </a:r>
            <a:r>
              <a:rPr lang="da-DK" altLang="da-DK" dirty="0" smtClean="0"/>
              <a:t>vores </a:t>
            </a:r>
            <a:r>
              <a:rPr lang="da-DK" altLang="da-DK" dirty="0"/>
              <a:t>tilfælde ignoreres denne information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4067944" y="4990250"/>
            <a:ext cx="648072" cy="59337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461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536504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Håndtering af billeder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37539" y="1052736"/>
            <a:ext cx="831092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introducerer tre nye </a:t>
            </a:r>
            <a:r>
              <a:rPr lang="da-DK" altLang="da-DK" sz="2000" kern="0" dirty="0" smtClean="0">
                <a:ea typeface="ＭＳ Ｐゴシック" pitchFamily="34" charset="-128"/>
              </a:rPr>
              <a:t>klasser</a:t>
            </a:r>
            <a:endParaRPr lang="da-DK" altLang="da-DK" sz="2000" kern="0" spc="-1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OFImage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repræsenterer et billede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modellerer vores interne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billedformat (OF </a:t>
            </a:r>
            <a:r>
              <a:rPr lang="da-DK" altLang="da-DK" sz="1800" dirty="0" smtClean="0"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da-DK" altLang="da-DK" sz="1800" dirty="0" smtClean="0">
                <a:ea typeface="ＭＳ Ｐゴシック" pitchFamily="34" charset="-128"/>
              </a:rPr>
              <a:t> "</a:t>
            </a:r>
            <a:r>
              <a:rPr lang="da-DK" altLang="da-DK" sz="1800" dirty="0">
                <a:ea typeface="ＭＳ Ｐゴシック" pitchFamily="34" charset="-128"/>
              </a:rPr>
              <a:t>Objects First</a:t>
            </a:r>
            <a:r>
              <a:rPr lang="da-DK" altLang="da-DK" sz="1800" dirty="0" smtClean="0">
                <a:ea typeface="ＭＳ Ｐゴシック" pitchFamily="34" charset="-128"/>
              </a:rPr>
              <a:t>")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Bruger et </a:t>
            </a:r>
            <a:r>
              <a:rPr lang="da-DK" altLang="da-DK" sz="1800" dirty="0">
                <a:ea typeface="ＭＳ Ｐゴシック" pitchFamily="34" charset="-128"/>
              </a:rPr>
              <a:t>2-dimensionalt </a:t>
            </a:r>
            <a:r>
              <a:rPr lang="da-DK" altLang="da-DK" sz="1800" dirty="0" smtClean="0">
                <a:ea typeface="ＭＳ Ｐゴシック" pitchFamily="34" charset="-128"/>
              </a:rPr>
              <a:t>array, hvor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hver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element angiver </a:t>
            </a:r>
            <a:r>
              <a:rPr lang="da-DK" altLang="da-DK" sz="1800" dirty="0">
                <a:ea typeface="ＭＳ Ｐゴシック" pitchFamily="34" charset="-128"/>
              </a:rPr>
              <a:t>en farve fra klassen </a:t>
            </a:r>
            <a:r>
              <a:rPr lang="da-DK" altLang="da-DK" sz="1800" dirty="0" err="1" smtClean="0">
                <a:ea typeface="ＭＳ Ｐゴシック" pitchFamily="34" charset="-128"/>
              </a:rPr>
              <a:t>Color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ImageFileManger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grænsefladen til filsystemet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klassemetoder til at konvertere </a:t>
            </a:r>
            <a:r>
              <a:rPr lang="da-DK" altLang="da-DK" sz="1800" dirty="0" smtClean="0">
                <a:ea typeface="ＭＳ Ｐゴシック" pitchFamily="34" charset="-128"/>
              </a:rPr>
              <a:t>et billede </a:t>
            </a:r>
            <a:r>
              <a:rPr lang="da-DK" altLang="da-DK" sz="1800" dirty="0" smtClean="0">
                <a:ea typeface="ＭＳ Ｐゴシック" pitchFamily="34" charset="-128"/>
              </a:rPr>
              <a:t>på en fil til </a:t>
            </a:r>
            <a:r>
              <a:rPr lang="da-DK" altLang="da-DK" sz="1800" dirty="0" smtClean="0">
                <a:ea typeface="ＭＳ Ｐゴシック" pitchFamily="34" charset="-128"/>
              </a:rPr>
              <a:t>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objekt og tilbage igen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ImagePanel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implementerer en Swing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komponent, hvori billedet kan vises (subklasse af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JComponent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</a:t>
            </a:r>
            <a:r>
              <a:rPr lang="da-DK" altLang="da-DK" sz="1800" dirty="0" smtClean="0">
                <a:ea typeface="ＭＳ Ｐゴシック" pitchFamily="34" charset="-128"/>
              </a:rPr>
              <a:t>en </a:t>
            </a:r>
            <a:r>
              <a:rPr lang="da-DK" altLang="da-DK" sz="1800" dirty="0" smtClean="0">
                <a:ea typeface="ＭＳ Ｐゴシック" pitchFamily="34" charset="-128"/>
              </a:rPr>
              <a:t>metode, hvormed kan man vælge det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objekt, der skal vises i </a:t>
            </a:r>
            <a:r>
              <a:rPr lang="da-DK" altLang="da-DK" sz="1800" dirty="0" smtClean="0">
                <a:ea typeface="ＭＳ Ｐゴシック" pitchFamily="34" charset="-128"/>
              </a:rPr>
              <a:t>Swing komponenten (og dermed i vores vindue)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kern="1200" dirty="0" smtClean="0"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98255" y="476672"/>
            <a:ext cx="3938241" cy="2376264"/>
            <a:chOff x="5098255" y="476672"/>
            <a:chExt cx="3938241" cy="2376264"/>
          </a:xfrm>
        </p:grpSpPr>
        <p:grpSp>
          <p:nvGrpSpPr>
            <p:cNvPr id="3" name="Group 2"/>
            <p:cNvGrpSpPr/>
            <p:nvPr/>
          </p:nvGrpSpPr>
          <p:grpSpPr>
            <a:xfrm>
              <a:off x="5103655" y="476672"/>
              <a:ext cx="3932841" cy="2376264"/>
              <a:chOff x="5103655" y="476672"/>
              <a:chExt cx="3932841" cy="2376264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3655" y="476672"/>
                <a:ext cx="3932841" cy="2376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296687" y="513119"/>
                <a:ext cx="1027222" cy="531909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142801" y="1431873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036916" y="2263542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781498" y="1449292"/>
              <a:ext cx="1170913" cy="5188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7262220" y="2474936"/>
              <a:ext cx="65212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Billede</a:t>
              </a:r>
              <a:endParaRPr lang="da-DK" altLang="da-DK" dirty="0"/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7974577" y="1590482"/>
              <a:ext cx="9590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Grænseflade til filsystem</a:t>
              </a:r>
              <a:endParaRPr lang="da-DK" altLang="da-DK" dirty="0"/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5098255" y="1574458"/>
              <a:ext cx="11984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000" b="1" spc="-50" dirty="0" smtClean="0">
                  <a:solidFill>
                    <a:srgbClr val="FF0000"/>
                  </a:solidFill>
                </a:rPr>
                <a:t>GUI objekt, hvori billedet kan vises</a:t>
              </a:r>
              <a:endParaRPr lang="da-DK" altLang="da-DK" sz="1000" b="1" spc="-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68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ea typeface="ＭＳ Ｐゴシック" pitchFamily="34" charset="-128"/>
              </a:rPr>
              <a:t>openFile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31640" y="1867145"/>
            <a:ext cx="4203023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13141" y="2302390"/>
            <a:ext cx="3700731" cy="4925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915816" y="4232258"/>
            <a:ext cx="5924136" cy="14795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OFImage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image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ImageFileManager.getImage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imagePanel.setImage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85684" y="4542219"/>
            <a:ext cx="331012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71735" y="4842476"/>
            <a:ext cx="347365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68170" y="5134106"/>
            <a:ext cx="1757633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8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 </a:t>
            </a:r>
            <a:r>
              <a:rPr lang="da-DK" altLang="da-DK" sz="2000" kern="0" dirty="0" err="1" smtClean="0">
                <a:ea typeface="ＭＳ Ｐゴシック" pitchFamily="34" charset="-128"/>
              </a:rPr>
              <a:t>makeFrame</a:t>
            </a:r>
            <a:r>
              <a:rPr lang="da-DK" altLang="da-DK" sz="2000" kern="0" dirty="0" smtClean="0">
                <a:ea typeface="ＭＳ Ｐゴシック" pitchFamily="34" charset="-128"/>
              </a:rPr>
              <a:t> metoden skabes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2000" kern="0" dirty="0" smtClean="0">
                <a:ea typeface="ＭＳ Ｐゴシック" pitchFamily="34" charset="-128"/>
              </a:rPr>
              <a:t> objekt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Objektet </a:t>
            </a:r>
            <a:r>
              <a:rPr lang="da-DK" altLang="da-DK" sz="1800" kern="0" dirty="0" err="1" smtClean="0">
                <a:ea typeface="ＭＳ Ｐゴシック" pitchFamily="34" charset="-128"/>
              </a:rPr>
              <a:t>assignes</a:t>
            </a:r>
            <a:r>
              <a:rPr lang="da-DK" altLang="da-DK" sz="1800" kern="0" dirty="0" smtClean="0">
                <a:ea typeface="ＭＳ Ｐゴシック" pitchFamily="34" charset="-128"/>
              </a:rPr>
              <a:t> til feltvariablen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1800" kern="0" dirty="0" smtClean="0">
                <a:ea typeface="ＭＳ Ｐゴシック" pitchFamily="34" charset="-128"/>
              </a:rPr>
              <a:t> og tilføjes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contentPane</a:t>
            </a: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3327539"/>
            <a:ext cx="7768481" cy="4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spc="-100" dirty="0" smtClean="0">
                <a:ea typeface="ＭＳ Ｐゴシック" pitchFamily="34" charset="-128"/>
              </a:rPr>
              <a:t>Når brugeren vælger Open i File menuen kaldes </a:t>
            </a:r>
            <a:r>
              <a:rPr lang="da-DK" altLang="da-DK" sz="2000" kern="0" spc="-100" dirty="0" err="1" smtClean="0">
                <a:ea typeface="ＭＳ Ｐゴシック" pitchFamily="34" charset="-128"/>
              </a:rPr>
              <a:t>openFile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 metoden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273173" y="3093234"/>
            <a:ext cx="1" cy="144898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8707" y="4610476"/>
            <a:ext cx="27621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indlæste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OFImage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tilknyttes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18433" y="5834136"/>
            <a:ext cx="211766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Rammen pakkes, idet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 har skiftet indhold og dermed størrelse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2771801" y="4957754"/>
            <a:ext cx="3963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3851920" y="5382236"/>
            <a:ext cx="0" cy="5023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337546" y="3760142"/>
            <a:ext cx="529616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028661" y="2103493"/>
            <a:ext cx="3115339" cy="116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Klassemetode </a:t>
            </a:r>
            <a:r>
              <a:rPr lang="da-DK" altLang="da-DK" dirty="0"/>
              <a:t>i </a:t>
            </a:r>
            <a:r>
              <a:rPr lang="da-DK" altLang="da-DK" dirty="0" err="1"/>
              <a:t>ImageFileManager</a:t>
            </a:r>
            <a:endParaRPr lang="da-DK" altLang="da-DK" dirty="0"/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Åbner en dialogboks,</a:t>
            </a:r>
            <a:br>
              <a:rPr lang="da-DK" altLang="da-DK" dirty="0"/>
            </a:br>
            <a:r>
              <a:rPr lang="da-DK" altLang="da-DK" dirty="0"/>
              <a:t>hvori brugeren vælger en fil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Filens billede returneres som et </a:t>
            </a:r>
            <a:r>
              <a:rPr lang="da-DK" altLang="da-DK" dirty="0" err="1"/>
              <a:t>OFImage</a:t>
            </a:r>
            <a:r>
              <a:rPr lang="da-DK" altLang="da-DK" dirty="0"/>
              <a:t> objekt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81234" y="4537569"/>
            <a:ext cx="981464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5508104" y="5077943"/>
            <a:ext cx="3658160" cy="1772848"/>
            <a:chOff x="5508104" y="5077943"/>
            <a:chExt cx="3658160" cy="1772848"/>
          </a:xfrm>
        </p:grpSpPr>
        <p:grpSp>
          <p:nvGrpSpPr>
            <p:cNvPr id="3" name="Group 2"/>
            <p:cNvGrpSpPr/>
            <p:nvPr/>
          </p:nvGrpSpPr>
          <p:grpSpPr>
            <a:xfrm>
              <a:off x="5508104" y="5077943"/>
              <a:ext cx="2246528" cy="1772848"/>
              <a:chOff x="5154992" y="4816969"/>
              <a:chExt cx="2932895" cy="1977337"/>
            </a:xfrm>
          </p:grpSpPr>
          <p:pic>
            <p:nvPicPr>
              <p:cNvPr id="25" name="Picture 24" descr="fig-13.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695" r="3624" b="89205"/>
              <a:stretch/>
            </p:blipFill>
            <p:spPr>
              <a:xfrm>
                <a:off x="5154992" y="4816969"/>
                <a:ext cx="2926182" cy="284397"/>
              </a:xfrm>
              <a:prstGeom prst="rect">
                <a:avLst/>
              </a:prstGeom>
            </p:spPr>
          </p:pic>
          <p:pic>
            <p:nvPicPr>
              <p:cNvPr id="26" name="Picture 25" descr="fig-13.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14430" r="3624" b="25964"/>
              <a:stretch/>
            </p:blipFill>
            <p:spPr>
              <a:xfrm>
                <a:off x="5161705" y="5116030"/>
                <a:ext cx="2926182" cy="1678276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3828" y="5361320"/>
              <a:ext cx="2068796" cy="148297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 flipV="1">
              <a:off x="7686444" y="6093296"/>
              <a:ext cx="2750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7961518" y="5943209"/>
              <a:ext cx="1204746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imagePanel</a:t>
              </a:r>
              <a:endParaRPr lang="da-DK" altLang="da-DK" sz="1400" b="1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3386" y="5052986"/>
            <a:ext cx="2847538" cy="1780446"/>
            <a:chOff x="5098255" y="476672"/>
            <a:chExt cx="3938241" cy="2376264"/>
          </a:xfrm>
        </p:grpSpPr>
        <p:grpSp>
          <p:nvGrpSpPr>
            <p:cNvPr id="39" name="Group 38"/>
            <p:cNvGrpSpPr/>
            <p:nvPr/>
          </p:nvGrpSpPr>
          <p:grpSpPr>
            <a:xfrm>
              <a:off x="5103655" y="476672"/>
              <a:ext cx="3932841" cy="2376264"/>
              <a:chOff x="5103655" y="476672"/>
              <a:chExt cx="3932841" cy="2376264"/>
            </a:xfrm>
          </p:grpSpPr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3655" y="476672"/>
                <a:ext cx="3932841" cy="2376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6296687" y="513119"/>
                <a:ext cx="1027222" cy="531909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142801" y="1431873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7036916" y="2263542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7781498" y="1449292"/>
              <a:ext cx="1170913" cy="5188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7262220" y="2474936"/>
              <a:ext cx="652128" cy="258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sz="700" dirty="0"/>
                <a:t>Billede</a:t>
              </a:r>
              <a:endParaRPr lang="da-DK" altLang="da-DK" sz="700" dirty="0"/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7974576" y="1590482"/>
              <a:ext cx="959018" cy="382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sz="700" dirty="0"/>
                <a:t>Grænseflade til filsystem</a:t>
              </a:r>
              <a:endParaRPr lang="da-DK" altLang="da-DK" sz="700" dirty="0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098255" y="1574458"/>
              <a:ext cx="1198433" cy="382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700" b="1" spc="-50" dirty="0" smtClean="0">
                  <a:solidFill>
                    <a:srgbClr val="FF0000"/>
                  </a:solidFill>
                </a:rPr>
                <a:t>GUI objekt, hvori billedet kan vises</a:t>
              </a:r>
              <a:endParaRPr lang="da-DK" altLang="da-DK" sz="700" b="1" spc="-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42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1" grpId="0"/>
      <p:bldP spid="22" grpId="0"/>
      <p:bldP spid="23" grpId="0" animBg="1"/>
      <p:bldP spid="24" grpId="0" animBg="1"/>
      <p:bldP spid="27" grpId="0" animBg="1"/>
      <p:bldP spid="28" grpId="0" animBg="1"/>
      <p:bldP spid="33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9901</TotalTime>
  <Words>4035</Words>
  <Application>Microsoft Office PowerPoint</Application>
  <PresentationFormat>On-screen Show (4:3)</PresentationFormat>
  <Paragraphs>620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ＭＳ Ｐゴシック</vt:lpstr>
      <vt:lpstr>Arial</vt:lpstr>
      <vt:lpstr>Courier New</vt:lpstr>
      <vt:lpstr>Times New Roman</vt:lpstr>
      <vt:lpstr>Standarddesign</vt:lpstr>
      <vt:lpstr>Forelæsning Uge 13</vt:lpstr>
      <vt:lpstr>● AWT og Swing</vt:lpstr>
      <vt:lpstr>● Vinduer (frames)</vt:lpstr>
      <vt:lpstr>Terminologi for frames (vinduer)</vt:lpstr>
      <vt:lpstr>Java kode for simpel frame</vt:lpstr>
      <vt:lpstr>● Menuer</vt:lpstr>
      <vt:lpstr>● Håndtering af events (actions)</vt:lpstr>
      <vt:lpstr>Håndtering af billeder</vt:lpstr>
      <vt:lpstr>openFile metoden</vt:lpstr>
      <vt:lpstr>● Layout managers</vt:lpstr>
      <vt:lpstr>Flow layout</vt:lpstr>
      <vt:lpstr>Horisontalt box layout</vt:lpstr>
      <vt:lpstr>Vertikalt box layout</vt:lpstr>
      <vt:lpstr>Grid layout</vt:lpstr>
      <vt:lpstr>Border layout</vt:lpstr>
      <vt:lpstr>Border layout (fortsat)</vt:lpstr>
      <vt:lpstr>Border layout (fortsat)</vt:lpstr>
      <vt:lpstr>Indlejring af layout managers</vt:lpstr>
      <vt:lpstr>● Dialogbokse og knapper</vt:lpstr>
      <vt:lpstr>Knapper</vt:lpstr>
      <vt:lpstr>● Andre GUI elementer</vt:lpstr>
      <vt:lpstr>Gode råd omkring GUI konstruktion</vt:lpstr>
      <vt:lpstr>● Anonyme indre klasser</vt:lpstr>
      <vt:lpstr>Erklæring af anonym indre klasse</vt:lpstr>
      <vt:lpstr>MouseAdapter klassen</vt:lpstr>
      <vt:lpstr>Indre klasser</vt:lpstr>
      <vt:lpstr>● Computerspil 3</vt:lpstr>
      <vt:lpstr>Regression tests for BorderCity / CapitalCity</vt:lpstr>
      <vt:lpstr>Regression test for MafiaCountry</vt:lpstr>
      <vt:lpstr>Testserveren</vt:lpstr>
      <vt:lpstr>Statistik for brug af testserveren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931</cp:revision>
  <cp:lastPrinted>2015-09-29T11:26:29Z</cp:lastPrinted>
  <dcterms:created xsi:type="dcterms:W3CDTF">2009-09-02T10:07:09Z</dcterms:created>
  <dcterms:modified xsi:type="dcterms:W3CDTF">2023-11-15T09:34:46Z</dcterms:modified>
</cp:coreProperties>
</file>