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3" Type="http://schemas.openxmlformats.org/officeDocument/2006/relationships/slide" Target="slides/slide58.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destroyallsoftware.com/talks/wat"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destroyallsoftware.com/talks/wat"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a6c294d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a6c294d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a9ff0d6df4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a9ff0d6df4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595959"/>
                </a:solidFill>
              </a:rPr>
              <a:t>Arithmetic operators</a:t>
            </a:r>
            <a:endParaRPr>
              <a:solidFill>
                <a:srgbClr val="595959"/>
              </a:solidFill>
            </a:endParaRPr>
          </a:p>
          <a:p>
            <a:pPr indent="0" lvl="0" marL="0" rtl="0" algn="l">
              <a:lnSpc>
                <a:spcPct val="115000"/>
              </a:lnSpc>
              <a:spcBef>
                <a:spcPts val="0"/>
              </a:spcBef>
              <a:spcAft>
                <a:spcPts val="0"/>
              </a:spcAft>
              <a:buClr>
                <a:schemeClr val="dk1"/>
              </a:buClr>
              <a:buSzPts val="1100"/>
              <a:buFont typeface="Arial"/>
              <a:buNone/>
            </a:pPr>
            <a:r>
              <a:rPr lang="en">
                <a:solidFill>
                  <a:srgbClr val="595959"/>
                </a:solidFill>
              </a:rPr>
              <a:t>Comparison operators</a:t>
            </a:r>
            <a:endParaRPr>
              <a:solidFill>
                <a:srgbClr val="595959"/>
              </a:solidFill>
            </a:endParaRPr>
          </a:p>
          <a:p>
            <a:pPr indent="0" lvl="0" marL="0" rtl="0" algn="l">
              <a:lnSpc>
                <a:spcPct val="115000"/>
              </a:lnSpc>
              <a:spcBef>
                <a:spcPts val="0"/>
              </a:spcBef>
              <a:spcAft>
                <a:spcPts val="0"/>
              </a:spcAft>
              <a:buClr>
                <a:schemeClr val="dk1"/>
              </a:buClr>
              <a:buSzPts val="1100"/>
              <a:buFont typeface="Arial"/>
              <a:buNone/>
            </a:pPr>
            <a:r>
              <a:rPr lang="en">
                <a:solidFill>
                  <a:srgbClr val="595959"/>
                </a:solidFill>
              </a:rPr>
              <a:t>Note triple equal sign</a:t>
            </a:r>
            <a:endParaRPr>
              <a:solidFill>
                <a:srgbClr val="595959"/>
              </a:solidFill>
            </a:endParaRPr>
          </a:p>
          <a:p>
            <a:pPr indent="0" lvl="0" marL="0" rtl="0" algn="l">
              <a:lnSpc>
                <a:spcPct val="115000"/>
              </a:lnSpc>
              <a:spcBef>
                <a:spcPts val="0"/>
              </a:spcBef>
              <a:spcAft>
                <a:spcPts val="0"/>
              </a:spcAft>
              <a:buClr>
                <a:schemeClr val="dk1"/>
              </a:buClr>
              <a:buSzPts val="1100"/>
              <a:buFont typeface="Arial"/>
              <a:buNone/>
            </a:pPr>
            <a:r>
              <a:rPr lang="en">
                <a:solidFill>
                  <a:srgbClr val="595959"/>
                </a:solidFill>
              </a:rPr>
              <a:t>for a </a:t>
            </a:r>
            <a:r>
              <a:rPr lang="en">
                <a:solidFill>
                  <a:schemeClr val="dk1"/>
                </a:solidFill>
              </a:rPr>
              <a:t>✨</a:t>
            </a:r>
            <a:r>
              <a:rPr lang="en">
                <a:solidFill>
                  <a:srgbClr val="595959"/>
                </a:solidFill>
              </a:rPr>
              <a:t>fun</a:t>
            </a:r>
            <a:r>
              <a:rPr lang="en">
                <a:solidFill>
                  <a:schemeClr val="dk1"/>
                </a:solidFill>
              </a:rPr>
              <a:t>✨</a:t>
            </a:r>
            <a:r>
              <a:rPr lang="en">
                <a:solidFill>
                  <a:srgbClr val="595959"/>
                </a:solidFill>
              </a:rPr>
              <a:t> demonstration of JavaScript being dumb, check out </a:t>
            </a:r>
            <a:r>
              <a:rPr lang="en" u="sng">
                <a:solidFill>
                  <a:srgbClr val="0097A7"/>
                </a:solidFill>
                <a:hlinkClick r:id="rId2">
                  <a:extLst>
                    <a:ext uri="{A12FA001-AC4F-418D-AE19-62706E023703}">
                      <ahyp:hlinkClr val="tx"/>
                    </a:ext>
                  </a:extLst>
                </a:hlinkClick>
              </a:rPr>
              <a:t>https://www.destroyallsoftware.com/talks/wat</a:t>
            </a:r>
            <a:endParaRPr>
              <a:solidFill>
                <a:srgbClr val="595959"/>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9dff8ec1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09dff8ec1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rgbClr val="595959"/>
                </a:solidFill>
              </a:rPr>
              <a:t>Semicolons - not actually necessary, but using them really improves readability and prevents bugs</a:t>
            </a:r>
            <a:endParaRPr>
              <a:solidFill>
                <a:srgbClr val="595959"/>
              </a:solidFill>
            </a:endParaRPr>
          </a:p>
          <a:p>
            <a:pPr indent="0" lvl="0" marL="0" rtl="0" algn="l">
              <a:lnSpc>
                <a:spcPct val="100000"/>
              </a:lnSpc>
              <a:spcBef>
                <a:spcPts val="0"/>
              </a:spcBef>
              <a:spcAft>
                <a:spcPts val="0"/>
              </a:spcAft>
              <a:buClr>
                <a:schemeClr val="dk1"/>
              </a:buClr>
              <a:buSzPts val="1100"/>
              <a:buFont typeface="Arial"/>
              <a:buNone/>
            </a:pPr>
            <a:r>
              <a:rPr lang="en">
                <a:solidFill>
                  <a:srgbClr val="595959"/>
                </a:solidFill>
              </a:rPr>
              <a:t>Whitespace - can remove or add</a:t>
            </a:r>
            <a:endParaRPr>
              <a:solidFill>
                <a:srgbClr val="595959"/>
              </a:solidFill>
            </a:endParaRPr>
          </a:p>
          <a:p>
            <a:pPr indent="0" lvl="0" marL="0" rtl="0" algn="l">
              <a:lnSpc>
                <a:spcPct val="100000"/>
              </a:lnSpc>
              <a:spcBef>
                <a:spcPts val="0"/>
              </a:spcBef>
              <a:spcAft>
                <a:spcPts val="0"/>
              </a:spcAft>
              <a:buClr>
                <a:schemeClr val="dk1"/>
              </a:buClr>
              <a:buSzPts val="1100"/>
              <a:buFont typeface="Arial"/>
              <a:buNone/>
            </a:pPr>
            <a:r>
              <a:rPr lang="en">
                <a:solidFill>
                  <a:srgbClr val="595959"/>
                </a:solidFill>
              </a:rPr>
              <a:t>Curly braces - blocks</a:t>
            </a:r>
            <a:endParaRPr>
              <a:solidFill>
                <a:srgbClr val="595959"/>
              </a:solidFill>
            </a:endParaRPr>
          </a:p>
          <a:p>
            <a:pPr indent="0" lvl="0" marL="0" rtl="0" algn="l">
              <a:lnSpc>
                <a:spcPct val="100000"/>
              </a:lnSpc>
              <a:spcBef>
                <a:spcPts val="0"/>
              </a:spcBef>
              <a:spcAft>
                <a:spcPts val="0"/>
              </a:spcAft>
              <a:buClr>
                <a:schemeClr val="dk1"/>
              </a:buClr>
              <a:buSzPts val="1100"/>
              <a:buFont typeface="Arial"/>
              <a:buNone/>
            </a:pPr>
            <a:r>
              <a:rPr lang="en">
                <a:solidFill>
                  <a:srgbClr val="595959"/>
                </a:solidFill>
              </a:rPr>
              <a:t>Comments</a:t>
            </a:r>
            <a:endParaRPr>
              <a:solidFill>
                <a:srgbClr val="595959"/>
              </a:solidFill>
            </a:endParaRPr>
          </a:p>
          <a:p>
            <a:pPr indent="0" lvl="0" marL="0" rtl="0" algn="l">
              <a:lnSpc>
                <a:spcPct val="100000"/>
              </a:lnSpc>
              <a:spcBef>
                <a:spcPts val="0"/>
              </a:spcBef>
              <a:spcAft>
                <a:spcPts val="0"/>
              </a:spcAft>
              <a:buClr>
                <a:schemeClr val="dk1"/>
              </a:buClr>
              <a:buSzPts val="1100"/>
              <a:buFont typeface="Arial"/>
              <a:buNone/>
            </a:pPr>
            <a:r>
              <a:t/>
            </a:r>
            <a:endParaRPr>
              <a:solidFill>
                <a:srgbClr val="595959"/>
              </a:solidFill>
            </a:endParaRPr>
          </a:p>
          <a:p>
            <a:pPr indent="0" lvl="0" marL="0" rtl="0" algn="l">
              <a:lnSpc>
                <a:spcPct val="100000"/>
              </a:lnSpc>
              <a:spcBef>
                <a:spcPts val="0"/>
              </a:spcBef>
              <a:spcAft>
                <a:spcPts val="0"/>
              </a:spcAft>
              <a:buClr>
                <a:schemeClr val="dk1"/>
              </a:buClr>
              <a:buSzPts val="1100"/>
              <a:buFont typeface="Arial"/>
              <a:buNone/>
            </a:pPr>
            <a:r>
              <a:rPr lang="en">
                <a:solidFill>
                  <a:srgbClr val="595959"/>
                </a:solidFill>
              </a:rPr>
              <a:t>for a </a:t>
            </a:r>
            <a:r>
              <a:rPr lang="en">
                <a:solidFill>
                  <a:schemeClr val="dk1"/>
                </a:solidFill>
              </a:rPr>
              <a:t>✨</a:t>
            </a:r>
            <a:r>
              <a:rPr lang="en">
                <a:solidFill>
                  <a:srgbClr val="595959"/>
                </a:solidFill>
              </a:rPr>
              <a:t>fun</a:t>
            </a:r>
            <a:r>
              <a:rPr lang="en">
                <a:solidFill>
                  <a:schemeClr val="dk1"/>
                </a:solidFill>
              </a:rPr>
              <a:t>✨</a:t>
            </a:r>
            <a:r>
              <a:rPr lang="en">
                <a:solidFill>
                  <a:srgbClr val="595959"/>
                </a:solidFill>
              </a:rPr>
              <a:t> demonstration of JavaScript being dumb, check out </a:t>
            </a:r>
            <a:r>
              <a:rPr lang="en" u="sng">
                <a:solidFill>
                  <a:srgbClr val="0097A7"/>
                </a:solidFill>
                <a:hlinkClick r:id="rId2">
                  <a:extLst>
                    <a:ext uri="{A12FA001-AC4F-418D-AE19-62706E023703}">
                      <ahyp:hlinkClr val="tx"/>
                    </a:ext>
                  </a:extLst>
                </a:hlinkClick>
              </a:rPr>
              <a:t>https://www.destroyallsoftware.com/talks/wat</a:t>
            </a:r>
            <a:endParaRPr>
              <a:solidFill>
                <a:srgbClr val="595959"/>
              </a:solidFill>
            </a:endParaRPr>
          </a:p>
          <a:p>
            <a:pPr indent="0" lvl="0" marL="0" rtl="0" algn="l">
              <a:lnSpc>
                <a:spcPct val="100000"/>
              </a:lnSpc>
              <a:spcBef>
                <a:spcPts val="0"/>
              </a:spcBef>
              <a:spcAft>
                <a:spcPts val="0"/>
              </a:spcAft>
              <a:buClr>
                <a:schemeClr val="dk1"/>
              </a:buClr>
              <a:buSzPts val="1100"/>
              <a:buFont typeface="Arial"/>
              <a:buNone/>
            </a:pPr>
            <a:r>
              <a:t/>
            </a:r>
            <a:endParaRPr>
              <a:solidFill>
                <a:srgbClr val="595959"/>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b1ce1181a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b1ce1181a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Single equals for variables,</a:t>
            </a:r>
            <a:endParaRPr/>
          </a:p>
          <a:p>
            <a:pPr indent="0" lvl="0" marL="0" rtl="0" algn="l">
              <a:spcBef>
                <a:spcPts val="0"/>
              </a:spcBef>
              <a:spcAft>
                <a:spcPts val="0"/>
              </a:spcAft>
              <a:buNone/>
            </a:pPr>
            <a:r>
              <a:rPr lang="en"/>
              <a:t>Name that we can “give” a value</a:t>
            </a:r>
            <a:endParaRPr/>
          </a:p>
          <a:p>
            <a:pPr indent="0" lvl="0" marL="0" rtl="0" algn="l">
              <a:spcBef>
                <a:spcPts val="0"/>
              </a:spcBef>
              <a:spcAft>
                <a:spcPts val="0"/>
              </a:spcAft>
              <a:buNone/>
            </a:pPr>
            <a:r>
              <a:rPr lang="en"/>
              <a:t>In javascript, when you </a:t>
            </a:r>
            <a:r>
              <a:rPr b="1" lang="en"/>
              <a:t>first</a:t>
            </a:r>
            <a:r>
              <a:rPr lang="en"/>
              <a:t> use a variable, you have to declare it</a:t>
            </a:r>
            <a:endParaRPr/>
          </a:p>
          <a:p>
            <a:pPr indent="0" lvl="0" marL="0" rtl="0" algn="l">
              <a:spcBef>
                <a:spcPts val="0"/>
              </a:spcBef>
              <a:spcAft>
                <a:spcPts val="0"/>
              </a:spcAft>
              <a:buNone/>
            </a:pPr>
            <a:r>
              <a:rPr lang="en"/>
              <a:t>We use the “let” keyword to declare variable. After this, we can freely change the value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Javascript conventions name variables using camelCase. Every word capitalized except for first.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note:</a:t>
            </a:r>
            <a:r>
              <a:rPr lang="en"/>
              <a:t> re-declaring a variable with “let” when the variable already exists does </a:t>
            </a:r>
            <a:r>
              <a:rPr i="1" lang="en"/>
              <a:t>not</a:t>
            </a:r>
            <a:r>
              <a:rPr lang="en"/>
              <a:t> work in strict mode, but it runs without error in non-strict mode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b1ce1181a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b1ce1181a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Javascript also have constants</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b1ce1181a2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b1ce1181a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bother?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Safe code practice. Things that shouldn’t change can’t change. E.g. conversion factor</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b1ce1181a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b1ce1181a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Undefined: default value</a:t>
            </a:r>
            <a:endParaRPr/>
          </a:p>
          <a:p>
            <a:pPr indent="0" lvl="0" marL="0" rtl="0" algn="l">
              <a:spcBef>
                <a:spcPts val="0"/>
              </a:spcBef>
              <a:spcAft>
                <a:spcPts val="0"/>
              </a:spcAft>
              <a:buNone/>
            </a:pPr>
            <a:r>
              <a:rPr lang="en"/>
              <a:t>n</a:t>
            </a:r>
            <a:r>
              <a:rPr lang="en"/>
              <a:t>ull: use null to clear a variable. Specifically saying variable is now empty.</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b1ce1181a2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b1ce1181a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people who have seen or used js before, may have seen var. Will see code snippets that use it. Short answer is don’t var.</a:t>
            </a:r>
            <a:endParaRPr/>
          </a:p>
          <a:p>
            <a:pPr indent="0" lvl="0" marL="0" rtl="0" algn="l">
              <a:spcBef>
                <a:spcPts val="0"/>
              </a:spcBef>
              <a:spcAft>
                <a:spcPts val="0"/>
              </a:spcAft>
              <a:buNone/>
            </a:pPr>
            <a:r>
              <a:rPr lang="en"/>
              <a:t>Let was added to js because var would have unexpected behavior. (let has same behavior as other </a:t>
            </a:r>
            <a:r>
              <a:rPr lang="en"/>
              <a:t>languages</a:t>
            </a:r>
            <a:r>
              <a:rPr lang="en"/>
              <a:t>)</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a9ff0d6df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a9ff0d6df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often want output.</a:t>
            </a:r>
            <a:endParaRPr/>
          </a:p>
          <a:p>
            <a:pPr indent="0" lvl="0" marL="0" rtl="0" algn="l">
              <a:spcBef>
                <a:spcPts val="0"/>
              </a:spcBef>
              <a:spcAft>
                <a:spcPts val="0"/>
              </a:spcAft>
              <a:buNone/>
            </a:pPr>
            <a:r>
              <a:rPr lang="en"/>
              <a:t>Prints whatever is given as input to the function.</a:t>
            </a:r>
            <a:endParaRPr/>
          </a:p>
          <a:p>
            <a:pPr indent="0" lvl="0" marL="0" rtl="0" algn="l">
              <a:spcBef>
                <a:spcPts val="0"/>
              </a:spcBef>
              <a:spcAft>
                <a:spcPts val="0"/>
              </a:spcAft>
              <a:buNone/>
            </a:pPr>
            <a:r>
              <a:rPr lang="en"/>
              <a:t>Equivalent to print functions in other </a:t>
            </a:r>
            <a:r>
              <a:rPr lang="en"/>
              <a:t>languages</a:t>
            </a:r>
            <a:r>
              <a:rPr lang="en"/>
              <a:t>.</a:t>
            </a:r>
            <a:endParaRPr/>
          </a:p>
          <a:p>
            <a:pPr indent="0" lvl="0" marL="0" rtl="0" algn="l">
              <a:spcBef>
                <a:spcPts val="0"/>
              </a:spcBef>
              <a:spcAft>
                <a:spcPts val="0"/>
              </a:spcAft>
              <a:buNone/>
            </a:pPr>
            <a:r>
              <a:rPr lang="en"/>
              <a:t>Why would u use it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a9ff0d6df4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a9ff0d6df4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Used for general debugging purposes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a9ff0d6df4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a9ff0d6df4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way to provide output is alert. Generates popup notification.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a6c294d5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a6c294d5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a9ff0d6df4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a9ff0d6df4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b1ce1181a2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b1ce1181a2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 to this point we were talking about primitive data types, here we will start combining them into larger data structures.</a:t>
            </a:r>
            <a:endParaRPr/>
          </a:p>
          <a:p>
            <a:pPr indent="0" lvl="0" marL="0" rtl="0" algn="l">
              <a:spcBef>
                <a:spcPts val="0"/>
              </a:spcBef>
              <a:spcAft>
                <a:spcPts val="0"/>
              </a:spcAft>
              <a:buNone/>
            </a:pPr>
            <a:r>
              <a:rPr lang="en"/>
              <a:t>Initialize array. Possible to mix types, but generally don’t need to and shouldn’t.</a:t>
            </a:r>
            <a:endParaRPr/>
          </a:p>
          <a:p>
            <a:pPr indent="0" lvl="0" marL="0" rtl="0" algn="l">
              <a:spcBef>
                <a:spcPts val="0"/>
              </a:spcBef>
              <a:spcAft>
                <a:spcPts val="0"/>
              </a:spcAft>
              <a:buNone/>
            </a:pPr>
            <a:r>
              <a:rPr lang="en"/>
              <a:t>Access element in array, third element</a:t>
            </a:r>
            <a:endParaRPr/>
          </a:p>
          <a:p>
            <a:pPr indent="0" lvl="0" marL="0" rtl="0" algn="l">
              <a:spcBef>
                <a:spcPts val="0"/>
              </a:spcBef>
              <a:spcAft>
                <a:spcPts val="0"/>
              </a:spcAft>
              <a:buNone/>
            </a:pPr>
            <a:r>
              <a:rPr lang="en"/>
              <a:t>- </a:t>
            </a:r>
            <a:r>
              <a:rPr lang="en"/>
              <a:t>explain zero-index, and why it will be bird</a:t>
            </a:r>
            <a:endParaRPr/>
          </a:p>
          <a:p>
            <a:pPr indent="0" lvl="0" marL="0" rtl="0" algn="l">
              <a:spcBef>
                <a:spcPts val="0"/>
              </a:spcBef>
              <a:spcAft>
                <a:spcPts val="0"/>
              </a:spcAft>
              <a:buNone/>
            </a:pPr>
            <a:r>
              <a:rPr lang="en"/>
              <a:t>Replace element in array - can put the element on LHS like a variable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a9ff0d6df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a9ff0d6df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will also often want to remove from the end</a:t>
            </a:r>
            <a:endParaRPr/>
          </a:p>
          <a:p>
            <a:pPr indent="0" lvl="0" marL="0" rtl="0" algn="l">
              <a:spcBef>
                <a:spcPts val="0"/>
              </a:spcBef>
              <a:spcAft>
                <a:spcPts val="0"/>
              </a:spcAft>
              <a:buNone/>
            </a:pPr>
            <a:r>
              <a:rPr lang="en"/>
              <a:t>And add to the end</a:t>
            </a:r>
            <a:endParaRPr/>
          </a:p>
          <a:p>
            <a:pPr indent="0" lvl="0" marL="0" rtl="0" algn="l">
              <a:spcBef>
                <a:spcPts val="0"/>
              </a:spcBef>
              <a:spcAft>
                <a:spcPts val="0"/>
              </a:spcAft>
              <a:buNone/>
            </a:pPr>
            <a:r>
              <a:rPr lang="en"/>
              <a:t>Lots of other commands to add and remove, like splice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b1ce1181a2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b1ce1181a2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Works like in english</a:t>
            </a:r>
            <a:endParaRPr/>
          </a:p>
          <a:p>
            <a:pPr indent="0" lvl="0" marL="0" rtl="0" algn="l">
              <a:spcBef>
                <a:spcPts val="0"/>
              </a:spcBef>
              <a:spcAft>
                <a:spcPts val="0"/>
              </a:spcAft>
              <a:buNone/>
            </a:pPr>
            <a:r>
              <a:rPr lang="en"/>
              <a:t>If this is true, do this. Otherwise, if …</a:t>
            </a:r>
            <a:endParaRPr/>
          </a:p>
          <a:p>
            <a:pPr indent="0" lvl="0" marL="0" rtl="0" algn="l">
              <a:spcBef>
                <a:spcPts val="0"/>
              </a:spcBef>
              <a:spcAft>
                <a:spcPts val="0"/>
              </a:spcAft>
              <a:buNone/>
            </a:pPr>
            <a:r>
              <a:rPr lang="en"/>
              <a:t>Python uses elif</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Indents not necessary, but we use them to keep code cleaner and organized</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aaa832844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aaa832844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loop runs a certain block of code as long as a condition is satisfied</a:t>
            </a:r>
            <a:endParaRPr/>
          </a:p>
          <a:p>
            <a:pPr indent="0" lvl="0" marL="0" rtl="0" algn="l">
              <a:spcBef>
                <a:spcPts val="0"/>
              </a:spcBef>
              <a:spcAft>
                <a:spcPts val="0"/>
              </a:spcAft>
              <a:buNone/>
            </a:pPr>
            <a:r>
              <a:rPr lang="en"/>
              <a:t>What does this code print?</a:t>
            </a:r>
            <a:endParaRPr/>
          </a:p>
          <a:p>
            <a:pPr indent="0" lvl="0" marL="0" rtl="0" algn="l">
              <a:spcBef>
                <a:spcPts val="0"/>
              </a:spcBef>
              <a:spcAft>
                <a:spcPts val="0"/>
              </a:spcAft>
              <a:buNone/>
            </a:pPr>
            <a:r>
              <a:rPr lang="en"/>
              <a:t>It does print out 1024, check after block.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 wary of syntax: parentheses and curly braces, which might be different from the language you’re coming from.</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b1ce1181a2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b1ce1181a2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Same array as before</a:t>
            </a:r>
            <a:endParaRPr/>
          </a:p>
          <a:p>
            <a:pPr indent="0" lvl="0" marL="0" rtl="0" algn="l">
              <a:spcBef>
                <a:spcPts val="0"/>
              </a:spcBef>
              <a:spcAft>
                <a:spcPts val="0"/>
              </a:spcAft>
              <a:buNone/>
            </a:pPr>
            <a:r>
              <a:rPr lang="en"/>
              <a:t>For loop works as follows:</a:t>
            </a:r>
            <a:endParaRPr/>
          </a:p>
          <a:p>
            <a:pPr indent="0" lvl="0" marL="0" rtl="0" algn="l">
              <a:spcBef>
                <a:spcPts val="0"/>
              </a:spcBef>
              <a:spcAft>
                <a:spcPts val="0"/>
              </a:spcAft>
              <a:buNone/>
            </a:pPr>
            <a:r>
              <a:rPr lang="en"/>
              <a:t>- create an index variable i that starts off as 0</a:t>
            </a:r>
            <a:endParaRPr/>
          </a:p>
          <a:p>
            <a:pPr indent="0" lvl="0" marL="0" rtl="0" algn="l">
              <a:spcBef>
                <a:spcPts val="0"/>
              </a:spcBef>
              <a:spcAft>
                <a:spcPts val="0"/>
              </a:spcAft>
              <a:buNone/>
            </a:pPr>
            <a:r>
              <a:rPr lang="en"/>
              <a:t>- second chunk is the condition that the loop will check before every step</a:t>
            </a:r>
            <a:endParaRPr/>
          </a:p>
          <a:p>
            <a:pPr indent="0" lvl="0" marL="0" rtl="0" algn="l">
              <a:spcBef>
                <a:spcPts val="0"/>
              </a:spcBef>
              <a:spcAft>
                <a:spcPts val="0"/>
              </a:spcAft>
              <a:buNone/>
            </a:pPr>
            <a:r>
              <a:rPr lang="en"/>
              <a:t>- third section (i++) shorthand for i = i+1, increments by 1 every step</a:t>
            </a:r>
            <a:endParaRPr/>
          </a:p>
          <a:p>
            <a:pPr indent="0" lvl="0" marL="0" rtl="0" algn="l">
              <a:spcBef>
                <a:spcPts val="0"/>
              </a:spcBef>
              <a:spcAft>
                <a:spcPts val="0"/>
              </a:spcAft>
              <a:buNone/>
            </a:pPr>
            <a:r>
              <a:rPr lang="en"/>
              <a:t>This loop will output 4 strings, one for each.</a:t>
            </a:r>
            <a:endParaRPr/>
          </a:p>
          <a:p>
            <a:pPr indent="0" lvl="0" marL="0" rtl="0" algn="l">
              <a:spcBef>
                <a:spcPts val="0"/>
              </a:spcBef>
              <a:spcAft>
                <a:spcPts val="0"/>
              </a:spcAft>
              <a:buNone/>
            </a:pPr>
            <a:r>
              <a:rPr lang="en"/>
              <a:t>Note that const is used inside the block. Can use here, since phrase only exists inside the block. Once leave, it is deleted.</a:t>
            </a:r>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Be wary of syntax: parentheses and curly braces, which might be different from the language you’re coming from.</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09dff8ec18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09dff8ec1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way of iterating, specifically for arrays and other “iterable” types.</a:t>
            </a:r>
            <a:endParaRPr/>
          </a:p>
          <a:p>
            <a:pPr indent="0" lvl="0" marL="0" rtl="0" algn="l">
              <a:spcBef>
                <a:spcPts val="0"/>
              </a:spcBef>
              <a:spcAft>
                <a:spcPts val="0"/>
              </a:spcAft>
              <a:buNone/>
            </a:pPr>
            <a:r>
              <a:rPr lang="en"/>
              <a:t>You won’t ever actually need this, since you can just use the regular for loop syntax, but I am just putting this out there in case you see it.</a:t>
            </a:r>
            <a:endParaRPr/>
          </a:p>
          <a:p>
            <a:pPr indent="0" lvl="0" marL="0" rtl="0" algn="l">
              <a:spcBef>
                <a:spcPts val="0"/>
              </a:spcBef>
              <a:spcAft>
                <a:spcPts val="0"/>
              </a:spcAft>
              <a:buNone/>
            </a:pPr>
            <a:r>
              <a:rPr lang="en"/>
              <a:t>One big difference from python however, is that you must use </a:t>
            </a:r>
            <a:r>
              <a:rPr b="1" lang="en"/>
              <a:t>of</a:t>
            </a:r>
            <a:r>
              <a:rPr lang="en"/>
              <a:t> instead of </a:t>
            </a:r>
            <a:r>
              <a:rPr b="1" lang="en"/>
              <a:t>in</a:t>
            </a:r>
            <a:r>
              <a:rPr lang="en"/>
              <a:t>.</a:t>
            </a:r>
            <a:endParaRPr/>
          </a:p>
          <a:p>
            <a:pPr indent="0" lvl="0" marL="0" rtl="0" algn="l">
              <a:spcBef>
                <a:spcPts val="0"/>
              </a:spcBef>
              <a:spcAft>
                <a:spcPts val="0"/>
              </a:spcAft>
              <a:buNone/>
            </a:pPr>
            <a:r>
              <a:rPr lang="en"/>
              <a:t>I would generally caution against using this syntax, since you don’t actually need it and it is just another thing to remember. And more importantly, if you’re coming from python, you might b</a:t>
            </a:r>
            <a:r>
              <a:rPr lang="en"/>
              <a:t>e accustomed to typing for blank </a:t>
            </a:r>
            <a:r>
              <a:rPr b="1" lang="en"/>
              <a:t>in</a:t>
            </a:r>
            <a:r>
              <a:rPr lang="en"/>
              <a:t> blank. The issue is that the syntax for … in … also exists in js, but it does something completely different and you might accidentally type “in”.</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09dff8ec18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09dff8ec1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a9ff0d6df4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a9ff0d6df4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b1ce1181a2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b1ce1181a2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other ways to assign a function in js, but we are going to stick with this one for consistency. This is a more modern option.</a:t>
            </a:r>
            <a:endParaRPr/>
          </a:p>
          <a:p>
            <a:pPr indent="0" lvl="0" marL="0" rtl="0" algn="l">
              <a:spcBef>
                <a:spcPts val="0"/>
              </a:spcBef>
              <a:spcAft>
                <a:spcPts val="0"/>
              </a:spcAft>
              <a:buNone/>
            </a:pPr>
            <a:r>
              <a:rPr lang="en"/>
              <a:t>The syntax above starts at </a:t>
            </a:r>
            <a:r>
              <a:rPr b="1" lang="en"/>
              <a:t>tempC</a:t>
            </a:r>
            <a:r>
              <a:rPr lang="en"/>
              <a:t> which is then taken to some body.</a:t>
            </a:r>
            <a:endParaRPr/>
          </a:p>
          <a:p>
            <a:pPr indent="0" lvl="0" marL="0" rtl="0" algn="l">
              <a:spcBef>
                <a:spcPts val="0"/>
              </a:spcBef>
              <a:spcAft>
                <a:spcPts val="0"/>
              </a:spcAft>
              <a:buNone/>
            </a:pPr>
            <a:r>
              <a:rPr lang="en"/>
              <a:t>Inside the body, it creates a new var, which is then returned.</a:t>
            </a:r>
            <a:endParaRPr/>
          </a:p>
          <a:p>
            <a:pPr indent="0" lvl="0" marL="0" rtl="0" algn="l">
              <a:spcBef>
                <a:spcPts val="0"/>
              </a:spcBef>
              <a:spcAft>
                <a:spcPts val="0"/>
              </a:spcAft>
              <a:buNone/>
            </a:pPr>
            <a:r>
              <a:rPr lang="en"/>
              <a:t>Note that w</a:t>
            </a:r>
            <a:r>
              <a:rPr lang="en"/>
              <a:t>e are assigning the function exactly in the same way we assign to a variable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a9ff0d6df4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a9ff0d6df4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a9ff0d6df4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a9ff0d6df4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two</a:t>
            </a:r>
            <a:endParaRPr/>
          </a:p>
          <a:p>
            <a:pPr indent="0" lvl="0" marL="0" rtl="0" algn="l">
              <a:spcBef>
                <a:spcPts val="0"/>
              </a:spcBef>
              <a:spcAft>
                <a:spcPts val="0"/>
              </a:spcAft>
              <a:buNone/>
            </a:pPr>
            <a:r>
              <a:rPr lang="en"/>
              <a:t>Then we get to the good stuff, </a:t>
            </a:r>
            <a:r>
              <a:rPr b="1" lang="en"/>
              <a:t>modifyArray</a:t>
            </a:r>
            <a:r>
              <a:rPr lang="en"/>
              <a:t>, which takes in two parameters, an array, and a callback function.</a:t>
            </a:r>
            <a:endParaRPr/>
          </a:p>
          <a:p>
            <a:pPr indent="0" lvl="0" marL="0" rtl="0" algn="l">
              <a:spcBef>
                <a:spcPts val="0"/>
              </a:spcBef>
              <a:spcAft>
                <a:spcPts val="0"/>
              </a:spcAft>
              <a:buNone/>
            </a:pPr>
            <a:r>
              <a:rPr lang="en"/>
              <a:t>What happens here is that it is going through the array, and applying this function to every element in the array and updating the elements. So it edits the array in place, by calling the callback function on every element.</a:t>
            </a:r>
            <a:endParaRPr/>
          </a:p>
          <a:p>
            <a:pPr indent="0" lvl="0" marL="0" rtl="0" algn="l">
              <a:spcBef>
                <a:spcPts val="0"/>
              </a:spcBef>
              <a:spcAft>
                <a:spcPts val="0"/>
              </a:spcAft>
              <a:buNone/>
            </a:pPr>
            <a:r>
              <a:rPr lang="en"/>
              <a:t>So what we can do is take in an array, myArray here, and then modify that array using this </a:t>
            </a:r>
            <a:r>
              <a:rPr lang="en"/>
              <a:t>function</a:t>
            </a:r>
            <a:r>
              <a:rPr lang="en"/>
              <a:t>.</a:t>
            </a:r>
            <a:endParaRPr/>
          </a:p>
          <a:p>
            <a:pPr indent="0" lvl="0" marL="0" rtl="0" algn="l">
              <a:spcBef>
                <a:spcPts val="0"/>
              </a:spcBef>
              <a:spcAft>
                <a:spcPts val="0"/>
              </a:spcAft>
              <a:buNone/>
            </a:pPr>
            <a:r>
              <a:rPr lang="en"/>
              <a:t>What is nice is that later we can reuse this code here on a different </a:t>
            </a:r>
            <a:r>
              <a:rPr lang="en"/>
              <a:t>array</a:t>
            </a:r>
            <a:r>
              <a:rPr lang="en"/>
              <a:t>, and maybe with a different callback fn. So we can still use modifyArray on something else without changing the function.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are introducing it now, because it is going to be very important to a lot of functionality later, especially when we get to react later today and tomorrow. So you are going to see the idea of a callback function a lot.</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a9ff0d6df4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a9ff0d6df4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two vs the value of it when called</a:t>
            </a:r>
            <a:endParaRPr/>
          </a:p>
          <a:p>
            <a:pPr indent="0" lvl="0" marL="0" rtl="0" algn="l">
              <a:spcBef>
                <a:spcPts val="0"/>
              </a:spcBef>
              <a:spcAft>
                <a:spcPts val="0"/>
              </a:spcAft>
              <a:buNone/>
            </a:pPr>
            <a:r>
              <a:rPr lang="en"/>
              <a:t>We often see.</a:t>
            </a:r>
            <a:endParaRPr/>
          </a:p>
          <a:p>
            <a:pPr indent="0" lvl="0" marL="0" rtl="0" algn="l">
              <a:spcBef>
                <a:spcPts val="0"/>
              </a:spcBef>
              <a:spcAft>
                <a:spcPts val="0"/>
              </a:spcAft>
              <a:buNone/>
            </a:pPr>
            <a:r>
              <a:rPr lang="en"/>
              <a:t>modifyArray must actually be given the name of the function.</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aa4df1993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aa4df1993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same function from the example before, highlighted.</a:t>
            </a:r>
            <a:endParaRPr/>
          </a:p>
          <a:p>
            <a:pPr indent="0" lvl="0" marL="0" rtl="0" algn="l">
              <a:spcBef>
                <a:spcPts val="0"/>
              </a:spcBef>
              <a:spcAft>
                <a:spcPts val="0"/>
              </a:spcAft>
              <a:buNone/>
            </a:pPr>
            <a:r>
              <a:rPr lang="en"/>
              <a:t>We are assigning it to a variable here.</a:t>
            </a:r>
            <a:endParaRPr/>
          </a:p>
          <a:p>
            <a:pPr indent="0" lvl="0" marL="0" rtl="0" algn="l">
              <a:spcBef>
                <a:spcPts val="0"/>
              </a:spcBef>
              <a:spcAft>
                <a:spcPts val="0"/>
              </a:spcAft>
              <a:buClr>
                <a:schemeClr val="dk1"/>
              </a:buClr>
              <a:buSzPts val="1100"/>
              <a:buFont typeface="Arial"/>
              <a:buNone/>
            </a:pPr>
            <a:r>
              <a:rPr lang="en">
                <a:solidFill>
                  <a:schemeClr val="dk1"/>
                </a:solidFill>
              </a:rPr>
              <a:t>We are only using it once.</a:t>
            </a:r>
            <a:endParaRPr/>
          </a:p>
          <a:p>
            <a:pPr indent="0" lvl="0" marL="0" rtl="0" algn="l">
              <a:spcBef>
                <a:spcPts val="0"/>
              </a:spcBef>
              <a:spcAft>
                <a:spcPts val="0"/>
              </a:spcAft>
              <a:buNone/>
            </a:pPr>
            <a:r>
              <a:rPr lang="en"/>
              <a:t>Do we actually have to give it a name and then use its name?</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a9ff0d6df4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a9ff0d6df4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Instead, what you can do in javascript is turn this into an anonymous function, where you can cut out the naming step and just use the fn directly. </a:t>
            </a:r>
            <a:endParaRPr/>
          </a:p>
          <a:p>
            <a:pPr indent="0" lvl="0" marL="0" rtl="0" algn="l">
              <a:spcBef>
                <a:spcPts val="0"/>
              </a:spcBef>
              <a:spcAft>
                <a:spcPts val="0"/>
              </a:spcAft>
              <a:buNone/>
            </a:pPr>
            <a:r>
              <a:rPr lang="en"/>
              <a:t>So instead of creating it, naming it, and then using it via the name.</a:t>
            </a:r>
            <a:endParaRPr/>
          </a:p>
          <a:p>
            <a:pPr indent="0" lvl="0" marL="0" rtl="0" algn="l">
              <a:spcBef>
                <a:spcPts val="0"/>
              </a:spcBef>
              <a:spcAft>
                <a:spcPts val="0"/>
              </a:spcAft>
              <a:buNone/>
            </a:pPr>
            <a:r>
              <a:rPr lang="en"/>
              <a:t>Can just create it on the spot, where you are going to use it when you need.</a:t>
            </a:r>
            <a:endParaRPr/>
          </a:p>
          <a:p>
            <a:pPr indent="0" lvl="0" marL="0" rtl="0" algn="l">
              <a:spcBef>
                <a:spcPts val="0"/>
              </a:spcBef>
              <a:spcAft>
                <a:spcPts val="0"/>
              </a:spcAft>
              <a:buNone/>
            </a:pPr>
            <a:r>
              <a:rPr lang="en"/>
              <a:t>Highlighted code is the same.</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a9ff0d6df4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a9ff0d6df4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your function is simple, i.e. only one statement in the body, you can even simplify the syntax further, and instead of going through curly braces and having a return statement. Simply have the arrow pointing to the output statement without the curly braces.</a:t>
            </a:r>
            <a:endParaRPr/>
          </a:p>
          <a:p>
            <a:pPr indent="0" lvl="0" marL="0" rtl="0" algn="l">
              <a:spcBef>
                <a:spcPts val="0"/>
              </a:spcBef>
              <a:spcAft>
                <a:spcPts val="0"/>
              </a:spcAft>
              <a:buNone/>
            </a:pPr>
            <a:r>
              <a:rPr lang="en"/>
              <a:t>Useful when function is </a:t>
            </a:r>
            <a:r>
              <a:rPr lang="en"/>
              <a:t>super</a:t>
            </a:r>
            <a:r>
              <a:rPr lang="en"/>
              <a:t> simple.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a9ff0d6df4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a9ff0d6df4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a9ff0d6df4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a9ff0d6df4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Similar to what we just do, except creates a new array and doesn’t mutate original, but spits out a new one. So it “maps” the elements of an array onto another array.</a:t>
            </a:r>
            <a:endParaRPr/>
          </a:p>
          <a:p>
            <a:pPr indent="0" lvl="0" marL="0" rtl="0" algn="l">
              <a:spcBef>
                <a:spcPts val="0"/>
              </a:spcBef>
              <a:spcAft>
                <a:spcPts val="0"/>
              </a:spcAft>
              <a:buNone/>
            </a:pPr>
            <a:r>
              <a:rPr lang="en"/>
              <a:t>Can also do something a little more complicated, e.g. convert C to F.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a9ff0d6df4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a9ff0d6df4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Two examples again.</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b1ce1181a2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b1ce1181a2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next topic is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b1ce1181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b1ce1181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together make a static website. No interaction, can’t do more.</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aa4df1993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aa4df1993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we want to store data, that’s not just one value. For example, if we wanted to store </a:t>
            </a:r>
            <a:r>
              <a:rPr lang="en"/>
              <a:t>something</a:t>
            </a:r>
            <a:r>
              <a:rPr lang="en"/>
              <a:t> more complicated like the data about a car, e.g. make, model, color, we have…</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b1ce1181a2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b1ce1181a2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create objects, which are collections of properties. Each property has a name, describing what it is, and a value describing what the value of this objects property is.</a:t>
            </a:r>
            <a:endParaRPr/>
          </a:p>
          <a:p>
            <a:pPr indent="0" lvl="0" marL="0" rtl="0" algn="l">
              <a:spcBef>
                <a:spcPts val="0"/>
              </a:spcBef>
              <a:spcAft>
                <a:spcPts val="0"/>
              </a:spcAft>
              <a:buNone/>
            </a:pPr>
            <a:r>
              <a:rPr lang="en"/>
              <a:t>Syntax: curly brace around, colons to separate names and values, and commas to separate pairs. Lets you store related data in one variable.</a:t>
            </a:r>
            <a:endParaRPr/>
          </a:p>
          <a:p>
            <a:pPr indent="0" lvl="0" marL="0" rtl="0" algn="l">
              <a:spcBef>
                <a:spcPts val="0"/>
              </a:spcBef>
              <a:spcAft>
                <a:spcPts val="0"/>
              </a:spcAft>
              <a:buNone/>
            </a:pPr>
            <a:r>
              <a:rPr lang="en"/>
              <a:t>Can think of them as the javascript equivalent to python dictionaries</a:t>
            </a:r>
            <a:endParaRPr/>
          </a:p>
          <a:p>
            <a:pPr indent="0" lvl="0" marL="0" rtl="0" algn="l">
              <a:spcBef>
                <a:spcPts val="0"/>
              </a:spcBef>
              <a:spcAft>
                <a:spcPts val="0"/>
              </a:spcAft>
              <a:buNone/>
            </a:pPr>
            <a:r>
              <a:rPr lang="en"/>
              <a:t>So what can we do with this</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a9ff0d6df4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a9ff0d6df4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 know the property names, you can get the values</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a9ff0d6df4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a9ff0d6df4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Say you want to get more than one properties out of an object at once. There is a shorthand called obj destructuring. Use it to save space and make cleaner code.</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a9ff0d6df4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a9ff0d6df4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b1ce1181a2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b1ce1181a2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 ‘2’ is false because diff types</a:t>
            </a:r>
            <a:endParaRPr/>
          </a:p>
          <a:p>
            <a:pPr indent="0" lvl="0" marL="0" rtl="0" algn="l">
              <a:spcBef>
                <a:spcPts val="0"/>
              </a:spcBef>
              <a:spcAft>
                <a:spcPts val="0"/>
              </a:spcAft>
              <a:buNone/>
            </a:pPr>
            <a:r>
              <a:rPr lang="en"/>
              <a:t>Use console for arr1 = [1,2,3]; arr2 = [1,2,3]; arr1 === arr2</a:t>
            </a:r>
            <a:endParaRPr/>
          </a:p>
          <a:p>
            <a:pPr indent="0" lvl="0" marL="0" rtl="0" algn="l">
              <a:spcBef>
                <a:spcPts val="0"/>
              </a:spcBef>
              <a:spcAft>
                <a:spcPts val="0"/>
              </a:spcAft>
              <a:buNone/>
            </a:pPr>
            <a:r>
              <a:rPr lang="en"/>
              <a:t>See same behavior for arrays and objects</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a9ff0d6df4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a9ff0d6df4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 </a:t>
            </a:r>
            <a:r>
              <a:rPr lang="en"/>
              <a:t>variables</a:t>
            </a:r>
            <a:r>
              <a:rPr lang="en"/>
              <a:t> are </a:t>
            </a:r>
            <a:r>
              <a:rPr b="1" lang="en"/>
              <a:t>references</a:t>
            </a:r>
            <a:r>
              <a:rPr lang="en"/>
              <a:t>, it just points to where an object is located in memory. So when creating an array, or an object, just put this in memory and has the variable point to that object in memory. All they know is where they point to.</a:t>
            </a:r>
            <a:endParaRPr/>
          </a:p>
          <a:p>
            <a:pPr indent="0" lvl="0" marL="0" rtl="0" algn="l">
              <a:spcBef>
                <a:spcPts val="0"/>
              </a:spcBef>
              <a:spcAft>
                <a:spcPts val="0"/>
              </a:spcAft>
              <a:buNone/>
            </a:pPr>
            <a:r>
              <a:rPr lang="en"/>
              <a:t>=== checks if references point to the same spot</a:t>
            </a:r>
            <a:endParaRPr/>
          </a:p>
          <a:p>
            <a:pPr indent="0" lvl="0" marL="0" rtl="0" algn="l">
              <a:spcBef>
                <a:spcPts val="0"/>
              </a:spcBef>
              <a:spcAft>
                <a:spcPts val="0"/>
              </a:spcAft>
              <a:buNone/>
            </a:pPr>
            <a:r>
              <a:rPr lang="en"/>
              <a:t>Primitives check actual values, more complicated data types things just check references.</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b2d77b72a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b2d77b72a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 into console to explain. Can mutate one. Just creating pointer to the same array.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b1ce1181a2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b1ce1181a2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b1ce1181a2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b1ce1181a2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have a rectangle height with a width and height</a:t>
            </a:r>
            <a:endParaRPr/>
          </a:p>
          <a:p>
            <a:pPr indent="0" lvl="0" marL="0" rtl="0" algn="l">
              <a:spcBef>
                <a:spcPts val="0"/>
              </a:spcBef>
              <a:spcAft>
                <a:spcPts val="0"/>
              </a:spcAft>
              <a:buNone/>
            </a:pPr>
            <a:r>
              <a:rPr lang="en"/>
              <a:t>Every class has a constructor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b1ce1181a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b1ce1181a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click, use mouse, etc. Lets website respond.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Looks like “standard programming language”</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a9ff0d6df4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a9ff0d6df4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 touching upon this because classes are a very complex thing and there is too much to cover in this short a time.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109dff8ec18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109dff8ec18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a9ff0d6df4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a9ff0d6df4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 to catbook-react</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109dff8ec18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109dff8ec18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109dff8ec18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109dff8ec18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109dff8ec18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109dff8ec18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109dff8ec18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109dff8ec18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109dff8ec18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109dff8ec18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109dff8ec18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109dff8ec18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09dff8ec18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09dff8ec18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b1ce1181a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b1ce1181a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b1ce1181a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b1ce1181a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b1ce1181a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b1ce1181a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Number - pos neg, integer, decimal</a:t>
            </a:r>
            <a:endParaRPr/>
          </a:p>
          <a:p>
            <a:pPr indent="0" lvl="0" marL="0" rtl="0" algn="l">
              <a:spcBef>
                <a:spcPts val="0"/>
              </a:spcBef>
              <a:spcAft>
                <a:spcPts val="0"/>
              </a:spcAft>
              <a:buNone/>
            </a:pPr>
            <a:r>
              <a:rPr lang="en"/>
              <a:t>String - denoted by quotes. Can have empty string</a:t>
            </a:r>
            <a:endParaRPr/>
          </a:p>
          <a:p>
            <a:pPr indent="0" lvl="0" marL="0" rtl="0" algn="l">
              <a:spcBef>
                <a:spcPts val="0"/>
              </a:spcBef>
              <a:spcAft>
                <a:spcPts val="0"/>
              </a:spcAft>
              <a:buNone/>
            </a:pPr>
            <a:r>
              <a:rPr lang="en"/>
              <a:t>Null and undefined sound familiar, but there is a difference, which i will talk about in a bit.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396DFF"/>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2"/>
              </a:buClr>
              <a:buSzPts val="5200"/>
              <a:buNone/>
              <a:defRPr sz="5200">
                <a:solidFill>
                  <a:schemeClr val="lt2"/>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D2DAFF"/>
              </a:buClr>
              <a:buSzPts val="2800"/>
              <a:buNone/>
              <a:defRPr sz="2800">
                <a:solidFill>
                  <a:srgbClr val="D2DA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50" name="Shape 50"/>
        <p:cNvGrpSpPr/>
        <p:nvPr/>
      </p:nvGrpSpPr>
      <p:grpSpPr>
        <a:xfrm>
          <a:off x="0" y="0"/>
          <a:ext cx="0" cy="0"/>
          <a:chOff x="0" y="0"/>
          <a:chExt cx="0" cy="0"/>
        </a:xfrm>
      </p:grpSpPr>
      <p:sp>
        <p:nvSpPr>
          <p:cNvPr id="51" name="Google Shape;51;p13"/>
          <p:cNvSpPr txBox="1"/>
          <p:nvPr>
            <p:ph type="ctrTitle"/>
          </p:nvPr>
        </p:nvSpPr>
        <p:spPr>
          <a:xfrm>
            <a:off x="311708" y="1125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CC333F"/>
              </a:buClr>
              <a:buSzPts val="6000"/>
              <a:buNone/>
              <a:defRPr sz="6000">
                <a:solidFill>
                  <a:srgbClr val="CC333F"/>
                </a:solidFill>
              </a:defRPr>
            </a:lvl1pPr>
            <a:lvl2pPr lvl="1" rtl="0" algn="ctr">
              <a:spcBef>
                <a:spcPts val="0"/>
              </a:spcBef>
              <a:spcAft>
                <a:spcPts val="0"/>
              </a:spcAft>
              <a:buSzPts val="12000"/>
              <a:buFont typeface="Bubbler One"/>
              <a:buNone/>
              <a:defRPr sz="12000">
                <a:latin typeface="Bubbler One"/>
                <a:ea typeface="Bubbler One"/>
                <a:cs typeface="Bubbler One"/>
                <a:sym typeface="Bubbler One"/>
              </a:defRPr>
            </a:lvl2pPr>
            <a:lvl3pPr lvl="2" rtl="0" algn="ctr">
              <a:spcBef>
                <a:spcPts val="0"/>
              </a:spcBef>
              <a:spcAft>
                <a:spcPts val="0"/>
              </a:spcAft>
              <a:buSzPts val="12000"/>
              <a:buFont typeface="Bubbler One"/>
              <a:buNone/>
              <a:defRPr sz="12000">
                <a:latin typeface="Bubbler One"/>
                <a:ea typeface="Bubbler One"/>
                <a:cs typeface="Bubbler One"/>
                <a:sym typeface="Bubbler One"/>
              </a:defRPr>
            </a:lvl3pPr>
            <a:lvl4pPr lvl="3" rtl="0" algn="ctr">
              <a:spcBef>
                <a:spcPts val="0"/>
              </a:spcBef>
              <a:spcAft>
                <a:spcPts val="0"/>
              </a:spcAft>
              <a:buSzPts val="12000"/>
              <a:buFont typeface="Bubbler One"/>
              <a:buNone/>
              <a:defRPr sz="12000">
                <a:latin typeface="Bubbler One"/>
                <a:ea typeface="Bubbler One"/>
                <a:cs typeface="Bubbler One"/>
                <a:sym typeface="Bubbler One"/>
              </a:defRPr>
            </a:lvl4pPr>
            <a:lvl5pPr lvl="4" rtl="0" algn="ctr">
              <a:spcBef>
                <a:spcPts val="0"/>
              </a:spcBef>
              <a:spcAft>
                <a:spcPts val="0"/>
              </a:spcAft>
              <a:buSzPts val="12000"/>
              <a:buFont typeface="Bubbler One"/>
              <a:buNone/>
              <a:defRPr sz="12000">
                <a:latin typeface="Bubbler One"/>
                <a:ea typeface="Bubbler One"/>
                <a:cs typeface="Bubbler One"/>
                <a:sym typeface="Bubbler One"/>
              </a:defRPr>
            </a:lvl5pPr>
            <a:lvl6pPr lvl="5" rtl="0" algn="ctr">
              <a:spcBef>
                <a:spcPts val="0"/>
              </a:spcBef>
              <a:spcAft>
                <a:spcPts val="0"/>
              </a:spcAft>
              <a:buSzPts val="12000"/>
              <a:buFont typeface="Bubbler One"/>
              <a:buNone/>
              <a:defRPr sz="12000">
                <a:latin typeface="Bubbler One"/>
                <a:ea typeface="Bubbler One"/>
                <a:cs typeface="Bubbler One"/>
                <a:sym typeface="Bubbler One"/>
              </a:defRPr>
            </a:lvl6pPr>
            <a:lvl7pPr lvl="6" rtl="0" algn="ctr">
              <a:spcBef>
                <a:spcPts val="0"/>
              </a:spcBef>
              <a:spcAft>
                <a:spcPts val="0"/>
              </a:spcAft>
              <a:buSzPts val="12000"/>
              <a:buFont typeface="Bubbler One"/>
              <a:buNone/>
              <a:defRPr sz="12000">
                <a:latin typeface="Bubbler One"/>
                <a:ea typeface="Bubbler One"/>
                <a:cs typeface="Bubbler One"/>
                <a:sym typeface="Bubbler One"/>
              </a:defRPr>
            </a:lvl7pPr>
            <a:lvl8pPr lvl="7" rtl="0" algn="ctr">
              <a:spcBef>
                <a:spcPts val="0"/>
              </a:spcBef>
              <a:spcAft>
                <a:spcPts val="0"/>
              </a:spcAft>
              <a:buSzPts val="12000"/>
              <a:buFont typeface="Bubbler One"/>
              <a:buNone/>
              <a:defRPr sz="12000">
                <a:latin typeface="Bubbler One"/>
                <a:ea typeface="Bubbler One"/>
                <a:cs typeface="Bubbler One"/>
                <a:sym typeface="Bubbler One"/>
              </a:defRPr>
            </a:lvl8pPr>
            <a:lvl9pPr lvl="8" rtl="0" algn="ctr">
              <a:spcBef>
                <a:spcPts val="0"/>
              </a:spcBef>
              <a:spcAft>
                <a:spcPts val="0"/>
              </a:spcAft>
              <a:buSzPts val="12000"/>
              <a:buFont typeface="Bubbler One"/>
              <a:buNone/>
              <a:defRPr sz="12000">
                <a:latin typeface="Bubbler One"/>
                <a:ea typeface="Bubbler One"/>
                <a:cs typeface="Bubbler One"/>
                <a:sym typeface="Bubbler One"/>
              </a:defRPr>
            </a:lvl9pPr>
          </a:lstStyle>
          <a:p/>
        </p:txBody>
      </p:sp>
      <p:sp>
        <p:nvSpPr>
          <p:cNvPr id="52" name="Google Shape;52;p13"/>
          <p:cNvSpPr txBox="1"/>
          <p:nvPr>
            <p:ph idx="1" type="subTitle"/>
          </p:nvPr>
        </p:nvSpPr>
        <p:spPr>
          <a:xfrm>
            <a:off x="311700" y="26817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3" name="Google Shape;53;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4" name="Google Shape;54;p13"/>
          <p:cNvSpPr txBox="1"/>
          <p:nvPr>
            <p:ph idx="2" type="subTitle"/>
          </p:nvPr>
        </p:nvSpPr>
        <p:spPr>
          <a:xfrm>
            <a:off x="1862400" y="3821725"/>
            <a:ext cx="5419200" cy="536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800">
                <a:solidFill>
                  <a:srgbClr val="777777"/>
                </a:solidFill>
              </a:defRPr>
            </a:lvl1pPr>
            <a:lvl2pPr lvl="1" rtl="0" algn="ctr">
              <a:spcBef>
                <a:spcPts val="1600"/>
              </a:spcBef>
              <a:spcAft>
                <a:spcPts val="0"/>
              </a:spcAft>
              <a:buNone/>
              <a:defRPr>
                <a:solidFill>
                  <a:srgbClr val="777777"/>
                </a:solidFill>
              </a:defRPr>
            </a:lvl2pPr>
            <a:lvl3pPr lvl="2" rtl="0" algn="ctr">
              <a:spcBef>
                <a:spcPts val="1600"/>
              </a:spcBef>
              <a:spcAft>
                <a:spcPts val="0"/>
              </a:spcAft>
              <a:buNone/>
              <a:defRPr>
                <a:solidFill>
                  <a:srgbClr val="777777"/>
                </a:solidFill>
              </a:defRPr>
            </a:lvl3pPr>
            <a:lvl4pPr lvl="3" rtl="0" algn="ctr">
              <a:spcBef>
                <a:spcPts val="1600"/>
              </a:spcBef>
              <a:spcAft>
                <a:spcPts val="0"/>
              </a:spcAft>
              <a:buNone/>
              <a:defRPr>
                <a:solidFill>
                  <a:srgbClr val="777777"/>
                </a:solidFill>
              </a:defRPr>
            </a:lvl4pPr>
            <a:lvl5pPr lvl="4" rtl="0" algn="ctr">
              <a:spcBef>
                <a:spcPts val="1600"/>
              </a:spcBef>
              <a:spcAft>
                <a:spcPts val="0"/>
              </a:spcAft>
              <a:buNone/>
              <a:defRPr>
                <a:solidFill>
                  <a:srgbClr val="777777"/>
                </a:solidFill>
              </a:defRPr>
            </a:lvl5pPr>
            <a:lvl6pPr lvl="5" rtl="0" algn="ctr">
              <a:spcBef>
                <a:spcPts val="1600"/>
              </a:spcBef>
              <a:spcAft>
                <a:spcPts val="0"/>
              </a:spcAft>
              <a:buNone/>
              <a:defRPr>
                <a:solidFill>
                  <a:srgbClr val="777777"/>
                </a:solidFill>
              </a:defRPr>
            </a:lvl6pPr>
            <a:lvl7pPr lvl="6" rtl="0" algn="ctr">
              <a:spcBef>
                <a:spcPts val="1600"/>
              </a:spcBef>
              <a:spcAft>
                <a:spcPts val="0"/>
              </a:spcAft>
              <a:buNone/>
              <a:defRPr>
                <a:solidFill>
                  <a:srgbClr val="777777"/>
                </a:solidFill>
              </a:defRPr>
            </a:lvl7pPr>
            <a:lvl8pPr lvl="7" rtl="0" algn="ctr">
              <a:spcBef>
                <a:spcPts val="1600"/>
              </a:spcBef>
              <a:spcAft>
                <a:spcPts val="0"/>
              </a:spcAft>
              <a:buNone/>
              <a:defRPr>
                <a:solidFill>
                  <a:srgbClr val="777777"/>
                </a:solidFill>
              </a:defRPr>
            </a:lvl8pPr>
            <a:lvl9pPr lvl="8" rtl="0" algn="ctr">
              <a:spcBef>
                <a:spcPts val="1600"/>
              </a:spcBef>
              <a:spcAft>
                <a:spcPts val="1600"/>
              </a:spcAft>
              <a:buNone/>
              <a:defRPr>
                <a:solidFill>
                  <a:srgbClr val="777777"/>
                </a:solidFill>
              </a:defRPr>
            </a:lvl9pPr>
          </a:lstStyle>
          <a:p/>
        </p:txBody>
      </p:sp>
      <p:sp>
        <p:nvSpPr>
          <p:cNvPr id="55" name="Google Shape;55;p13"/>
          <p:cNvSpPr txBox="1"/>
          <p:nvPr>
            <p:ph idx="3" type="subTitle"/>
          </p:nvPr>
        </p:nvSpPr>
        <p:spPr>
          <a:xfrm>
            <a:off x="477600" y="4358425"/>
            <a:ext cx="8188800" cy="536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800">
                <a:solidFill>
                  <a:srgbClr val="777777"/>
                </a:solidFill>
              </a:defRPr>
            </a:lvl1pPr>
            <a:lvl2pPr lvl="1" rtl="0" algn="ctr">
              <a:spcBef>
                <a:spcPts val="1600"/>
              </a:spcBef>
              <a:spcAft>
                <a:spcPts val="0"/>
              </a:spcAft>
              <a:buNone/>
              <a:defRPr>
                <a:solidFill>
                  <a:srgbClr val="777777"/>
                </a:solidFill>
              </a:defRPr>
            </a:lvl2pPr>
            <a:lvl3pPr lvl="2" rtl="0" algn="ctr">
              <a:spcBef>
                <a:spcPts val="1600"/>
              </a:spcBef>
              <a:spcAft>
                <a:spcPts val="0"/>
              </a:spcAft>
              <a:buNone/>
              <a:defRPr>
                <a:solidFill>
                  <a:srgbClr val="777777"/>
                </a:solidFill>
              </a:defRPr>
            </a:lvl3pPr>
            <a:lvl4pPr lvl="3" rtl="0" algn="ctr">
              <a:spcBef>
                <a:spcPts val="1600"/>
              </a:spcBef>
              <a:spcAft>
                <a:spcPts val="0"/>
              </a:spcAft>
              <a:buNone/>
              <a:defRPr>
                <a:solidFill>
                  <a:srgbClr val="777777"/>
                </a:solidFill>
              </a:defRPr>
            </a:lvl4pPr>
            <a:lvl5pPr lvl="4" rtl="0" algn="ctr">
              <a:spcBef>
                <a:spcPts val="1600"/>
              </a:spcBef>
              <a:spcAft>
                <a:spcPts val="0"/>
              </a:spcAft>
              <a:buNone/>
              <a:defRPr>
                <a:solidFill>
                  <a:srgbClr val="777777"/>
                </a:solidFill>
              </a:defRPr>
            </a:lvl5pPr>
            <a:lvl6pPr lvl="5" rtl="0" algn="ctr">
              <a:spcBef>
                <a:spcPts val="1600"/>
              </a:spcBef>
              <a:spcAft>
                <a:spcPts val="0"/>
              </a:spcAft>
              <a:buNone/>
              <a:defRPr>
                <a:solidFill>
                  <a:srgbClr val="777777"/>
                </a:solidFill>
              </a:defRPr>
            </a:lvl6pPr>
            <a:lvl7pPr lvl="6" rtl="0" algn="ctr">
              <a:spcBef>
                <a:spcPts val="1600"/>
              </a:spcBef>
              <a:spcAft>
                <a:spcPts val="0"/>
              </a:spcAft>
              <a:buNone/>
              <a:defRPr>
                <a:solidFill>
                  <a:srgbClr val="777777"/>
                </a:solidFill>
              </a:defRPr>
            </a:lvl7pPr>
            <a:lvl8pPr lvl="7" rtl="0" algn="ctr">
              <a:spcBef>
                <a:spcPts val="1600"/>
              </a:spcBef>
              <a:spcAft>
                <a:spcPts val="0"/>
              </a:spcAft>
              <a:buNone/>
              <a:defRPr>
                <a:solidFill>
                  <a:srgbClr val="777777"/>
                </a:solidFill>
              </a:defRPr>
            </a:lvl8pPr>
            <a:lvl9pPr lvl="8" rtl="0" algn="ctr">
              <a:spcBef>
                <a:spcPts val="1600"/>
              </a:spcBef>
              <a:spcAft>
                <a:spcPts val="1600"/>
              </a:spcAft>
              <a:buNone/>
              <a:defRPr>
                <a:solidFill>
                  <a:srgbClr val="777777"/>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95458"/>
              </a:buClr>
              <a:buSzPts val="3600"/>
              <a:buNone/>
              <a:defRPr sz="3600">
                <a:solidFill>
                  <a:srgbClr val="F95458"/>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95458"/>
              </a:buClr>
              <a:buSzPts val="4800"/>
              <a:buNone/>
              <a:defRPr sz="4800">
                <a:solidFill>
                  <a:srgbClr val="F95458"/>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EFEFE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396DFF"/>
              </a:buClr>
              <a:buSzPts val="2800"/>
              <a:buFont typeface="Avenir"/>
              <a:buNone/>
              <a:defRPr sz="2800">
                <a:solidFill>
                  <a:srgbClr val="396DFF"/>
                </a:solidFill>
                <a:latin typeface="Avenir"/>
                <a:ea typeface="Avenir"/>
                <a:cs typeface="Avenir"/>
                <a:sym typeface="Avenir"/>
              </a:defRPr>
            </a:lvl1pPr>
            <a:lvl2pPr lvl="1" rtl="0">
              <a:spcBef>
                <a:spcPts val="0"/>
              </a:spcBef>
              <a:spcAft>
                <a:spcPts val="0"/>
              </a:spcAft>
              <a:buClr>
                <a:srgbClr val="FFFFFF"/>
              </a:buClr>
              <a:buSzPts val="2800"/>
              <a:buFont typeface="Avenir"/>
              <a:buNone/>
              <a:defRPr sz="2800">
                <a:solidFill>
                  <a:srgbClr val="FFFFFF"/>
                </a:solidFill>
                <a:latin typeface="Avenir"/>
                <a:ea typeface="Avenir"/>
                <a:cs typeface="Avenir"/>
                <a:sym typeface="Avenir"/>
              </a:defRPr>
            </a:lvl2pPr>
            <a:lvl3pPr lvl="2" rtl="0">
              <a:spcBef>
                <a:spcPts val="0"/>
              </a:spcBef>
              <a:spcAft>
                <a:spcPts val="0"/>
              </a:spcAft>
              <a:buClr>
                <a:srgbClr val="FFFFFF"/>
              </a:buClr>
              <a:buSzPts val="2800"/>
              <a:buFont typeface="Avenir"/>
              <a:buNone/>
              <a:defRPr sz="2800">
                <a:solidFill>
                  <a:srgbClr val="FFFFFF"/>
                </a:solidFill>
                <a:latin typeface="Avenir"/>
                <a:ea typeface="Avenir"/>
                <a:cs typeface="Avenir"/>
                <a:sym typeface="Avenir"/>
              </a:defRPr>
            </a:lvl3pPr>
            <a:lvl4pPr lvl="3" rtl="0">
              <a:spcBef>
                <a:spcPts val="0"/>
              </a:spcBef>
              <a:spcAft>
                <a:spcPts val="0"/>
              </a:spcAft>
              <a:buClr>
                <a:srgbClr val="FFFFFF"/>
              </a:buClr>
              <a:buSzPts val="2800"/>
              <a:buFont typeface="Avenir"/>
              <a:buNone/>
              <a:defRPr sz="2800">
                <a:solidFill>
                  <a:srgbClr val="FFFFFF"/>
                </a:solidFill>
                <a:latin typeface="Avenir"/>
                <a:ea typeface="Avenir"/>
                <a:cs typeface="Avenir"/>
                <a:sym typeface="Avenir"/>
              </a:defRPr>
            </a:lvl4pPr>
            <a:lvl5pPr lvl="4" rtl="0">
              <a:spcBef>
                <a:spcPts val="0"/>
              </a:spcBef>
              <a:spcAft>
                <a:spcPts val="0"/>
              </a:spcAft>
              <a:buClr>
                <a:srgbClr val="FFFFFF"/>
              </a:buClr>
              <a:buSzPts val="2800"/>
              <a:buFont typeface="Avenir"/>
              <a:buNone/>
              <a:defRPr sz="2800">
                <a:solidFill>
                  <a:srgbClr val="FFFFFF"/>
                </a:solidFill>
                <a:latin typeface="Avenir"/>
                <a:ea typeface="Avenir"/>
                <a:cs typeface="Avenir"/>
                <a:sym typeface="Avenir"/>
              </a:defRPr>
            </a:lvl5pPr>
            <a:lvl6pPr lvl="5" rtl="0">
              <a:spcBef>
                <a:spcPts val="0"/>
              </a:spcBef>
              <a:spcAft>
                <a:spcPts val="0"/>
              </a:spcAft>
              <a:buClr>
                <a:srgbClr val="FFFFFF"/>
              </a:buClr>
              <a:buSzPts val="2800"/>
              <a:buFont typeface="Avenir"/>
              <a:buNone/>
              <a:defRPr sz="2800">
                <a:solidFill>
                  <a:srgbClr val="FFFFFF"/>
                </a:solidFill>
                <a:latin typeface="Avenir"/>
                <a:ea typeface="Avenir"/>
                <a:cs typeface="Avenir"/>
                <a:sym typeface="Avenir"/>
              </a:defRPr>
            </a:lvl6pPr>
            <a:lvl7pPr lvl="6" rtl="0">
              <a:spcBef>
                <a:spcPts val="0"/>
              </a:spcBef>
              <a:spcAft>
                <a:spcPts val="0"/>
              </a:spcAft>
              <a:buClr>
                <a:srgbClr val="FFFFFF"/>
              </a:buClr>
              <a:buSzPts val="2800"/>
              <a:buFont typeface="Avenir"/>
              <a:buNone/>
              <a:defRPr sz="2800">
                <a:solidFill>
                  <a:srgbClr val="FFFFFF"/>
                </a:solidFill>
                <a:latin typeface="Avenir"/>
                <a:ea typeface="Avenir"/>
                <a:cs typeface="Avenir"/>
                <a:sym typeface="Avenir"/>
              </a:defRPr>
            </a:lvl7pPr>
            <a:lvl8pPr lvl="7" rtl="0">
              <a:spcBef>
                <a:spcPts val="0"/>
              </a:spcBef>
              <a:spcAft>
                <a:spcPts val="0"/>
              </a:spcAft>
              <a:buClr>
                <a:srgbClr val="FFFFFF"/>
              </a:buClr>
              <a:buSzPts val="2800"/>
              <a:buFont typeface="Avenir"/>
              <a:buNone/>
              <a:defRPr sz="2800">
                <a:solidFill>
                  <a:srgbClr val="FFFFFF"/>
                </a:solidFill>
                <a:latin typeface="Avenir"/>
                <a:ea typeface="Avenir"/>
                <a:cs typeface="Avenir"/>
                <a:sym typeface="Avenir"/>
              </a:defRPr>
            </a:lvl8pPr>
            <a:lvl9pPr lvl="8" rtl="0">
              <a:spcBef>
                <a:spcPts val="0"/>
              </a:spcBef>
              <a:spcAft>
                <a:spcPts val="0"/>
              </a:spcAft>
              <a:buClr>
                <a:srgbClr val="FFFFFF"/>
              </a:buClr>
              <a:buSzPts val="2800"/>
              <a:buFont typeface="Avenir"/>
              <a:buNone/>
              <a:defRPr sz="2800">
                <a:solidFill>
                  <a:srgbClr val="FFFFFF"/>
                </a:solidFill>
                <a:latin typeface="Avenir"/>
                <a:ea typeface="Avenir"/>
                <a:cs typeface="Avenir"/>
                <a:sym typeface="Aveni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rgbClr val="0A369D"/>
              </a:buClr>
              <a:buSzPts val="1800"/>
              <a:buFont typeface="Open Sans"/>
              <a:buChar char="●"/>
              <a:defRPr sz="1800">
                <a:solidFill>
                  <a:srgbClr val="0A369D"/>
                </a:solidFill>
                <a:latin typeface="Open Sans"/>
                <a:ea typeface="Open Sans"/>
                <a:cs typeface="Open Sans"/>
                <a:sym typeface="Open Sans"/>
              </a:defRPr>
            </a:lvl1pPr>
            <a:lvl2pPr indent="-317500" lvl="1" marL="914400" rtl="0">
              <a:lnSpc>
                <a:spcPct val="115000"/>
              </a:lnSpc>
              <a:spcBef>
                <a:spcPts val="1600"/>
              </a:spcBef>
              <a:spcAft>
                <a:spcPts val="0"/>
              </a:spcAft>
              <a:buClr>
                <a:srgbClr val="0A369D"/>
              </a:buClr>
              <a:buSzPts val="1400"/>
              <a:buFont typeface="Open Sans"/>
              <a:buChar char="○"/>
              <a:defRPr>
                <a:solidFill>
                  <a:srgbClr val="0A369D"/>
                </a:solidFill>
                <a:latin typeface="Open Sans"/>
                <a:ea typeface="Open Sans"/>
                <a:cs typeface="Open Sans"/>
                <a:sym typeface="Open Sans"/>
              </a:defRPr>
            </a:lvl2pPr>
            <a:lvl3pPr indent="-317500" lvl="2" marL="1371600" rtl="0">
              <a:lnSpc>
                <a:spcPct val="115000"/>
              </a:lnSpc>
              <a:spcBef>
                <a:spcPts val="1600"/>
              </a:spcBef>
              <a:spcAft>
                <a:spcPts val="0"/>
              </a:spcAft>
              <a:buClr>
                <a:srgbClr val="0A369D"/>
              </a:buClr>
              <a:buSzPts val="1400"/>
              <a:buFont typeface="Open Sans"/>
              <a:buChar char="■"/>
              <a:defRPr>
                <a:solidFill>
                  <a:srgbClr val="0A369D"/>
                </a:solidFill>
                <a:latin typeface="Open Sans"/>
                <a:ea typeface="Open Sans"/>
                <a:cs typeface="Open Sans"/>
                <a:sym typeface="Open Sans"/>
              </a:defRPr>
            </a:lvl3pPr>
            <a:lvl4pPr indent="-317500" lvl="3" marL="1828800" rtl="0">
              <a:lnSpc>
                <a:spcPct val="115000"/>
              </a:lnSpc>
              <a:spcBef>
                <a:spcPts val="1600"/>
              </a:spcBef>
              <a:spcAft>
                <a:spcPts val="0"/>
              </a:spcAft>
              <a:buClr>
                <a:srgbClr val="0A369D"/>
              </a:buClr>
              <a:buSzPts val="1400"/>
              <a:buFont typeface="Open Sans"/>
              <a:buChar char="●"/>
              <a:defRPr>
                <a:solidFill>
                  <a:srgbClr val="0A369D"/>
                </a:solidFill>
                <a:latin typeface="Open Sans"/>
                <a:ea typeface="Open Sans"/>
                <a:cs typeface="Open Sans"/>
                <a:sym typeface="Open Sans"/>
              </a:defRPr>
            </a:lvl4pPr>
            <a:lvl5pPr indent="-317500" lvl="4" marL="2286000" rtl="0">
              <a:lnSpc>
                <a:spcPct val="115000"/>
              </a:lnSpc>
              <a:spcBef>
                <a:spcPts val="1600"/>
              </a:spcBef>
              <a:spcAft>
                <a:spcPts val="0"/>
              </a:spcAft>
              <a:buClr>
                <a:srgbClr val="0A369D"/>
              </a:buClr>
              <a:buSzPts val="1400"/>
              <a:buFont typeface="Open Sans"/>
              <a:buChar char="○"/>
              <a:defRPr>
                <a:solidFill>
                  <a:srgbClr val="0A369D"/>
                </a:solidFill>
                <a:latin typeface="Open Sans"/>
                <a:ea typeface="Open Sans"/>
                <a:cs typeface="Open Sans"/>
                <a:sym typeface="Open Sans"/>
              </a:defRPr>
            </a:lvl5pPr>
            <a:lvl6pPr indent="-317500" lvl="5" marL="2743200" rtl="0">
              <a:lnSpc>
                <a:spcPct val="115000"/>
              </a:lnSpc>
              <a:spcBef>
                <a:spcPts val="1600"/>
              </a:spcBef>
              <a:spcAft>
                <a:spcPts val="0"/>
              </a:spcAft>
              <a:buClr>
                <a:srgbClr val="0A369D"/>
              </a:buClr>
              <a:buSzPts val="1400"/>
              <a:buFont typeface="Open Sans"/>
              <a:buChar char="■"/>
              <a:defRPr>
                <a:solidFill>
                  <a:srgbClr val="0A369D"/>
                </a:solidFill>
                <a:latin typeface="Open Sans"/>
                <a:ea typeface="Open Sans"/>
                <a:cs typeface="Open Sans"/>
                <a:sym typeface="Open Sans"/>
              </a:defRPr>
            </a:lvl6pPr>
            <a:lvl7pPr indent="-317500" lvl="6" marL="3200400" rtl="0">
              <a:lnSpc>
                <a:spcPct val="115000"/>
              </a:lnSpc>
              <a:spcBef>
                <a:spcPts val="1600"/>
              </a:spcBef>
              <a:spcAft>
                <a:spcPts val="0"/>
              </a:spcAft>
              <a:buClr>
                <a:srgbClr val="0A369D"/>
              </a:buClr>
              <a:buSzPts val="1400"/>
              <a:buFont typeface="Open Sans"/>
              <a:buChar char="●"/>
              <a:defRPr>
                <a:solidFill>
                  <a:srgbClr val="0A369D"/>
                </a:solidFill>
                <a:latin typeface="Open Sans"/>
                <a:ea typeface="Open Sans"/>
                <a:cs typeface="Open Sans"/>
                <a:sym typeface="Open Sans"/>
              </a:defRPr>
            </a:lvl7pPr>
            <a:lvl8pPr indent="-317500" lvl="7" marL="3657600" rtl="0">
              <a:lnSpc>
                <a:spcPct val="115000"/>
              </a:lnSpc>
              <a:spcBef>
                <a:spcPts val="1600"/>
              </a:spcBef>
              <a:spcAft>
                <a:spcPts val="0"/>
              </a:spcAft>
              <a:buClr>
                <a:srgbClr val="0A369D"/>
              </a:buClr>
              <a:buSzPts val="1400"/>
              <a:buFont typeface="Open Sans"/>
              <a:buChar char="○"/>
              <a:defRPr>
                <a:solidFill>
                  <a:srgbClr val="0A369D"/>
                </a:solidFill>
                <a:latin typeface="Open Sans"/>
                <a:ea typeface="Open Sans"/>
                <a:cs typeface="Open Sans"/>
                <a:sym typeface="Open Sans"/>
              </a:defRPr>
            </a:lvl8pPr>
            <a:lvl9pPr indent="-317500" lvl="8" marL="4114800" rtl="0">
              <a:lnSpc>
                <a:spcPct val="115000"/>
              </a:lnSpc>
              <a:spcBef>
                <a:spcPts val="1600"/>
              </a:spcBef>
              <a:spcAft>
                <a:spcPts val="1600"/>
              </a:spcAft>
              <a:buClr>
                <a:srgbClr val="0A369D"/>
              </a:buClr>
              <a:buSzPts val="1400"/>
              <a:buFont typeface="Open Sans"/>
              <a:buChar char="■"/>
              <a:defRPr>
                <a:solidFill>
                  <a:srgbClr val="0A369D"/>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rgbClr val="FFFFFF"/>
                </a:solidFill>
                <a:latin typeface="Avenir"/>
                <a:ea typeface="Avenir"/>
                <a:cs typeface="Avenir"/>
                <a:sym typeface="Avenir"/>
              </a:defRPr>
            </a:lvl1pPr>
            <a:lvl2pPr lvl="1" rtl="0" algn="r">
              <a:buNone/>
              <a:defRPr sz="1000">
                <a:solidFill>
                  <a:srgbClr val="FFFFFF"/>
                </a:solidFill>
                <a:latin typeface="Avenir"/>
                <a:ea typeface="Avenir"/>
                <a:cs typeface="Avenir"/>
                <a:sym typeface="Avenir"/>
              </a:defRPr>
            </a:lvl2pPr>
            <a:lvl3pPr lvl="2" rtl="0" algn="r">
              <a:buNone/>
              <a:defRPr sz="1000">
                <a:solidFill>
                  <a:srgbClr val="FFFFFF"/>
                </a:solidFill>
                <a:latin typeface="Avenir"/>
                <a:ea typeface="Avenir"/>
                <a:cs typeface="Avenir"/>
                <a:sym typeface="Avenir"/>
              </a:defRPr>
            </a:lvl3pPr>
            <a:lvl4pPr lvl="3" rtl="0" algn="r">
              <a:buNone/>
              <a:defRPr sz="1000">
                <a:solidFill>
                  <a:srgbClr val="FFFFFF"/>
                </a:solidFill>
                <a:latin typeface="Avenir"/>
                <a:ea typeface="Avenir"/>
                <a:cs typeface="Avenir"/>
                <a:sym typeface="Avenir"/>
              </a:defRPr>
            </a:lvl4pPr>
            <a:lvl5pPr lvl="4" rtl="0" algn="r">
              <a:buNone/>
              <a:defRPr sz="1000">
                <a:solidFill>
                  <a:srgbClr val="FFFFFF"/>
                </a:solidFill>
                <a:latin typeface="Avenir"/>
                <a:ea typeface="Avenir"/>
                <a:cs typeface="Avenir"/>
                <a:sym typeface="Avenir"/>
              </a:defRPr>
            </a:lvl5pPr>
            <a:lvl6pPr lvl="5" rtl="0" algn="r">
              <a:buNone/>
              <a:defRPr sz="1000">
                <a:solidFill>
                  <a:srgbClr val="FFFFFF"/>
                </a:solidFill>
                <a:latin typeface="Avenir"/>
                <a:ea typeface="Avenir"/>
                <a:cs typeface="Avenir"/>
                <a:sym typeface="Avenir"/>
              </a:defRPr>
            </a:lvl6pPr>
            <a:lvl7pPr lvl="6" rtl="0" algn="r">
              <a:buNone/>
              <a:defRPr sz="1000">
                <a:solidFill>
                  <a:srgbClr val="FFFFFF"/>
                </a:solidFill>
                <a:latin typeface="Avenir"/>
                <a:ea typeface="Avenir"/>
                <a:cs typeface="Avenir"/>
                <a:sym typeface="Avenir"/>
              </a:defRPr>
            </a:lvl7pPr>
            <a:lvl8pPr lvl="7" rtl="0" algn="r">
              <a:buNone/>
              <a:defRPr sz="1000">
                <a:solidFill>
                  <a:srgbClr val="FFFFFF"/>
                </a:solidFill>
                <a:latin typeface="Avenir"/>
                <a:ea typeface="Avenir"/>
                <a:cs typeface="Avenir"/>
                <a:sym typeface="Avenir"/>
              </a:defRPr>
            </a:lvl8pPr>
            <a:lvl9pPr lvl="8" rtl="0" algn="r">
              <a:buNone/>
              <a:defRPr sz="1000">
                <a:solidFill>
                  <a:srgbClr val="FFFFFF"/>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hyperlink" Target="http://weblab.to/homework1" TargetMode="External"/><Relationship Id="rId4" Type="http://schemas.openxmlformats.org/officeDocument/2006/relationships/hyperlink" Target="http://weblab.to/milestone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weblab.to/questions" TargetMode="External"/><Relationship Id="rId4" Type="http://schemas.openxmlformats.org/officeDocument/2006/relationships/hyperlink" Target="http://weblab.to/bukabuka"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2.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1.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5.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0.png"/><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6.png"/><Relationship Id="rId4" Type="http://schemas.openxmlformats.org/officeDocument/2006/relationships/image" Target="../media/image31.png"/><Relationship Id="rId5" Type="http://schemas.openxmlformats.org/officeDocument/2006/relationships/image" Target="../media/image3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7.png"/><Relationship Id="rId4" Type="http://schemas.openxmlformats.org/officeDocument/2006/relationships/image" Target="../media/image4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5.png"/><Relationship Id="rId4" Type="http://schemas.openxmlformats.org/officeDocument/2006/relationships/image" Target="../media/image3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4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4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41.png"/><Relationship Id="rId4" Type="http://schemas.openxmlformats.org/officeDocument/2006/relationships/image" Target="../media/image4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43.png"/><Relationship Id="rId4" Type="http://schemas.openxmlformats.org/officeDocument/2006/relationships/image" Target="../media/image3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46.png"/><Relationship Id="rId4" Type="http://schemas.openxmlformats.org/officeDocument/2006/relationships/image" Target="../media/image49.png"/><Relationship Id="rId5" Type="http://schemas.openxmlformats.org/officeDocument/2006/relationships/image" Target="../media/image4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5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52.png"/><Relationship Id="rId4" Type="http://schemas.openxmlformats.org/officeDocument/2006/relationships/image" Target="../media/image50.png"/><Relationship Id="rId5" Type="http://schemas.openxmlformats.org/officeDocument/2006/relationships/image" Target="../media/image5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4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5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5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5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Reminders</a:t>
            </a:r>
            <a:endParaRPr/>
          </a:p>
        </p:txBody>
      </p:sp>
      <p:sp>
        <p:nvSpPr>
          <p:cNvPr id="61" name="Google Shape;61;p14"/>
          <p:cNvSpPr txBox="1"/>
          <p:nvPr>
            <p:ph idx="1" type="body"/>
          </p:nvPr>
        </p:nvSpPr>
        <p:spPr>
          <a:xfrm>
            <a:off x="311700" y="1152475"/>
            <a:ext cx="86838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Homework 1</a:t>
            </a:r>
            <a:r>
              <a:rPr lang="en"/>
              <a:t> (not optional) is at </a:t>
            </a:r>
            <a:r>
              <a:rPr b="1" lang="en" u="sng">
                <a:solidFill>
                  <a:schemeClr val="hlink"/>
                </a:solidFill>
                <a:hlinkClick r:id="rId3"/>
              </a:rPr>
              <a:t>weblab.to/homework1</a:t>
            </a:r>
            <a:r>
              <a:rPr lang="en"/>
              <a:t> → please complete it ASAP as you will need certain installations for Wednesday’s workshops!</a:t>
            </a:r>
            <a:endParaRPr/>
          </a:p>
          <a:p>
            <a:pPr indent="-342900" lvl="0" marL="457200" rtl="0" algn="l">
              <a:spcBef>
                <a:spcPts val="0"/>
              </a:spcBef>
              <a:spcAft>
                <a:spcPts val="0"/>
              </a:spcAft>
              <a:buSzPts val="1800"/>
              <a:buChar char="●"/>
            </a:pPr>
            <a:r>
              <a:rPr b="1" lang="en"/>
              <a:t>Milestone 0</a:t>
            </a:r>
            <a:r>
              <a:rPr lang="en"/>
              <a:t> (not optional) can be found at </a:t>
            </a:r>
            <a:r>
              <a:rPr b="1" lang="en" u="sng">
                <a:solidFill>
                  <a:schemeClr val="hlink"/>
                </a:solidFill>
                <a:hlinkClick r:id="rId4"/>
              </a:rPr>
              <a:t>weblab.to/milestone0</a:t>
            </a:r>
            <a:r>
              <a:rPr lang="en"/>
              <a:t> and is due tomorrow, Wednesday 11:59 PM :) </a:t>
            </a:r>
            <a:endParaRPr/>
          </a:p>
          <a:p>
            <a:pPr indent="-317500" lvl="1" marL="914400" rtl="0" algn="l">
              <a:spcBef>
                <a:spcPts val="0"/>
              </a:spcBef>
              <a:spcAft>
                <a:spcPts val="0"/>
              </a:spcAft>
              <a:buSzPts val="1400"/>
              <a:buChar char="○"/>
            </a:pPr>
            <a:r>
              <a:rPr lang="en"/>
              <a:t>If you still need teammates, please check out the </a:t>
            </a:r>
            <a:r>
              <a:rPr b="1" lang="en"/>
              <a:t>“Search for teammates”</a:t>
            </a:r>
            <a:r>
              <a:rPr lang="en"/>
              <a:t> post on piazza! </a:t>
            </a:r>
            <a:endParaRPr/>
          </a:p>
          <a:p>
            <a:pPr indent="-342900" lvl="0" marL="457200" rtl="0" algn="l">
              <a:spcBef>
                <a:spcPts val="0"/>
              </a:spcBef>
              <a:spcAft>
                <a:spcPts val="0"/>
              </a:spcAft>
              <a:buSzPts val="1800"/>
              <a:buChar char="●"/>
            </a:pPr>
            <a:r>
              <a:rPr b="1" lang="en"/>
              <a:t>Lunch</a:t>
            </a:r>
            <a:r>
              <a:rPr lang="en"/>
              <a:t> </a:t>
            </a:r>
            <a:r>
              <a:rPr b="1" lang="en"/>
              <a:t>reminders:</a:t>
            </a:r>
            <a:endParaRPr/>
          </a:p>
          <a:p>
            <a:pPr indent="-317500" lvl="1" marL="914400" rtl="0" algn="l">
              <a:spcBef>
                <a:spcPts val="0"/>
              </a:spcBef>
              <a:spcAft>
                <a:spcPts val="0"/>
              </a:spcAft>
              <a:buSzPts val="1400"/>
              <a:buChar char="○"/>
            </a:pPr>
            <a:r>
              <a:rPr lang="en"/>
              <a:t>We are serving food to in-person students, but under the agreement that you </a:t>
            </a:r>
            <a:r>
              <a:rPr b="1" lang="en"/>
              <a:t>eat </a:t>
            </a:r>
            <a:r>
              <a:rPr b="1" i="1" lang="en"/>
              <a:t>outdoors</a:t>
            </a:r>
            <a:r>
              <a:rPr lang="en"/>
              <a:t>. No one should be unmasked/eating inside the lecture hall at any point during the day!</a:t>
            </a:r>
            <a:endParaRPr/>
          </a:p>
          <a:p>
            <a:pPr indent="-317500" lvl="1" marL="914400" rtl="0" algn="l">
              <a:spcBef>
                <a:spcPts val="0"/>
              </a:spcBef>
              <a:spcAft>
                <a:spcPts val="0"/>
              </a:spcAft>
              <a:buSzPts val="1400"/>
              <a:buChar char="○"/>
            </a:pPr>
            <a:r>
              <a:rPr lang="en"/>
              <a:t>When you’re eating outside, please try to </a:t>
            </a:r>
            <a:r>
              <a:rPr b="1" lang="en"/>
              <a:t>spread out</a:t>
            </a:r>
            <a:r>
              <a:rPr lang="en"/>
              <a:t>, away from other groups. It is important that we be safe about eating, else there’s a chance we may get shut down which will be very BAD.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Operators</a:t>
            </a:r>
            <a:endParaRPr/>
          </a:p>
        </p:txBody>
      </p:sp>
      <p:sp>
        <p:nvSpPr>
          <p:cNvPr id="121" name="Google Shape;121;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Things (mostly) work how you would expect:</a:t>
            </a:r>
            <a:endParaRPr/>
          </a:p>
        </p:txBody>
      </p:sp>
      <p:pic>
        <p:nvPicPr>
          <p:cNvPr id="122" name="Google Shape;122;p23"/>
          <p:cNvPicPr preferRelativeResize="0"/>
          <p:nvPr/>
        </p:nvPicPr>
        <p:blipFill>
          <a:blip r:embed="rId3">
            <a:alphaModFix/>
          </a:blip>
          <a:stretch>
            <a:fillRect/>
          </a:stretch>
        </p:blipFill>
        <p:spPr>
          <a:xfrm>
            <a:off x="1374658" y="1704800"/>
            <a:ext cx="2857593" cy="2674800"/>
          </a:xfrm>
          <a:prstGeom prst="rect">
            <a:avLst/>
          </a:prstGeom>
          <a:noFill/>
          <a:ln>
            <a:noFill/>
          </a:ln>
        </p:spPr>
      </p:pic>
      <p:sp>
        <p:nvSpPr>
          <p:cNvPr id="123" name="Google Shape;123;p23"/>
          <p:cNvSpPr txBox="1"/>
          <p:nvPr/>
        </p:nvSpPr>
        <p:spPr>
          <a:xfrm>
            <a:off x="1687600" y="4379600"/>
            <a:ext cx="22317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A369D"/>
                </a:solidFill>
                <a:latin typeface="Open Sans"/>
                <a:ea typeface="Open Sans"/>
                <a:cs typeface="Open Sans"/>
                <a:sym typeface="Open Sans"/>
              </a:rPr>
              <a:t>arithmetic operators</a:t>
            </a:r>
            <a:endParaRPr sz="1600">
              <a:solidFill>
                <a:srgbClr val="0A369D"/>
              </a:solidFill>
              <a:latin typeface="Open Sans"/>
              <a:ea typeface="Open Sans"/>
              <a:cs typeface="Open Sans"/>
              <a:sym typeface="Open Sans"/>
            </a:endParaRPr>
          </a:p>
        </p:txBody>
      </p:sp>
      <p:sp>
        <p:nvSpPr>
          <p:cNvPr id="124" name="Google Shape;124;p23"/>
          <p:cNvSpPr txBox="1"/>
          <p:nvPr/>
        </p:nvSpPr>
        <p:spPr>
          <a:xfrm>
            <a:off x="5103500" y="4379600"/>
            <a:ext cx="24687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A369D"/>
                </a:solidFill>
                <a:latin typeface="Open Sans"/>
                <a:ea typeface="Open Sans"/>
                <a:cs typeface="Open Sans"/>
                <a:sym typeface="Open Sans"/>
              </a:rPr>
              <a:t>comparison operators</a:t>
            </a:r>
            <a:endParaRPr sz="1600">
              <a:solidFill>
                <a:srgbClr val="0A369D"/>
              </a:solidFill>
              <a:latin typeface="Open Sans"/>
              <a:ea typeface="Open Sans"/>
              <a:cs typeface="Open Sans"/>
              <a:sym typeface="Open Sans"/>
            </a:endParaRPr>
          </a:p>
        </p:txBody>
      </p:sp>
      <p:cxnSp>
        <p:nvCxnSpPr>
          <p:cNvPr id="125" name="Google Shape;125;p23"/>
          <p:cNvCxnSpPr/>
          <p:nvPr/>
        </p:nvCxnSpPr>
        <p:spPr>
          <a:xfrm flipH="1">
            <a:off x="6475050" y="1362075"/>
            <a:ext cx="287700" cy="271800"/>
          </a:xfrm>
          <a:prstGeom prst="straightConnector1">
            <a:avLst/>
          </a:prstGeom>
          <a:noFill/>
          <a:ln cap="flat" cmpd="sng" w="9525">
            <a:solidFill>
              <a:schemeClr val="dk2"/>
            </a:solidFill>
            <a:prstDash val="solid"/>
            <a:round/>
            <a:headEnd len="med" w="med" type="none"/>
            <a:tailEnd len="med" w="med" type="triangle"/>
          </a:ln>
        </p:spPr>
      </p:cxnSp>
      <p:sp>
        <p:nvSpPr>
          <p:cNvPr id="126" name="Google Shape;126;p23"/>
          <p:cNvSpPr txBox="1"/>
          <p:nvPr/>
        </p:nvSpPr>
        <p:spPr>
          <a:xfrm>
            <a:off x="6385275" y="1017720"/>
            <a:ext cx="2520600" cy="40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A369D"/>
                </a:solidFill>
                <a:latin typeface="Open Sans"/>
                <a:ea typeface="Open Sans"/>
                <a:cs typeface="Open Sans"/>
                <a:sym typeface="Open Sans"/>
              </a:rPr>
              <a:t>(note the triple equals sign!)</a:t>
            </a:r>
            <a:endParaRPr>
              <a:solidFill>
                <a:srgbClr val="0A369D"/>
              </a:solidFill>
              <a:latin typeface="Open Sans"/>
              <a:ea typeface="Open Sans"/>
              <a:cs typeface="Open Sans"/>
              <a:sym typeface="Open Sans"/>
            </a:endParaRPr>
          </a:p>
        </p:txBody>
      </p:sp>
      <p:pic>
        <p:nvPicPr>
          <p:cNvPr id="127" name="Google Shape;127;p23"/>
          <p:cNvPicPr preferRelativeResize="0"/>
          <p:nvPr/>
        </p:nvPicPr>
        <p:blipFill>
          <a:blip r:embed="rId4">
            <a:alphaModFix/>
          </a:blip>
          <a:stretch>
            <a:fillRect/>
          </a:stretch>
        </p:blipFill>
        <p:spPr>
          <a:xfrm>
            <a:off x="5613950" y="1704800"/>
            <a:ext cx="1124191" cy="2674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Syntax</a:t>
            </a:r>
            <a:endParaRPr/>
          </a:p>
        </p:txBody>
      </p:sp>
      <p:pic>
        <p:nvPicPr>
          <p:cNvPr id="133" name="Google Shape;133;p24"/>
          <p:cNvPicPr preferRelativeResize="0"/>
          <p:nvPr/>
        </p:nvPicPr>
        <p:blipFill>
          <a:blip r:embed="rId3">
            <a:alphaModFix/>
          </a:blip>
          <a:stretch>
            <a:fillRect/>
          </a:stretch>
        </p:blipFill>
        <p:spPr>
          <a:xfrm>
            <a:off x="311700" y="1207063"/>
            <a:ext cx="4665833" cy="3307225"/>
          </a:xfrm>
          <a:prstGeom prst="rect">
            <a:avLst/>
          </a:prstGeom>
          <a:noFill/>
          <a:ln>
            <a:noFill/>
          </a:ln>
        </p:spPr>
      </p:pic>
      <p:sp>
        <p:nvSpPr>
          <p:cNvPr id="134" name="Google Shape;134;p24"/>
          <p:cNvSpPr txBox="1"/>
          <p:nvPr/>
        </p:nvSpPr>
        <p:spPr>
          <a:xfrm>
            <a:off x="6201738" y="485900"/>
            <a:ext cx="2197500" cy="89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A369D"/>
                </a:solidFill>
                <a:latin typeface="Open Sans"/>
                <a:ea typeface="Open Sans"/>
                <a:cs typeface="Open Sans"/>
                <a:sym typeface="Open Sans"/>
              </a:rPr>
              <a:t>Every statement in JavaScript ends with a semicolon;</a:t>
            </a:r>
            <a:endParaRPr sz="1600">
              <a:solidFill>
                <a:srgbClr val="0A369D"/>
              </a:solidFill>
              <a:latin typeface="Open Sans"/>
              <a:ea typeface="Open Sans"/>
              <a:cs typeface="Open Sans"/>
              <a:sym typeface="Open Sans"/>
            </a:endParaRPr>
          </a:p>
        </p:txBody>
      </p:sp>
      <p:grpSp>
        <p:nvGrpSpPr>
          <p:cNvPr id="135" name="Google Shape;135;p24"/>
          <p:cNvGrpSpPr/>
          <p:nvPr/>
        </p:nvGrpSpPr>
        <p:grpSpPr>
          <a:xfrm>
            <a:off x="4780525" y="1556375"/>
            <a:ext cx="3882125" cy="3389850"/>
            <a:chOff x="4780525" y="1556375"/>
            <a:chExt cx="3882125" cy="3389850"/>
          </a:xfrm>
        </p:grpSpPr>
        <p:grpSp>
          <p:nvGrpSpPr>
            <p:cNvPr id="136" name="Google Shape;136;p24"/>
            <p:cNvGrpSpPr/>
            <p:nvPr/>
          </p:nvGrpSpPr>
          <p:grpSpPr>
            <a:xfrm>
              <a:off x="4932025" y="3624725"/>
              <a:ext cx="3730625" cy="1321500"/>
              <a:chOff x="4936200" y="2313425"/>
              <a:chExt cx="3730625" cy="1321500"/>
            </a:xfrm>
          </p:grpSpPr>
          <p:cxnSp>
            <p:nvCxnSpPr>
              <p:cNvPr id="137" name="Google Shape;137;p24"/>
              <p:cNvCxnSpPr/>
              <p:nvPr/>
            </p:nvCxnSpPr>
            <p:spPr>
              <a:xfrm flipH="1">
                <a:off x="4936200" y="2830125"/>
                <a:ext cx="1197900" cy="156600"/>
              </a:xfrm>
              <a:prstGeom prst="straightConnector1">
                <a:avLst/>
              </a:prstGeom>
              <a:noFill/>
              <a:ln cap="flat" cmpd="sng" w="19050">
                <a:solidFill>
                  <a:srgbClr val="6AA84F"/>
                </a:solidFill>
                <a:prstDash val="solid"/>
                <a:round/>
                <a:headEnd len="med" w="med" type="none"/>
                <a:tailEnd len="med" w="med" type="triangle"/>
              </a:ln>
            </p:spPr>
          </p:cxnSp>
          <p:sp>
            <p:nvSpPr>
              <p:cNvPr id="138" name="Google Shape;138;p24"/>
              <p:cNvSpPr txBox="1"/>
              <p:nvPr/>
            </p:nvSpPr>
            <p:spPr>
              <a:xfrm>
                <a:off x="6205925" y="2313425"/>
                <a:ext cx="2460900" cy="132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A369D"/>
                    </a:solidFill>
                    <a:latin typeface="Open Sans"/>
                    <a:ea typeface="Open Sans"/>
                    <a:cs typeface="Open Sans"/>
                    <a:sym typeface="Open Sans"/>
                  </a:rPr>
                  <a:t>These are</a:t>
                </a:r>
                <a:r>
                  <a:rPr lang="en" sz="1500">
                    <a:solidFill>
                      <a:srgbClr val="0A369D"/>
                    </a:solidFill>
                    <a:latin typeface="Open Sans"/>
                    <a:ea typeface="Open Sans"/>
                    <a:cs typeface="Open Sans"/>
                    <a:sym typeface="Open Sans"/>
                  </a:rPr>
                  <a:t> </a:t>
                </a:r>
                <a:r>
                  <a:rPr b="1" lang="en" sz="1500">
                    <a:solidFill>
                      <a:srgbClr val="0A369D"/>
                    </a:solidFill>
                    <a:latin typeface="Open Sans"/>
                    <a:ea typeface="Open Sans"/>
                    <a:cs typeface="Open Sans"/>
                    <a:sym typeface="Open Sans"/>
                  </a:rPr>
                  <a:t>comments</a:t>
                </a:r>
                <a:r>
                  <a:rPr lang="en" sz="1500">
                    <a:solidFill>
                      <a:srgbClr val="0A369D"/>
                    </a:solidFill>
                    <a:latin typeface="Open Sans"/>
                    <a:ea typeface="Open Sans"/>
                    <a:cs typeface="Open Sans"/>
                    <a:sym typeface="Open Sans"/>
                  </a:rPr>
                  <a:t>.</a:t>
                </a:r>
                <a:endParaRPr sz="1500">
                  <a:solidFill>
                    <a:srgbClr val="0A369D"/>
                  </a:solidFill>
                  <a:latin typeface="Open Sans"/>
                  <a:ea typeface="Open Sans"/>
                  <a:cs typeface="Open Sans"/>
                  <a:sym typeface="Open Sans"/>
                </a:endParaRPr>
              </a:p>
              <a:p>
                <a:pPr indent="0" lvl="0" marL="0" rtl="0" algn="l">
                  <a:spcBef>
                    <a:spcPts val="0"/>
                  </a:spcBef>
                  <a:spcAft>
                    <a:spcPts val="0"/>
                  </a:spcAft>
                  <a:buNone/>
                </a:pPr>
                <a:r>
                  <a:rPr lang="en" sz="1500">
                    <a:solidFill>
                      <a:srgbClr val="0A369D"/>
                    </a:solidFill>
                    <a:latin typeface="Open Sans"/>
                    <a:ea typeface="Open Sans"/>
                    <a:cs typeface="Open Sans"/>
                    <a:sym typeface="Open Sans"/>
                  </a:rPr>
                  <a:t>It doesn’t affect how the code runs, but you should use them to keep your codebase readable!</a:t>
                </a:r>
                <a:endParaRPr sz="1500">
                  <a:solidFill>
                    <a:srgbClr val="0A369D"/>
                  </a:solidFill>
                  <a:latin typeface="Open Sans"/>
                  <a:ea typeface="Open Sans"/>
                  <a:cs typeface="Open Sans"/>
                  <a:sym typeface="Open Sans"/>
                </a:endParaRPr>
              </a:p>
            </p:txBody>
          </p:sp>
        </p:grpSp>
        <p:cxnSp>
          <p:nvCxnSpPr>
            <p:cNvPr id="139" name="Google Shape;139;p24"/>
            <p:cNvCxnSpPr/>
            <p:nvPr/>
          </p:nvCxnSpPr>
          <p:spPr>
            <a:xfrm rot="10800000">
              <a:off x="4780525" y="1556375"/>
              <a:ext cx="1349400" cy="2436300"/>
            </a:xfrm>
            <a:prstGeom prst="straightConnector1">
              <a:avLst/>
            </a:prstGeom>
            <a:noFill/>
            <a:ln cap="flat" cmpd="sng" w="19050">
              <a:solidFill>
                <a:srgbClr val="6AA84F"/>
              </a:solidFill>
              <a:prstDash val="solid"/>
              <a:round/>
              <a:headEnd len="med" w="med" type="none"/>
              <a:tailEnd len="med" w="med" type="triangle"/>
            </a:ln>
          </p:spPr>
        </p:cxnSp>
      </p:grpSp>
      <p:sp>
        <p:nvSpPr>
          <p:cNvPr id="140" name="Google Shape;140;p24"/>
          <p:cNvSpPr txBox="1"/>
          <p:nvPr/>
        </p:nvSpPr>
        <p:spPr>
          <a:xfrm>
            <a:off x="6201750" y="2630600"/>
            <a:ext cx="2460522" cy="911949"/>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A369D"/>
                </a:solidFill>
                <a:latin typeface="Open Sans"/>
                <a:ea typeface="Open Sans"/>
                <a:cs typeface="Open Sans"/>
                <a:sym typeface="Open Sans"/>
              </a:rPr>
              <a:t>Curly braces denote where </a:t>
            </a:r>
            <a:r>
              <a:rPr b="1" lang="en" sz="1500">
                <a:solidFill>
                  <a:srgbClr val="0A369D"/>
                </a:solidFill>
                <a:latin typeface="Open Sans"/>
                <a:ea typeface="Open Sans"/>
                <a:cs typeface="Open Sans"/>
                <a:sym typeface="Open Sans"/>
              </a:rPr>
              <a:t>blocks </a:t>
            </a:r>
            <a:r>
              <a:rPr lang="en" sz="1500">
                <a:solidFill>
                  <a:srgbClr val="0A369D"/>
                </a:solidFill>
                <a:latin typeface="Open Sans"/>
                <a:ea typeface="Open Sans"/>
                <a:cs typeface="Open Sans"/>
                <a:sym typeface="Open Sans"/>
              </a:rPr>
              <a:t>begin and end.</a:t>
            </a:r>
            <a:endParaRPr sz="1500">
              <a:solidFill>
                <a:srgbClr val="0A369D"/>
              </a:solidFill>
              <a:latin typeface="Open Sans"/>
              <a:ea typeface="Open Sans"/>
              <a:cs typeface="Open Sans"/>
              <a:sym typeface="Open Sans"/>
            </a:endParaRPr>
          </a:p>
        </p:txBody>
      </p:sp>
      <p:grpSp>
        <p:nvGrpSpPr>
          <p:cNvPr id="141" name="Google Shape;141;p24"/>
          <p:cNvGrpSpPr/>
          <p:nvPr/>
        </p:nvGrpSpPr>
        <p:grpSpPr>
          <a:xfrm>
            <a:off x="694650" y="1698755"/>
            <a:ext cx="5507100" cy="1665620"/>
            <a:chOff x="694650" y="1698755"/>
            <a:chExt cx="5507100" cy="1665620"/>
          </a:xfrm>
        </p:grpSpPr>
        <p:cxnSp>
          <p:nvCxnSpPr>
            <p:cNvPr id="142" name="Google Shape;142;p24"/>
            <p:cNvCxnSpPr>
              <a:stCxn id="140" idx="1"/>
            </p:cNvCxnSpPr>
            <p:nvPr/>
          </p:nvCxnSpPr>
          <p:spPr>
            <a:xfrm flipH="1">
              <a:off x="694650" y="3086575"/>
              <a:ext cx="5507100" cy="277800"/>
            </a:xfrm>
            <a:prstGeom prst="straightConnector1">
              <a:avLst/>
            </a:prstGeom>
            <a:noFill/>
            <a:ln cap="flat" cmpd="sng" w="19050">
              <a:solidFill>
                <a:srgbClr val="CC333F"/>
              </a:solidFill>
              <a:prstDash val="solid"/>
              <a:round/>
              <a:headEnd len="med" w="med" type="none"/>
              <a:tailEnd len="med" w="med" type="triangle"/>
            </a:ln>
          </p:spPr>
        </p:cxnSp>
        <p:cxnSp>
          <p:nvCxnSpPr>
            <p:cNvPr id="143" name="Google Shape;143;p24"/>
            <p:cNvCxnSpPr/>
            <p:nvPr/>
          </p:nvCxnSpPr>
          <p:spPr>
            <a:xfrm rot="10800000">
              <a:off x="4478266" y="1698755"/>
              <a:ext cx="1667309" cy="1143095"/>
            </a:xfrm>
            <a:prstGeom prst="straightConnector1">
              <a:avLst/>
            </a:prstGeom>
            <a:noFill/>
            <a:ln cap="flat" cmpd="sng" w="19050">
              <a:solidFill>
                <a:srgbClr val="CC333F"/>
              </a:solidFill>
              <a:prstDash val="solid"/>
              <a:round/>
              <a:headEnd len="med" w="med" type="none"/>
              <a:tailEnd len="med" w="med" type="triangle"/>
            </a:ln>
          </p:spPr>
        </p:cxnSp>
      </p:grpSp>
      <p:sp>
        <p:nvSpPr>
          <p:cNvPr id="144" name="Google Shape;144;p24"/>
          <p:cNvSpPr txBox="1"/>
          <p:nvPr/>
        </p:nvSpPr>
        <p:spPr>
          <a:xfrm>
            <a:off x="6201750" y="1556375"/>
            <a:ext cx="2378700" cy="89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A369D"/>
                </a:solidFill>
                <a:latin typeface="Open Sans"/>
                <a:ea typeface="Open Sans"/>
                <a:cs typeface="Open Sans"/>
                <a:sym typeface="Open Sans"/>
              </a:rPr>
              <a:t>Whitespace is ignored. (</a:t>
            </a:r>
            <a:r>
              <a:rPr lang="en" sz="1600">
                <a:solidFill>
                  <a:srgbClr val="0A369D"/>
                </a:solidFill>
                <a:latin typeface="Open Sans"/>
                <a:ea typeface="Open Sans"/>
                <a:cs typeface="Open Sans"/>
                <a:sym typeface="Open Sans"/>
              </a:rPr>
              <a:t>but can improve</a:t>
            </a:r>
            <a:r>
              <a:rPr lang="en" sz="1600">
                <a:solidFill>
                  <a:srgbClr val="0A369D"/>
                </a:solidFill>
                <a:latin typeface="Open Sans"/>
                <a:ea typeface="Open Sans"/>
                <a:cs typeface="Open Sans"/>
                <a:sym typeface="Open Sans"/>
              </a:rPr>
              <a:t> readability)</a:t>
            </a:r>
            <a:endParaRPr sz="1600">
              <a:solidFill>
                <a:srgbClr val="0A369D"/>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41"/>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3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Defining variables</a:t>
            </a:r>
            <a:endParaRPr/>
          </a:p>
        </p:txBody>
      </p:sp>
      <p:sp>
        <p:nvSpPr>
          <p:cNvPr id="150" name="Google Shape;150;p25"/>
          <p:cNvSpPr txBox="1"/>
          <p:nvPr/>
        </p:nvSpPr>
        <p:spPr>
          <a:xfrm>
            <a:off x="262750" y="1712850"/>
            <a:ext cx="2099400" cy="85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A369D"/>
                </a:solidFill>
                <a:latin typeface="Open Sans"/>
                <a:ea typeface="Open Sans"/>
                <a:cs typeface="Open Sans"/>
                <a:sym typeface="Open Sans"/>
              </a:rPr>
              <a:t>JavaScript convention is to name variables using </a:t>
            </a:r>
            <a:r>
              <a:rPr lang="en" sz="1500">
                <a:solidFill>
                  <a:srgbClr val="CC333F"/>
                </a:solidFill>
                <a:latin typeface="Consolas"/>
                <a:ea typeface="Consolas"/>
                <a:cs typeface="Consolas"/>
                <a:sym typeface="Consolas"/>
              </a:rPr>
              <a:t>camelCase</a:t>
            </a:r>
            <a:r>
              <a:rPr lang="en" sz="1500">
                <a:solidFill>
                  <a:srgbClr val="0A369D"/>
                </a:solidFill>
              </a:rPr>
              <a:t>.</a:t>
            </a:r>
            <a:endParaRPr sz="1500">
              <a:solidFill>
                <a:srgbClr val="0A369D"/>
              </a:solidFill>
            </a:endParaRPr>
          </a:p>
        </p:txBody>
      </p:sp>
      <p:pic>
        <p:nvPicPr>
          <p:cNvPr id="151" name="Google Shape;151;p25"/>
          <p:cNvPicPr preferRelativeResize="0"/>
          <p:nvPr/>
        </p:nvPicPr>
        <p:blipFill rotWithShape="1">
          <a:blip r:embed="rId3">
            <a:alphaModFix/>
          </a:blip>
          <a:srcRect b="28222" l="0" r="0" t="0"/>
          <a:stretch/>
        </p:blipFill>
        <p:spPr>
          <a:xfrm>
            <a:off x="2527038" y="1481850"/>
            <a:ext cx="4297500" cy="2598838"/>
          </a:xfrm>
          <a:prstGeom prst="rect">
            <a:avLst/>
          </a:prstGeom>
          <a:noFill/>
          <a:ln>
            <a:noFill/>
          </a:ln>
        </p:spPr>
      </p:pic>
      <p:sp>
        <p:nvSpPr>
          <p:cNvPr id="152" name="Google Shape;152;p25"/>
          <p:cNvSpPr/>
          <p:nvPr/>
        </p:nvSpPr>
        <p:spPr>
          <a:xfrm>
            <a:off x="2688638" y="1664625"/>
            <a:ext cx="514500" cy="321600"/>
          </a:xfrm>
          <a:prstGeom prst="rect">
            <a:avLst/>
          </a:prstGeom>
          <a:noFill/>
          <a:ln cap="flat" cmpd="sng" w="38100">
            <a:solidFill>
              <a:srgbClr val="CC333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15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Defining constants</a:t>
            </a:r>
            <a:endParaRPr/>
          </a:p>
        </p:txBody>
      </p:sp>
      <p:sp>
        <p:nvSpPr>
          <p:cNvPr id="158" name="Google Shape;158;p26"/>
          <p:cNvSpPr txBox="1"/>
          <p:nvPr>
            <p:ph idx="1" type="body"/>
          </p:nvPr>
        </p:nvSpPr>
        <p:spPr>
          <a:xfrm>
            <a:off x="311700" y="1152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To define a variable which </a:t>
            </a:r>
            <a:r>
              <a:rPr i="1" lang="en"/>
              <a:t>cannot</a:t>
            </a:r>
            <a:r>
              <a:rPr lang="en"/>
              <a:t> be re-assigned later:</a:t>
            </a:r>
            <a:endParaRPr/>
          </a:p>
        </p:txBody>
      </p:sp>
      <p:pic>
        <p:nvPicPr>
          <p:cNvPr id="159" name="Google Shape;159;p26"/>
          <p:cNvPicPr preferRelativeResize="0"/>
          <p:nvPr/>
        </p:nvPicPr>
        <p:blipFill rotWithShape="1">
          <a:blip r:embed="rId3">
            <a:alphaModFix/>
          </a:blip>
          <a:srcRect b="43534" l="0" r="0" t="2156"/>
          <a:stretch/>
        </p:blipFill>
        <p:spPr>
          <a:xfrm>
            <a:off x="1227575" y="2091175"/>
            <a:ext cx="4299350" cy="1701000"/>
          </a:xfrm>
          <a:prstGeom prst="rect">
            <a:avLst/>
          </a:prstGeom>
          <a:noFill/>
          <a:ln>
            <a:noFill/>
          </a:ln>
        </p:spPr>
      </p:pic>
      <p:sp>
        <p:nvSpPr>
          <p:cNvPr id="160" name="Google Shape;160;p26"/>
          <p:cNvSpPr/>
          <p:nvPr/>
        </p:nvSpPr>
        <p:spPr>
          <a:xfrm>
            <a:off x="1424233" y="2250150"/>
            <a:ext cx="847500" cy="364500"/>
          </a:xfrm>
          <a:prstGeom prst="rect">
            <a:avLst/>
          </a:prstGeom>
          <a:noFill/>
          <a:ln cap="flat" cmpd="sng" w="38100">
            <a:solidFill>
              <a:srgbClr val="CC333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16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CC333F"/>
                </a:solidFill>
                <a:latin typeface="Consolas"/>
                <a:ea typeface="Consolas"/>
                <a:cs typeface="Consolas"/>
                <a:sym typeface="Consolas"/>
              </a:rPr>
              <a:t>let</a:t>
            </a:r>
            <a:r>
              <a:rPr lang="en"/>
              <a:t> vs. </a:t>
            </a:r>
            <a:r>
              <a:rPr lang="en">
                <a:solidFill>
                  <a:srgbClr val="CC333F"/>
                </a:solidFill>
                <a:latin typeface="Consolas"/>
                <a:ea typeface="Consolas"/>
                <a:cs typeface="Consolas"/>
                <a:sym typeface="Consolas"/>
              </a:rPr>
              <a:t>const</a:t>
            </a:r>
            <a:endParaRPr>
              <a:solidFill>
                <a:srgbClr val="CC333F"/>
              </a:solidFill>
            </a:endParaRPr>
          </a:p>
        </p:txBody>
      </p:sp>
      <p:sp>
        <p:nvSpPr>
          <p:cNvPr id="166" name="Google Shape;166;p27"/>
          <p:cNvSpPr txBox="1"/>
          <p:nvPr>
            <p:ph idx="1" type="body"/>
          </p:nvPr>
        </p:nvSpPr>
        <p:spPr>
          <a:xfrm>
            <a:off x="311700" y="1152475"/>
            <a:ext cx="867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bother using </a:t>
            </a:r>
            <a:r>
              <a:rPr lang="en">
                <a:solidFill>
                  <a:srgbClr val="CC333F"/>
                </a:solidFill>
                <a:latin typeface="Consolas"/>
                <a:ea typeface="Consolas"/>
                <a:cs typeface="Consolas"/>
                <a:sym typeface="Consolas"/>
              </a:rPr>
              <a:t>const</a:t>
            </a:r>
            <a:r>
              <a:rPr lang="en"/>
              <a:t> when </a:t>
            </a:r>
            <a:r>
              <a:rPr lang="en">
                <a:solidFill>
                  <a:srgbClr val="CC333F"/>
                </a:solidFill>
                <a:latin typeface="Consolas"/>
                <a:ea typeface="Consolas"/>
                <a:cs typeface="Consolas"/>
                <a:sym typeface="Consolas"/>
              </a:rPr>
              <a:t>let</a:t>
            </a:r>
            <a:r>
              <a:rPr lang="en"/>
              <a:t> exists?</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Safe code practices! If something should never be changed, don’t let it change :)</a:t>
            </a:r>
            <a:endParaRPr/>
          </a:p>
          <a:p>
            <a:pPr indent="0" lvl="0" marL="0" rtl="0" algn="l">
              <a:spcBef>
                <a:spcPts val="1600"/>
              </a:spcBef>
              <a:spcAft>
                <a:spcPts val="1600"/>
              </a:spcAft>
              <a:buNone/>
            </a:pPr>
            <a:r>
              <a:t/>
            </a:r>
            <a:endParaRPr/>
          </a:p>
        </p:txBody>
      </p:sp>
      <p:pic>
        <p:nvPicPr>
          <p:cNvPr id="167" name="Google Shape;167;p27"/>
          <p:cNvPicPr preferRelativeResize="0"/>
          <p:nvPr/>
        </p:nvPicPr>
        <p:blipFill>
          <a:blip r:embed="rId3">
            <a:alphaModFix/>
          </a:blip>
          <a:stretch>
            <a:fillRect/>
          </a:stretch>
        </p:blipFill>
        <p:spPr>
          <a:xfrm>
            <a:off x="1495425" y="2960350"/>
            <a:ext cx="6153150" cy="1543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C333F"/>
                </a:solidFill>
                <a:latin typeface="Consolas"/>
                <a:ea typeface="Consolas"/>
                <a:cs typeface="Consolas"/>
                <a:sym typeface="Consolas"/>
              </a:rPr>
              <a:t>null</a:t>
            </a:r>
            <a:r>
              <a:rPr lang="en"/>
              <a:t> vs. </a:t>
            </a:r>
            <a:r>
              <a:rPr lang="en">
                <a:solidFill>
                  <a:srgbClr val="CC333F"/>
                </a:solidFill>
                <a:latin typeface="Consolas"/>
                <a:ea typeface="Consolas"/>
                <a:cs typeface="Consolas"/>
                <a:sym typeface="Consolas"/>
              </a:rPr>
              <a:t>undefined</a:t>
            </a:r>
            <a:endParaRPr>
              <a:solidFill>
                <a:srgbClr val="CC333F"/>
              </a:solidFill>
              <a:latin typeface="Consolas"/>
              <a:ea typeface="Consolas"/>
              <a:cs typeface="Consolas"/>
              <a:sym typeface="Consolas"/>
            </a:endParaRPr>
          </a:p>
        </p:txBody>
      </p:sp>
      <p:sp>
        <p:nvSpPr>
          <p:cNvPr id="173" name="Google Shape;173;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C333F"/>
                </a:solidFill>
                <a:latin typeface="Consolas"/>
                <a:ea typeface="Consolas"/>
                <a:cs typeface="Consolas"/>
                <a:sym typeface="Consolas"/>
              </a:rPr>
              <a:t>undefined</a:t>
            </a:r>
            <a:r>
              <a:rPr lang="en"/>
              <a:t>  means  “declared but not yet assigned a value”</a:t>
            </a:r>
            <a:endParaRPr/>
          </a:p>
          <a:p>
            <a:pPr indent="0" lvl="0" marL="0" rtl="0" algn="l">
              <a:spcBef>
                <a:spcPts val="1600"/>
              </a:spcBef>
              <a:spcAft>
                <a:spcPts val="1600"/>
              </a:spcAft>
              <a:buNone/>
            </a:pPr>
            <a:r>
              <a:rPr lang="en">
                <a:solidFill>
                  <a:srgbClr val="CC333F"/>
                </a:solidFill>
                <a:latin typeface="Consolas"/>
                <a:ea typeface="Consolas"/>
                <a:cs typeface="Consolas"/>
                <a:sym typeface="Consolas"/>
              </a:rPr>
              <a:t>null</a:t>
            </a:r>
            <a:r>
              <a:rPr lang="en"/>
              <a:t>  means  “no value”</a:t>
            </a:r>
            <a:endParaRPr/>
          </a:p>
        </p:txBody>
      </p:sp>
      <p:pic>
        <p:nvPicPr>
          <p:cNvPr id="174" name="Google Shape;174;p28"/>
          <p:cNvPicPr preferRelativeResize="0"/>
          <p:nvPr/>
        </p:nvPicPr>
        <p:blipFill>
          <a:blip r:embed="rId3">
            <a:alphaModFix/>
          </a:blip>
          <a:stretch>
            <a:fillRect/>
          </a:stretch>
        </p:blipFill>
        <p:spPr>
          <a:xfrm>
            <a:off x="2044450" y="2299499"/>
            <a:ext cx="5055095" cy="2413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C333F"/>
                </a:solidFill>
                <a:latin typeface="Consolas"/>
                <a:ea typeface="Consolas"/>
                <a:cs typeface="Consolas"/>
                <a:sym typeface="Consolas"/>
              </a:rPr>
              <a:t>let</a:t>
            </a:r>
            <a:r>
              <a:rPr lang="en"/>
              <a:t> vs. </a:t>
            </a:r>
            <a:r>
              <a:rPr lang="en">
                <a:solidFill>
                  <a:srgbClr val="CC333F"/>
                </a:solidFill>
                <a:latin typeface="Consolas"/>
                <a:ea typeface="Consolas"/>
                <a:cs typeface="Consolas"/>
                <a:sym typeface="Consolas"/>
              </a:rPr>
              <a:t>var</a:t>
            </a:r>
            <a:endParaRPr>
              <a:solidFill>
                <a:srgbClr val="CC333F"/>
              </a:solidFill>
              <a:latin typeface="Consolas"/>
              <a:ea typeface="Consolas"/>
              <a:cs typeface="Consolas"/>
              <a:sym typeface="Consolas"/>
            </a:endParaRPr>
          </a:p>
        </p:txBody>
      </p:sp>
      <p:sp>
        <p:nvSpPr>
          <p:cNvPr id="180" name="Google Shape;180;p29"/>
          <p:cNvSpPr txBox="1"/>
          <p:nvPr>
            <p:ph idx="1" type="body"/>
          </p:nvPr>
        </p:nvSpPr>
        <p:spPr>
          <a:xfrm>
            <a:off x="311700" y="2390775"/>
            <a:ext cx="8520600" cy="233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technical details (Google it if you’re interested):</a:t>
            </a:r>
            <a:endParaRPr/>
          </a:p>
          <a:p>
            <a:pPr indent="457200" lvl="0" marL="0" rtl="0" algn="l">
              <a:spcBef>
                <a:spcPts val="1600"/>
              </a:spcBef>
              <a:spcAft>
                <a:spcPts val="0"/>
              </a:spcAft>
              <a:buNone/>
            </a:pPr>
            <a:r>
              <a:rPr lang="en">
                <a:solidFill>
                  <a:srgbClr val="CC333F"/>
                </a:solidFill>
                <a:latin typeface="Consolas"/>
                <a:ea typeface="Consolas"/>
                <a:cs typeface="Consolas"/>
                <a:sym typeface="Consolas"/>
              </a:rPr>
              <a:t>let</a:t>
            </a:r>
            <a:r>
              <a:rPr lang="en"/>
              <a:t> is block-scoped</a:t>
            </a:r>
            <a:endParaRPr/>
          </a:p>
          <a:p>
            <a:pPr indent="457200" lvl="0" marL="0" rtl="0" algn="l">
              <a:spcBef>
                <a:spcPts val="1600"/>
              </a:spcBef>
              <a:spcAft>
                <a:spcPts val="0"/>
              </a:spcAft>
              <a:buNone/>
            </a:pPr>
            <a:r>
              <a:rPr lang="en">
                <a:solidFill>
                  <a:srgbClr val="CC333F"/>
                </a:solidFill>
                <a:latin typeface="Consolas"/>
                <a:ea typeface="Consolas"/>
                <a:cs typeface="Consolas"/>
                <a:sym typeface="Consolas"/>
              </a:rPr>
              <a:t>var</a:t>
            </a:r>
            <a:r>
              <a:rPr lang="en"/>
              <a:t> is function-scoped</a:t>
            </a:r>
            <a:endParaRPr/>
          </a:p>
          <a:p>
            <a:pPr indent="457200" lvl="0" marL="0" rtl="0" algn="l">
              <a:spcBef>
                <a:spcPts val="1600"/>
              </a:spcBef>
              <a:spcAft>
                <a:spcPts val="1600"/>
              </a:spcAft>
              <a:buNone/>
            </a:pPr>
            <a:r>
              <a:rPr lang="en">
                <a:solidFill>
                  <a:srgbClr val="CC333F"/>
                </a:solidFill>
                <a:latin typeface="Consolas"/>
                <a:ea typeface="Consolas"/>
                <a:cs typeface="Consolas"/>
                <a:sym typeface="Consolas"/>
              </a:rPr>
              <a:t>let</a:t>
            </a:r>
            <a:r>
              <a:rPr lang="en"/>
              <a:t> exists because people kept getting bugs when trying to use </a:t>
            </a:r>
            <a:r>
              <a:rPr lang="en">
                <a:solidFill>
                  <a:srgbClr val="CC333F"/>
                </a:solidFill>
                <a:latin typeface="Consolas"/>
                <a:ea typeface="Consolas"/>
                <a:cs typeface="Consolas"/>
                <a:sym typeface="Consolas"/>
              </a:rPr>
              <a:t>var</a:t>
            </a:r>
            <a:endParaRPr>
              <a:solidFill>
                <a:srgbClr val="CC333F"/>
              </a:solidFill>
            </a:endParaRPr>
          </a:p>
        </p:txBody>
      </p:sp>
      <p:sp>
        <p:nvSpPr>
          <p:cNvPr id="181" name="Google Shape;181;p29"/>
          <p:cNvSpPr txBox="1"/>
          <p:nvPr>
            <p:ph idx="1" type="body"/>
          </p:nvPr>
        </p:nvSpPr>
        <p:spPr>
          <a:xfrm>
            <a:off x="311700" y="1305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tl;dr please don’t use </a:t>
            </a:r>
            <a:r>
              <a:rPr lang="en">
                <a:solidFill>
                  <a:srgbClr val="CC333F"/>
                </a:solidFill>
                <a:latin typeface="Consolas"/>
                <a:ea typeface="Consolas"/>
                <a:cs typeface="Consolas"/>
                <a:sym typeface="Consolas"/>
              </a:rPr>
              <a:t>var</a:t>
            </a:r>
            <a:endParaRPr>
              <a:solidFill>
                <a:srgbClr val="CC333F"/>
              </a:solidFill>
            </a:endParaRPr>
          </a:p>
        </p:txBody>
      </p:sp>
      <p:pic>
        <p:nvPicPr>
          <p:cNvPr id="182" name="Google Shape;182;p29"/>
          <p:cNvPicPr preferRelativeResize="0"/>
          <p:nvPr/>
        </p:nvPicPr>
        <p:blipFill>
          <a:blip r:embed="rId3">
            <a:alphaModFix/>
          </a:blip>
          <a:stretch>
            <a:fillRect/>
          </a:stretch>
        </p:blipFill>
        <p:spPr>
          <a:xfrm>
            <a:off x="4373175" y="1380338"/>
            <a:ext cx="3505200" cy="542925"/>
          </a:xfrm>
          <a:prstGeom prst="rect">
            <a:avLst/>
          </a:prstGeom>
          <a:noFill/>
          <a:ln>
            <a:noFill/>
          </a:ln>
        </p:spPr>
      </p:pic>
      <p:pic>
        <p:nvPicPr>
          <p:cNvPr id="183" name="Google Shape;183;p29"/>
          <p:cNvPicPr preferRelativeResize="0"/>
          <p:nvPr/>
        </p:nvPicPr>
        <p:blipFill rotWithShape="1">
          <a:blip r:embed="rId4">
            <a:alphaModFix/>
          </a:blip>
          <a:srcRect b="4732" l="0" r="1341" t="8904"/>
          <a:stretch/>
        </p:blipFill>
        <p:spPr>
          <a:xfrm>
            <a:off x="4373175" y="637900"/>
            <a:ext cx="3505200" cy="542925"/>
          </a:xfrm>
          <a:prstGeom prst="rect">
            <a:avLst/>
          </a:prstGeom>
          <a:noFill/>
          <a:ln>
            <a:noFill/>
          </a:ln>
        </p:spPr>
      </p:pic>
      <p:grpSp>
        <p:nvGrpSpPr>
          <p:cNvPr id="184" name="Google Shape;184;p29"/>
          <p:cNvGrpSpPr/>
          <p:nvPr/>
        </p:nvGrpSpPr>
        <p:grpSpPr>
          <a:xfrm>
            <a:off x="4371975" y="1318025"/>
            <a:ext cx="3514800" cy="675000"/>
            <a:chOff x="4371975" y="1318025"/>
            <a:chExt cx="3514800" cy="675000"/>
          </a:xfrm>
        </p:grpSpPr>
        <p:cxnSp>
          <p:nvCxnSpPr>
            <p:cNvPr id="185" name="Google Shape;185;p29"/>
            <p:cNvCxnSpPr/>
            <p:nvPr/>
          </p:nvCxnSpPr>
          <p:spPr>
            <a:xfrm>
              <a:off x="4371975" y="1318025"/>
              <a:ext cx="3514800" cy="675000"/>
            </a:xfrm>
            <a:prstGeom prst="straightConnector1">
              <a:avLst/>
            </a:prstGeom>
            <a:noFill/>
            <a:ln cap="flat" cmpd="sng" w="28575">
              <a:solidFill>
                <a:srgbClr val="CC333F"/>
              </a:solidFill>
              <a:prstDash val="solid"/>
              <a:round/>
              <a:headEnd len="med" w="med" type="none"/>
              <a:tailEnd len="med" w="med" type="none"/>
            </a:ln>
          </p:spPr>
        </p:cxnSp>
        <p:cxnSp>
          <p:nvCxnSpPr>
            <p:cNvPr id="186" name="Google Shape;186;p29"/>
            <p:cNvCxnSpPr/>
            <p:nvPr/>
          </p:nvCxnSpPr>
          <p:spPr>
            <a:xfrm flipH="1" rot="10800000">
              <a:off x="4373775" y="1320313"/>
              <a:ext cx="3504000" cy="663000"/>
            </a:xfrm>
            <a:prstGeom prst="straightConnector1">
              <a:avLst/>
            </a:prstGeom>
            <a:noFill/>
            <a:ln cap="flat" cmpd="sng" w="28575">
              <a:solidFill>
                <a:srgbClr val="CC333F"/>
              </a:solidFill>
              <a:prstDash val="solid"/>
              <a:round/>
              <a:headEnd len="med" w="med" type="none"/>
              <a:tailEnd len="med" w="med"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a:t>
            </a:r>
            <a:endParaRPr/>
          </a:p>
        </p:txBody>
      </p:sp>
      <p:sp>
        <p:nvSpPr>
          <p:cNvPr id="192" name="Google Shape;192;p30"/>
          <p:cNvSpPr txBox="1"/>
          <p:nvPr>
            <p:ph idx="1" type="body"/>
          </p:nvPr>
        </p:nvSpPr>
        <p:spPr>
          <a:xfrm>
            <a:off x="311700" y="1152475"/>
            <a:ext cx="8520600" cy="517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CC333F"/>
                </a:solidFill>
                <a:latin typeface="Consolas"/>
                <a:ea typeface="Consolas"/>
                <a:cs typeface="Consolas"/>
                <a:sym typeface="Consolas"/>
              </a:rPr>
              <a:t>console.log()</a:t>
            </a:r>
            <a:r>
              <a:rPr lang="en"/>
              <a:t> writes to the JavaScript console:</a:t>
            </a:r>
            <a:endParaRPr/>
          </a:p>
        </p:txBody>
      </p:sp>
      <p:pic>
        <p:nvPicPr>
          <p:cNvPr id="193" name="Google Shape;193;p30"/>
          <p:cNvPicPr preferRelativeResize="0"/>
          <p:nvPr/>
        </p:nvPicPr>
        <p:blipFill>
          <a:blip r:embed="rId3">
            <a:alphaModFix/>
          </a:blip>
          <a:stretch>
            <a:fillRect/>
          </a:stretch>
        </p:blipFill>
        <p:spPr>
          <a:xfrm>
            <a:off x="1599175" y="1804725"/>
            <a:ext cx="6620900" cy="2770525"/>
          </a:xfrm>
          <a:prstGeom prst="rect">
            <a:avLst/>
          </a:prstGeom>
          <a:noFill/>
          <a:ln>
            <a:noFill/>
          </a:ln>
        </p:spPr>
      </p:pic>
      <p:sp>
        <p:nvSpPr>
          <p:cNvPr id="194" name="Google Shape;194;p30"/>
          <p:cNvSpPr txBox="1"/>
          <p:nvPr/>
        </p:nvSpPr>
        <p:spPr>
          <a:xfrm>
            <a:off x="558400" y="2829800"/>
            <a:ext cx="953700" cy="127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input</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output</a:t>
            </a:r>
            <a:endParaRPr/>
          </a:p>
        </p:txBody>
      </p:sp>
      <p:cxnSp>
        <p:nvCxnSpPr>
          <p:cNvPr id="195" name="Google Shape;195;p30"/>
          <p:cNvCxnSpPr/>
          <p:nvPr/>
        </p:nvCxnSpPr>
        <p:spPr>
          <a:xfrm>
            <a:off x="1404950" y="3031750"/>
            <a:ext cx="375000" cy="0"/>
          </a:xfrm>
          <a:prstGeom prst="straightConnector1">
            <a:avLst/>
          </a:prstGeom>
          <a:noFill/>
          <a:ln cap="flat" cmpd="sng" w="9525">
            <a:solidFill>
              <a:schemeClr val="dk2"/>
            </a:solidFill>
            <a:prstDash val="solid"/>
            <a:round/>
            <a:headEnd len="med" w="med" type="none"/>
            <a:tailEnd len="med" w="med" type="triangle"/>
          </a:ln>
        </p:spPr>
      </p:cxnSp>
      <p:cxnSp>
        <p:nvCxnSpPr>
          <p:cNvPr id="196" name="Google Shape;196;p30"/>
          <p:cNvCxnSpPr/>
          <p:nvPr/>
        </p:nvCxnSpPr>
        <p:spPr>
          <a:xfrm>
            <a:off x="1404950" y="3666350"/>
            <a:ext cx="3750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a:t>
            </a:r>
            <a:endParaRPr/>
          </a:p>
        </p:txBody>
      </p:sp>
      <p:sp>
        <p:nvSpPr>
          <p:cNvPr id="202" name="Google Shape;202;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Handy for quick debugging!</a:t>
            </a:r>
            <a:endParaRPr/>
          </a:p>
        </p:txBody>
      </p:sp>
      <p:pic>
        <p:nvPicPr>
          <p:cNvPr id="203" name="Google Shape;203;p31"/>
          <p:cNvPicPr preferRelativeResize="0"/>
          <p:nvPr/>
        </p:nvPicPr>
        <p:blipFill>
          <a:blip r:embed="rId3">
            <a:alphaModFix/>
          </a:blip>
          <a:stretch>
            <a:fillRect/>
          </a:stretch>
        </p:blipFill>
        <p:spPr>
          <a:xfrm>
            <a:off x="2557463" y="1895150"/>
            <a:ext cx="4029075" cy="2743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Alerts</a:t>
            </a:r>
            <a:endParaRPr/>
          </a:p>
        </p:txBody>
      </p:sp>
      <p:sp>
        <p:nvSpPr>
          <p:cNvPr id="209" name="Google Shape;209;p32"/>
          <p:cNvSpPr txBox="1"/>
          <p:nvPr>
            <p:ph idx="1" type="body"/>
          </p:nvPr>
        </p:nvSpPr>
        <p:spPr>
          <a:xfrm>
            <a:off x="311700" y="1152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CC333F"/>
                </a:solidFill>
                <a:latin typeface="Consolas"/>
                <a:ea typeface="Consolas"/>
                <a:cs typeface="Consolas"/>
                <a:sym typeface="Consolas"/>
              </a:rPr>
              <a:t>alert()</a:t>
            </a:r>
            <a:r>
              <a:rPr lang="en"/>
              <a:t> generates a pop-up notification with the given content.</a:t>
            </a:r>
            <a:endParaRPr/>
          </a:p>
        </p:txBody>
      </p:sp>
      <p:pic>
        <p:nvPicPr>
          <p:cNvPr id="210" name="Google Shape;210;p32"/>
          <p:cNvPicPr preferRelativeResize="0"/>
          <p:nvPr/>
        </p:nvPicPr>
        <p:blipFill>
          <a:blip r:embed="rId3">
            <a:alphaModFix/>
          </a:blip>
          <a:stretch>
            <a:fillRect/>
          </a:stretch>
        </p:blipFill>
        <p:spPr>
          <a:xfrm>
            <a:off x="2343150" y="1802775"/>
            <a:ext cx="4457700" cy="657225"/>
          </a:xfrm>
          <a:prstGeom prst="rect">
            <a:avLst/>
          </a:prstGeom>
          <a:noFill/>
          <a:ln>
            <a:noFill/>
          </a:ln>
        </p:spPr>
      </p:pic>
      <p:pic>
        <p:nvPicPr>
          <p:cNvPr id="211" name="Google Shape;211;p32"/>
          <p:cNvPicPr preferRelativeResize="0"/>
          <p:nvPr/>
        </p:nvPicPr>
        <p:blipFill>
          <a:blip r:embed="rId4">
            <a:alphaModFix/>
          </a:blip>
          <a:stretch>
            <a:fillRect/>
          </a:stretch>
        </p:blipFill>
        <p:spPr>
          <a:xfrm>
            <a:off x="1766888" y="2690000"/>
            <a:ext cx="5610225" cy="1948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Reminders</a:t>
            </a:r>
            <a:endParaRPr/>
          </a:p>
        </p:txBody>
      </p:sp>
      <p:sp>
        <p:nvSpPr>
          <p:cNvPr id="67" name="Google Shape;67;p15"/>
          <p:cNvSpPr txBox="1"/>
          <p:nvPr>
            <p:ph idx="1" type="body"/>
          </p:nvPr>
        </p:nvSpPr>
        <p:spPr>
          <a:xfrm>
            <a:off x="311700" y="1152475"/>
            <a:ext cx="86838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u="sng">
                <a:solidFill>
                  <a:schemeClr val="hlink"/>
                </a:solidFill>
                <a:hlinkClick r:id="rId3"/>
              </a:rPr>
              <a:t>weblab.to/questions</a:t>
            </a:r>
            <a:endParaRPr/>
          </a:p>
          <a:p>
            <a:pPr indent="-342900" lvl="0" marL="457200" rtl="0" algn="l">
              <a:spcBef>
                <a:spcPts val="0"/>
              </a:spcBef>
              <a:spcAft>
                <a:spcPts val="0"/>
              </a:spcAft>
              <a:buSzPts val="1800"/>
              <a:buChar char="●"/>
            </a:pPr>
            <a:r>
              <a:rPr lang="en" u="sng">
                <a:solidFill>
                  <a:schemeClr val="hlink"/>
                </a:solidFill>
                <a:hlinkClick r:id="rId4"/>
              </a:rPr>
              <a:t>weblab.to/bukabuka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3"/>
          <p:cNvSpPr txBox="1"/>
          <p:nvPr>
            <p:ph type="ctrTitle"/>
          </p:nvPr>
        </p:nvSpPr>
        <p:spPr>
          <a:xfrm>
            <a:off x="311700" y="2192550"/>
            <a:ext cx="8520600" cy="758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t>Questions?</a:t>
            </a:r>
            <a:endParaRPr sz="4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34"/>
          <p:cNvPicPr preferRelativeResize="0"/>
          <p:nvPr/>
        </p:nvPicPr>
        <p:blipFill>
          <a:blip r:embed="rId3">
            <a:alphaModFix/>
          </a:blip>
          <a:stretch>
            <a:fillRect/>
          </a:stretch>
        </p:blipFill>
        <p:spPr>
          <a:xfrm>
            <a:off x="531875" y="1708525"/>
            <a:ext cx="8080251" cy="1997225"/>
          </a:xfrm>
          <a:prstGeom prst="rect">
            <a:avLst/>
          </a:prstGeom>
          <a:noFill/>
          <a:ln>
            <a:noFill/>
          </a:ln>
        </p:spPr>
      </p:pic>
      <p:sp>
        <p:nvSpPr>
          <p:cNvPr id="222" name="Google Shape;222;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Arrays</a:t>
            </a:r>
            <a:endParaRPr/>
          </a:p>
        </p:txBody>
      </p:sp>
      <p:sp>
        <p:nvSpPr>
          <p:cNvPr id="223" name="Google Shape;223;p34"/>
          <p:cNvSpPr txBox="1"/>
          <p:nvPr>
            <p:ph idx="1" type="body"/>
          </p:nvPr>
        </p:nvSpPr>
        <p:spPr>
          <a:xfrm>
            <a:off x="311700" y="1152475"/>
            <a:ext cx="8520600" cy="495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For when you want to store a sequence of (ideally similar) items:</a:t>
            </a:r>
            <a:endParaRPr/>
          </a:p>
        </p:txBody>
      </p:sp>
      <p:pic>
        <p:nvPicPr>
          <p:cNvPr id="224" name="Google Shape;224;p34"/>
          <p:cNvPicPr preferRelativeResize="0"/>
          <p:nvPr/>
        </p:nvPicPr>
        <p:blipFill>
          <a:blip r:embed="rId4">
            <a:alphaModFix/>
          </a:blip>
          <a:stretch>
            <a:fillRect/>
          </a:stretch>
        </p:blipFill>
        <p:spPr>
          <a:xfrm>
            <a:off x="531863" y="1708525"/>
            <a:ext cx="8080274" cy="3005650"/>
          </a:xfrm>
          <a:prstGeom prst="rect">
            <a:avLst/>
          </a:prstGeom>
          <a:noFill/>
          <a:ln>
            <a:noFill/>
          </a:ln>
        </p:spPr>
      </p:pic>
      <p:pic>
        <p:nvPicPr>
          <p:cNvPr id="225" name="Google Shape;225;p34"/>
          <p:cNvPicPr preferRelativeResize="0"/>
          <p:nvPr/>
        </p:nvPicPr>
        <p:blipFill rotWithShape="1">
          <a:blip r:embed="rId4">
            <a:alphaModFix/>
          </a:blip>
          <a:srcRect b="33550" l="0" r="0" t="0"/>
          <a:stretch/>
        </p:blipFill>
        <p:spPr>
          <a:xfrm>
            <a:off x="531875" y="1708525"/>
            <a:ext cx="8080249" cy="1997225"/>
          </a:xfrm>
          <a:prstGeom prst="rect">
            <a:avLst/>
          </a:prstGeom>
          <a:noFill/>
          <a:ln>
            <a:noFill/>
          </a:ln>
        </p:spPr>
      </p:pic>
      <p:pic>
        <p:nvPicPr>
          <p:cNvPr id="226" name="Google Shape;226;p34"/>
          <p:cNvPicPr preferRelativeResize="0"/>
          <p:nvPr/>
        </p:nvPicPr>
        <p:blipFill rotWithShape="1">
          <a:blip r:embed="rId4">
            <a:alphaModFix/>
          </a:blip>
          <a:srcRect b="33550" l="0" r="61972" t="0"/>
          <a:stretch/>
        </p:blipFill>
        <p:spPr>
          <a:xfrm>
            <a:off x="531875" y="1708525"/>
            <a:ext cx="3072626" cy="1997225"/>
          </a:xfrm>
          <a:prstGeom prst="rect">
            <a:avLst/>
          </a:prstGeom>
          <a:noFill/>
          <a:ln>
            <a:noFill/>
          </a:ln>
        </p:spPr>
      </p:pic>
      <p:pic>
        <p:nvPicPr>
          <p:cNvPr id="227" name="Google Shape;227;p34"/>
          <p:cNvPicPr preferRelativeResize="0"/>
          <p:nvPr/>
        </p:nvPicPr>
        <p:blipFill rotWithShape="1">
          <a:blip r:embed="rId4">
            <a:alphaModFix/>
          </a:blip>
          <a:srcRect b="67236" l="0" r="0" t="0"/>
          <a:stretch/>
        </p:blipFill>
        <p:spPr>
          <a:xfrm>
            <a:off x="531875" y="1708525"/>
            <a:ext cx="8080249" cy="984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Arrays</a:t>
            </a:r>
            <a:endParaRPr/>
          </a:p>
        </p:txBody>
      </p:sp>
      <p:pic>
        <p:nvPicPr>
          <p:cNvPr id="233" name="Google Shape;233;p35"/>
          <p:cNvPicPr preferRelativeResize="0"/>
          <p:nvPr/>
        </p:nvPicPr>
        <p:blipFill rotWithShape="1">
          <a:blip r:embed="rId3">
            <a:alphaModFix/>
          </a:blip>
          <a:srcRect b="16408" l="0" r="0" t="0"/>
          <a:stretch/>
        </p:blipFill>
        <p:spPr>
          <a:xfrm>
            <a:off x="311700" y="1421800"/>
            <a:ext cx="8520599" cy="2959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Conditionals</a:t>
            </a:r>
            <a:endParaRPr/>
          </a:p>
        </p:txBody>
      </p:sp>
      <p:sp>
        <p:nvSpPr>
          <p:cNvPr id="239" name="Google Shape;239;p36"/>
          <p:cNvSpPr txBox="1"/>
          <p:nvPr>
            <p:ph idx="1" type="body"/>
          </p:nvPr>
        </p:nvSpPr>
        <p:spPr>
          <a:xfrm>
            <a:off x="311700" y="1152475"/>
            <a:ext cx="8520600" cy="3742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700"/>
              <a:t>We often want to perform different actions in response to different conditions.</a:t>
            </a:r>
            <a:endParaRPr sz="1700"/>
          </a:p>
          <a:p>
            <a:pPr indent="0" lvl="0" marL="0" rtl="0" algn="l">
              <a:lnSpc>
                <a:spcPct val="100000"/>
              </a:lnSpc>
              <a:spcBef>
                <a:spcPts val="1600"/>
              </a:spcBef>
              <a:spcAft>
                <a:spcPts val="1600"/>
              </a:spcAft>
              <a:buNone/>
            </a:pPr>
            <a:r>
              <a:rPr lang="en" sz="1700"/>
              <a:t>For this, we use the </a:t>
            </a:r>
            <a:r>
              <a:rPr b="1" lang="en" sz="1700"/>
              <a:t>conditional operators</a:t>
            </a:r>
            <a:r>
              <a:rPr lang="en" sz="1700"/>
              <a:t> </a:t>
            </a:r>
            <a:r>
              <a:rPr lang="en" sz="1700">
                <a:solidFill>
                  <a:srgbClr val="CC333F"/>
                </a:solidFill>
                <a:latin typeface="Consolas"/>
                <a:ea typeface="Consolas"/>
                <a:cs typeface="Consolas"/>
                <a:sym typeface="Consolas"/>
              </a:rPr>
              <a:t>if</a:t>
            </a:r>
            <a:r>
              <a:rPr lang="en" sz="1700"/>
              <a:t>, </a:t>
            </a:r>
            <a:r>
              <a:rPr lang="en" sz="1700">
                <a:solidFill>
                  <a:srgbClr val="CC333F"/>
                </a:solidFill>
                <a:latin typeface="Consolas"/>
                <a:ea typeface="Consolas"/>
                <a:cs typeface="Consolas"/>
                <a:sym typeface="Consolas"/>
              </a:rPr>
              <a:t>else</a:t>
            </a:r>
            <a:r>
              <a:rPr lang="en" sz="1700"/>
              <a:t>, and</a:t>
            </a:r>
            <a:r>
              <a:rPr lang="en" sz="1700"/>
              <a:t> </a:t>
            </a:r>
            <a:r>
              <a:rPr lang="en" sz="1700">
                <a:solidFill>
                  <a:srgbClr val="CC333F"/>
                </a:solidFill>
                <a:latin typeface="Consolas"/>
                <a:ea typeface="Consolas"/>
                <a:cs typeface="Consolas"/>
                <a:sym typeface="Consolas"/>
              </a:rPr>
              <a:t>else</a:t>
            </a:r>
            <a:r>
              <a:rPr lang="en" sz="1700">
                <a:solidFill>
                  <a:srgbClr val="CC333F"/>
                </a:solidFill>
                <a:latin typeface="Consolas"/>
                <a:ea typeface="Consolas"/>
                <a:cs typeface="Consolas"/>
                <a:sym typeface="Consolas"/>
              </a:rPr>
              <a:t> if</a:t>
            </a:r>
            <a:r>
              <a:rPr lang="en" sz="1700"/>
              <a:t>:</a:t>
            </a:r>
            <a:endParaRPr sz="1700"/>
          </a:p>
        </p:txBody>
      </p:sp>
      <p:pic>
        <p:nvPicPr>
          <p:cNvPr id="240" name="Google Shape;240;p36"/>
          <p:cNvPicPr preferRelativeResize="0"/>
          <p:nvPr/>
        </p:nvPicPr>
        <p:blipFill>
          <a:blip r:embed="rId3">
            <a:alphaModFix/>
          </a:blip>
          <a:stretch>
            <a:fillRect/>
          </a:stretch>
        </p:blipFill>
        <p:spPr>
          <a:xfrm>
            <a:off x="2585150" y="2197875"/>
            <a:ext cx="3973700" cy="2649150"/>
          </a:xfrm>
          <a:prstGeom prst="rect">
            <a:avLst/>
          </a:prstGeom>
          <a:noFill/>
          <a:ln>
            <a:noFill/>
          </a:ln>
        </p:spPr>
      </p:pic>
      <p:cxnSp>
        <p:nvCxnSpPr>
          <p:cNvPr id="241" name="Google Shape;241;p36"/>
          <p:cNvCxnSpPr/>
          <p:nvPr/>
        </p:nvCxnSpPr>
        <p:spPr>
          <a:xfrm flipH="1" rot="10800000">
            <a:off x="2009775" y="2762400"/>
            <a:ext cx="495600" cy="361800"/>
          </a:xfrm>
          <a:prstGeom prst="straightConnector1">
            <a:avLst/>
          </a:prstGeom>
          <a:noFill/>
          <a:ln cap="flat" cmpd="sng" w="9525">
            <a:solidFill>
              <a:schemeClr val="dk2"/>
            </a:solidFill>
            <a:prstDash val="solid"/>
            <a:round/>
            <a:headEnd len="med" w="med" type="none"/>
            <a:tailEnd len="med" w="med" type="triangle"/>
          </a:ln>
        </p:spPr>
      </p:cxnSp>
      <p:sp>
        <p:nvSpPr>
          <p:cNvPr id="242" name="Google Shape;242;p36"/>
          <p:cNvSpPr txBox="1"/>
          <p:nvPr/>
        </p:nvSpPr>
        <p:spPr>
          <a:xfrm>
            <a:off x="311700" y="3070050"/>
            <a:ext cx="2095500" cy="9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A369D"/>
                </a:solidFill>
                <a:latin typeface="Open Sans"/>
                <a:ea typeface="Open Sans"/>
                <a:cs typeface="Open Sans"/>
                <a:sym typeface="Open Sans"/>
              </a:rPr>
              <a:t>Note the indent (tab)!</a:t>
            </a:r>
            <a:endParaRPr>
              <a:solidFill>
                <a:srgbClr val="0A369D"/>
              </a:solidFill>
              <a:latin typeface="Open Sans"/>
              <a:ea typeface="Open Sans"/>
              <a:cs typeface="Open Sans"/>
              <a:sym typeface="Open Sans"/>
            </a:endParaRPr>
          </a:p>
          <a:p>
            <a:pPr indent="0" lvl="0" marL="0" rtl="0" algn="l">
              <a:spcBef>
                <a:spcPts val="0"/>
              </a:spcBef>
              <a:spcAft>
                <a:spcPts val="0"/>
              </a:spcAft>
              <a:buNone/>
            </a:pPr>
            <a:r>
              <a:rPr lang="en">
                <a:solidFill>
                  <a:srgbClr val="0A369D"/>
                </a:solidFill>
                <a:latin typeface="Open Sans"/>
                <a:ea typeface="Open Sans"/>
                <a:cs typeface="Open Sans"/>
                <a:sym typeface="Open Sans"/>
              </a:rPr>
              <a:t>It’s not necessary, but it will make your code much more readable.</a:t>
            </a:r>
            <a:endParaRPr>
              <a:solidFill>
                <a:srgbClr val="0A369D"/>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loops</a:t>
            </a:r>
            <a:endParaRPr/>
          </a:p>
        </p:txBody>
      </p:sp>
      <p:sp>
        <p:nvSpPr>
          <p:cNvPr id="248" name="Google Shape;248;p37"/>
          <p:cNvSpPr txBox="1"/>
          <p:nvPr>
            <p:ph idx="1" type="body"/>
          </p:nvPr>
        </p:nvSpPr>
        <p:spPr>
          <a:xfrm>
            <a:off x="311700" y="1152475"/>
            <a:ext cx="8520600" cy="3742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sz="1700"/>
              <a:t>What if we want to repeat an action </a:t>
            </a:r>
            <a:r>
              <a:rPr i="1" lang="en" sz="1700"/>
              <a:t>as long as</a:t>
            </a:r>
            <a:r>
              <a:rPr lang="en" sz="1700"/>
              <a:t> some condition is satisfied?</a:t>
            </a:r>
            <a:endParaRPr sz="1700"/>
          </a:p>
        </p:txBody>
      </p:sp>
      <p:pic>
        <p:nvPicPr>
          <p:cNvPr id="249" name="Google Shape;249;p37"/>
          <p:cNvPicPr preferRelativeResize="0"/>
          <p:nvPr/>
        </p:nvPicPr>
        <p:blipFill>
          <a:blip r:embed="rId3">
            <a:alphaModFix/>
          </a:blip>
          <a:stretch>
            <a:fillRect/>
          </a:stretch>
        </p:blipFill>
        <p:spPr>
          <a:xfrm>
            <a:off x="1898675" y="2042850"/>
            <a:ext cx="2914650" cy="2286000"/>
          </a:xfrm>
          <a:prstGeom prst="rect">
            <a:avLst/>
          </a:prstGeom>
          <a:noFill/>
          <a:ln>
            <a:noFill/>
          </a:ln>
        </p:spPr>
      </p:pic>
      <p:pic>
        <p:nvPicPr>
          <p:cNvPr id="250" name="Google Shape;250;p37"/>
          <p:cNvPicPr preferRelativeResize="0"/>
          <p:nvPr/>
        </p:nvPicPr>
        <p:blipFill>
          <a:blip r:embed="rId4">
            <a:alphaModFix/>
          </a:blip>
          <a:stretch>
            <a:fillRect/>
          </a:stretch>
        </p:blipFill>
        <p:spPr>
          <a:xfrm>
            <a:off x="6115200" y="1795813"/>
            <a:ext cx="868775" cy="2780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loops</a:t>
            </a:r>
            <a:endParaRPr/>
          </a:p>
        </p:txBody>
      </p:sp>
      <p:sp>
        <p:nvSpPr>
          <p:cNvPr id="256" name="Google Shape;256;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Useful when we want to iterate through indices:</a:t>
            </a:r>
            <a:endParaRPr/>
          </a:p>
        </p:txBody>
      </p:sp>
      <p:pic>
        <p:nvPicPr>
          <p:cNvPr id="257" name="Google Shape;257;p38"/>
          <p:cNvPicPr preferRelativeResize="0"/>
          <p:nvPr/>
        </p:nvPicPr>
        <p:blipFill>
          <a:blip r:embed="rId3">
            <a:alphaModFix/>
          </a:blip>
          <a:stretch>
            <a:fillRect/>
          </a:stretch>
        </p:blipFill>
        <p:spPr>
          <a:xfrm>
            <a:off x="311700" y="1830044"/>
            <a:ext cx="8520599" cy="2775306"/>
          </a:xfrm>
          <a:prstGeom prst="rect">
            <a:avLst/>
          </a:prstGeom>
          <a:noFill/>
          <a:ln>
            <a:noFill/>
          </a:ln>
        </p:spPr>
      </p:pic>
      <p:pic>
        <p:nvPicPr>
          <p:cNvPr id="258" name="Google Shape;258;p38"/>
          <p:cNvPicPr preferRelativeResize="0"/>
          <p:nvPr/>
        </p:nvPicPr>
        <p:blipFill>
          <a:blip r:embed="rId4">
            <a:alphaModFix/>
          </a:blip>
          <a:stretch>
            <a:fillRect/>
          </a:stretch>
        </p:blipFill>
        <p:spPr>
          <a:xfrm>
            <a:off x="6419850" y="363900"/>
            <a:ext cx="2145750" cy="1207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 of …</a:t>
            </a:r>
            <a:endParaRPr/>
          </a:p>
        </p:txBody>
      </p:sp>
      <p:sp>
        <p:nvSpPr>
          <p:cNvPr id="264" name="Google Shape;264;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 more “pythonic” way of</a:t>
            </a:r>
            <a:r>
              <a:rPr lang="en"/>
              <a:t> iterating:</a:t>
            </a:r>
            <a:endParaRPr/>
          </a:p>
        </p:txBody>
      </p:sp>
      <p:pic>
        <p:nvPicPr>
          <p:cNvPr id="265" name="Google Shape;265;p39"/>
          <p:cNvPicPr preferRelativeResize="0"/>
          <p:nvPr/>
        </p:nvPicPr>
        <p:blipFill>
          <a:blip r:embed="rId3">
            <a:alphaModFix/>
          </a:blip>
          <a:stretch>
            <a:fillRect/>
          </a:stretch>
        </p:blipFill>
        <p:spPr>
          <a:xfrm>
            <a:off x="6419850" y="363900"/>
            <a:ext cx="2145750" cy="1207725"/>
          </a:xfrm>
          <a:prstGeom prst="rect">
            <a:avLst/>
          </a:prstGeom>
          <a:noFill/>
          <a:ln>
            <a:noFill/>
          </a:ln>
        </p:spPr>
      </p:pic>
      <p:pic>
        <p:nvPicPr>
          <p:cNvPr id="266" name="Google Shape;266;p39"/>
          <p:cNvPicPr preferRelativeResize="0"/>
          <p:nvPr/>
        </p:nvPicPr>
        <p:blipFill>
          <a:blip r:embed="rId4">
            <a:alphaModFix/>
          </a:blip>
          <a:stretch>
            <a:fillRect/>
          </a:stretch>
        </p:blipFill>
        <p:spPr>
          <a:xfrm>
            <a:off x="310841" y="2127551"/>
            <a:ext cx="8522322" cy="2775300"/>
          </a:xfrm>
          <a:prstGeom prst="rect">
            <a:avLst/>
          </a:prstGeom>
          <a:noFill/>
          <a:ln>
            <a:noFill/>
          </a:ln>
        </p:spPr>
      </p:pic>
      <p:sp>
        <p:nvSpPr>
          <p:cNvPr id="267" name="Google Shape;267;p39"/>
          <p:cNvSpPr/>
          <p:nvPr/>
        </p:nvSpPr>
        <p:spPr>
          <a:xfrm>
            <a:off x="3389863" y="3108025"/>
            <a:ext cx="477300" cy="344400"/>
          </a:xfrm>
          <a:prstGeom prst="rect">
            <a:avLst/>
          </a:prstGeom>
          <a:noFill/>
          <a:ln cap="flat" cmpd="sng" w="38100">
            <a:solidFill>
              <a:srgbClr val="CC333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9"/>
          <p:cNvSpPr txBox="1"/>
          <p:nvPr/>
        </p:nvSpPr>
        <p:spPr>
          <a:xfrm>
            <a:off x="4419975" y="1749538"/>
            <a:ext cx="4600500" cy="37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A369D"/>
                </a:solidFill>
                <a:latin typeface="Open Sans"/>
                <a:ea typeface="Open Sans"/>
                <a:cs typeface="Open Sans"/>
                <a:sym typeface="Open Sans"/>
              </a:rPr>
              <a:t>Requires the keyword </a:t>
            </a:r>
            <a:r>
              <a:rPr b="1" lang="en" sz="1200">
                <a:solidFill>
                  <a:srgbClr val="0A369D"/>
                </a:solidFill>
                <a:latin typeface="Open Sans"/>
                <a:ea typeface="Open Sans"/>
                <a:cs typeface="Open Sans"/>
                <a:sym typeface="Open Sans"/>
              </a:rPr>
              <a:t>of</a:t>
            </a:r>
            <a:r>
              <a:rPr lang="en" sz="1200">
                <a:solidFill>
                  <a:srgbClr val="0A369D"/>
                </a:solidFill>
                <a:latin typeface="Open Sans"/>
                <a:ea typeface="Open Sans"/>
                <a:cs typeface="Open Sans"/>
                <a:sym typeface="Open Sans"/>
              </a:rPr>
              <a:t> instead of </a:t>
            </a:r>
            <a:r>
              <a:rPr b="1" lang="en" sz="1200">
                <a:solidFill>
                  <a:srgbClr val="0A369D"/>
                </a:solidFill>
                <a:latin typeface="Open Sans"/>
                <a:ea typeface="Open Sans"/>
                <a:cs typeface="Open Sans"/>
                <a:sym typeface="Open Sans"/>
              </a:rPr>
              <a:t>in</a:t>
            </a:r>
            <a:endParaRPr sz="1200">
              <a:solidFill>
                <a:srgbClr val="0A369D"/>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0"/>
          <p:cNvSpPr txBox="1"/>
          <p:nvPr>
            <p:ph type="ctrTitle"/>
          </p:nvPr>
        </p:nvSpPr>
        <p:spPr>
          <a:xfrm>
            <a:off x="311700" y="2192550"/>
            <a:ext cx="8520600" cy="758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t>Questions?</a:t>
            </a:r>
            <a:endParaRPr sz="40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7" name="Shape 277"/>
        <p:cNvGrpSpPr/>
        <p:nvPr/>
      </p:nvGrpSpPr>
      <p:grpSpPr>
        <a:xfrm>
          <a:off x="0" y="0"/>
          <a:ext cx="0" cy="0"/>
          <a:chOff x="0" y="0"/>
          <a:chExt cx="0" cy="0"/>
        </a:xfrm>
      </p:grpSpPr>
      <p:sp>
        <p:nvSpPr>
          <p:cNvPr id="278" name="Google Shape;278;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Functions</a:t>
            </a:r>
            <a:endParaRPr/>
          </a:p>
        </p:txBody>
      </p:sp>
      <p:sp>
        <p:nvSpPr>
          <p:cNvPr id="279" name="Google Shape;279;p41"/>
          <p:cNvSpPr txBox="1"/>
          <p:nvPr>
            <p:ph idx="1" type="body"/>
          </p:nvPr>
        </p:nvSpPr>
        <p:spPr>
          <a:xfrm>
            <a:off x="311700" y="1152475"/>
            <a:ext cx="8520600" cy="94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a:t>
            </a:r>
            <a:r>
              <a:rPr b="1" lang="en"/>
              <a:t>function</a:t>
            </a:r>
            <a:r>
              <a:rPr lang="en"/>
              <a:t> is a compartmentalized block of code which can be given input and asked to perform a set of instructions on that input.</a:t>
            </a:r>
            <a:endParaRPr/>
          </a:p>
          <a:p>
            <a:pPr indent="0" lvl="0" marL="0" rtl="0" algn="l">
              <a:spcBef>
                <a:spcPts val="1600"/>
              </a:spcBef>
              <a:spcAft>
                <a:spcPts val="1600"/>
              </a:spcAft>
              <a:buNone/>
            </a:pPr>
            <a:r>
              <a:t/>
            </a:r>
            <a:endParaRPr/>
          </a:p>
        </p:txBody>
      </p:sp>
      <p:grpSp>
        <p:nvGrpSpPr>
          <p:cNvPr id="280" name="Google Shape;280;p41"/>
          <p:cNvGrpSpPr/>
          <p:nvPr/>
        </p:nvGrpSpPr>
        <p:grpSpPr>
          <a:xfrm>
            <a:off x="1104850" y="2230125"/>
            <a:ext cx="6934275" cy="1352550"/>
            <a:chOff x="1104850" y="2230125"/>
            <a:chExt cx="6934275" cy="1352550"/>
          </a:xfrm>
        </p:grpSpPr>
        <p:sp>
          <p:nvSpPr>
            <p:cNvPr id="281" name="Google Shape;281;p41"/>
            <p:cNvSpPr/>
            <p:nvPr/>
          </p:nvSpPr>
          <p:spPr>
            <a:xfrm>
              <a:off x="2824188" y="2230125"/>
              <a:ext cx="2171700" cy="1352550"/>
            </a:xfrm>
            <a:prstGeom prst="flowChartProcess">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41"/>
            <p:cNvSpPr txBox="1"/>
            <p:nvPr/>
          </p:nvSpPr>
          <p:spPr>
            <a:xfrm>
              <a:off x="1104850" y="2693550"/>
              <a:ext cx="666900" cy="42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A369D"/>
                  </a:solidFill>
                  <a:latin typeface="Open Sans"/>
                  <a:ea typeface="Open Sans"/>
                  <a:cs typeface="Open Sans"/>
                  <a:sym typeface="Open Sans"/>
                </a:rPr>
                <a:t>input</a:t>
              </a:r>
              <a:endParaRPr>
                <a:solidFill>
                  <a:srgbClr val="0A369D"/>
                </a:solidFill>
                <a:latin typeface="Open Sans"/>
                <a:ea typeface="Open Sans"/>
                <a:cs typeface="Open Sans"/>
                <a:sym typeface="Open Sans"/>
              </a:endParaRPr>
            </a:p>
          </p:txBody>
        </p:sp>
        <p:sp>
          <p:nvSpPr>
            <p:cNvPr id="283" name="Google Shape;283;p41"/>
            <p:cNvSpPr txBox="1"/>
            <p:nvPr/>
          </p:nvSpPr>
          <p:spPr>
            <a:xfrm>
              <a:off x="6048325" y="2595000"/>
              <a:ext cx="1990800" cy="62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A369D"/>
                  </a:solidFill>
                  <a:latin typeface="Open Sans"/>
                  <a:ea typeface="Open Sans"/>
                  <a:cs typeface="Open Sans"/>
                  <a:sym typeface="Open Sans"/>
                </a:rPr>
                <a:t>return value / output (optional)</a:t>
              </a:r>
              <a:endParaRPr>
                <a:solidFill>
                  <a:srgbClr val="0A369D"/>
                </a:solidFill>
                <a:latin typeface="Open Sans"/>
                <a:ea typeface="Open Sans"/>
                <a:cs typeface="Open Sans"/>
                <a:sym typeface="Open Sans"/>
              </a:endParaRPr>
            </a:p>
          </p:txBody>
        </p:sp>
        <p:cxnSp>
          <p:nvCxnSpPr>
            <p:cNvPr id="284" name="Google Shape;284;p41"/>
            <p:cNvCxnSpPr>
              <a:stCxn id="282" idx="3"/>
            </p:cNvCxnSpPr>
            <p:nvPr/>
          </p:nvCxnSpPr>
          <p:spPr>
            <a:xfrm>
              <a:off x="1771750" y="2906400"/>
              <a:ext cx="885600" cy="0"/>
            </a:xfrm>
            <a:prstGeom prst="straightConnector1">
              <a:avLst/>
            </a:prstGeom>
            <a:noFill/>
            <a:ln cap="flat" cmpd="sng" w="9525">
              <a:solidFill>
                <a:schemeClr val="dk2"/>
              </a:solidFill>
              <a:prstDash val="solid"/>
              <a:round/>
              <a:headEnd len="med" w="med" type="none"/>
              <a:tailEnd len="med" w="med" type="triangle"/>
            </a:ln>
          </p:spPr>
        </p:cxnSp>
        <p:cxnSp>
          <p:nvCxnSpPr>
            <p:cNvPr id="285" name="Google Shape;285;p41"/>
            <p:cNvCxnSpPr/>
            <p:nvPr/>
          </p:nvCxnSpPr>
          <p:spPr>
            <a:xfrm>
              <a:off x="5172025" y="2906400"/>
              <a:ext cx="792900" cy="0"/>
            </a:xfrm>
            <a:prstGeom prst="straightConnector1">
              <a:avLst/>
            </a:prstGeom>
            <a:noFill/>
            <a:ln cap="flat" cmpd="sng" w="9525">
              <a:solidFill>
                <a:schemeClr val="dk2"/>
              </a:solidFill>
              <a:prstDash val="solid"/>
              <a:round/>
              <a:headEnd len="med" w="med" type="none"/>
              <a:tailEnd len="med" w="med" type="triangle"/>
            </a:ln>
          </p:spPr>
        </p:cxnSp>
        <p:sp>
          <p:nvSpPr>
            <p:cNvPr id="286" name="Google Shape;286;p41"/>
            <p:cNvSpPr txBox="1"/>
            <p:nvPr/>
          </p:nvSpPr>
          <p:spPr>
            <a:xfrm>
              <a:off x="3426588" y="2693550"/>
              <a:ext cx="976200" cy="42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A369D"/>
                  </a:solidFill>
                  <a:latin typeface="Open Sans"/>
                  <a:ea typeface="Open Sans"/>
                  <a:cs typeface="Open Sans"/>
                  <a:sym typeface="Open Sans"/>
                </a:rPr>
                <a:t>function</a:t>
              </a:r>
              <a:endParaRPr>
                <a:solidFill>
                  <a:srgbClr val="0A369D"/>
                </a:solidFill>
                <a:latin typeface="Open Sans"/>
                <a:ea typeface="Open Sans"/>
                <a:cs typeface="Open Sans"/>
                <a:sym typeface="Open Sans"/>
              </a:endParaRPr>
            </a:p>
          </p:txBody>
        </p:sp>
      </p:grpSp>
      <p:sp>
        <p:nvSpPr>
          <p:cNvPr id="287" name="Google Shape;287;p41"/>
          <p:cNvSpPr txBox="1"/>
          <p:nvPr/>
        </p:nvSpPr>
        <p:spPr>
          <a:xfrm>
            <a:off x="311700" y="3914775"/>
            <a:ext cx="8520600" cy="781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600">
                <a:solidFill>
                  <a:srgbClr val="0A369D"/>
                </a:solidFill>
                <a:latin typeface="Open Sans"/>
                <a:ea typeface="Open Sans"/>
                <a:cs typeface="Open Sans"/>
                <a:sym typeface="Open Sans"/>
              </a:rPr>
              <a:t>Sometimes, we want the function to </a:t>
            </a:r>
            <a:r>
              <a:rPr b="1" lang="en" sz="1600">
                <a:solidFill>
                  <a:srgbClr val="0A369D"/>
                </a:solidFill>
                <a:latin typeface="Open Sans"/>
                <a:ea typeface="Open Sans"/>
                <a:cs typeface="Open Sans"/>
                <a:sym typeface="Open Sans"/>
              </a:rPr>
              <a:t>return</a:t>
            </a:r>
            <a:r>
              <a:rPr lang="en" sz="1600">
                <a:solidFill>
                  <a:srgbClr val="0A369D"/>
                </a:solidFill>
                <a:latin typeface="Open Sans"/>
                <a:ea typeface="Open Sans"/>
                <a:cs typeface="Open Sans"/>
                <a:sym typeface="Open Sans"/>
              </a:rPr>
              <a:t> an output value.</a:t>
            </a:r>
            <a:endParaRPr sz="1600">
              <a:solidFill>
                <a:srgbClr val="0A369D"/>
              </a:solidFill>
              <a:latin typeface="Open Sans"/>
              <a:ea typeface="Open Sans"/>
              <a:cs typeface="Open Sans"/>
              <a:sym typeface="Open Sans"/>
            </a:endParaRPr>
          </a:p>
          <a:p>
            <a:pPr indent="0" lvl="0" marL="0" rtl="0" algn="l">
              <a:lnSpc>
                <a:spcPct val="150000"/>
              </a:lnSpc>
              <a:spcBef>
                <a:spcPts val="0"/>
              </a:spcBef>
              <a:spcAft>
                <a:spcPts val="0"/>
              </a:spcAft>
              <a:buNone/>
            </a:pPr>
            <a:r>
              <a:rPr lang="en" sz="1600">
                <a:solidFill>
                  <a:srgbClr val="0A369D"/>
                </a:solidFill>
                <a:latin typeface="Open Sans"/>
                <a:ea typeface="Open Sans"/>
                <a:cs typeface="Open Sans"/>
                <a:sym typeface="Open Sans"/>
              </a:rPr>
              <a:t>Other times, what matters more is what happens inside the “box” (the function body).</a:t>
            </a:r>
            <a:endParaRPr sz="1600">
              <a:solidFill>
                <a:srgbClr val="0A369D"/>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Functions</a:t>
            </a:r>
            <a:endParaRPr/>
          </a:p>
        </p:txBody>
      </p:sp>
      <p:sp>
        <p:nvSpPr>
          <p:cNvPr id="293" name="Google Shape;293;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JavaScript functions can be defined using this cute little arrow </a:t>
            </a:r>
            <a:r>
              <a:rPr lang="en">
                <a:latin typeface="Consolas"/>
                <a:ea typeface="Consolas"/>
                <a:cs typeface="Consolas"/>
                <a:sym typeface="Consolas"/>
              </a:rPr>
              <a:t>=&gt;</a:t>
            </a:r>
            <a:endParaRPr>
              <a:latin typeface="Consolas"/>
              <a:ea typeface="Consolas"/>
              <a:cs typeface="Consolas"/>
              <a:sym typeface="Consolas"/>
            </a:endParaRPr>
          </a:p>
          <a:p>
            <a:pPr indent="0" lvl="0" marL="0" rtl="0" algn="l">
              <a:lnSpc>
                <a:spcPct val="100000"/>
              </a:lnSpc>
              <a:spcBef>
                <a:spcPts val="1600"/>
              </a:spcBef>
              <a:spcAft>
                <a:spcPts val="1600"/>
              </a:spcAft>
              <a:buNone/>
            </a:pPr>
            <a:r>
              <a:rPr lang="en"/>
              <a:t>Syntax: </a:t>
            </a:r>
            <a:r>
              <a:rPr lang="en">
                <a:solidFill>
                  <a:srgbClr val="CC333F"/>
                </a:solidFill>
                <a:latin typeface="Consolas"/>
                <a:ea typeface="Consolas"/>
                <a:cs typeface="Consolas"/>
                <a:sym typeface="Consolas"/>
              </a:rPr>
              <a:t>(parameters) =&gt; { body };</a:t>
            </a:r>
            <a:endParaRPr>
              <a:solidFill>
                <a:srgbClr val="CC333F"/>
              </a:solidFill>
              <a:latin typeface="Consolas"/>
              <a:ea typeface="Consolas"/>
              <a:cs typeface="Consolas"/>
              <a:sym typeface="Consolas"/>
            </a:endParaRPr>
          </a:p>
        </p:txBody>
      </p:sp>
      <p:grpSp>
        <p:nvGrpSpPr>
          <p:cNvPr id="294" name="Google Shape;294;p42"/>
          <p:cNvGrpSpPr/>
          <p:nvPr/>
        </p:nvGrpSpPr>
        <p:grpSpPr>
          <a:xfrm>
            <a:off x="4905375" y="1669875"/>
            <a:ext cx="4600500" cy="539925"/>
            <a:chOff x="4905375" y="1669875"/>
            <a:chExt cx="4600500" cy="539925"/>
          </a:xfrm>
        </p:grpSpPr>
        <p:cxnSp>
          <p:nvCxnSpPr>
            <p:cNvPr id="295" name="Google Shape;295;p42"/>
            <p:cNvCxnSpPr/>
            <p:nvPr/>
          </p:nvCxnSpPr>
          <p:spPr>
            <a:xfrm flipH="1">
              <a:off x="5381475" y="1981200"/>
              <a:ext cx="57300" cy="228600"/>
            </a:xfrm>
            <a:prstGeom prst="straightConnector1">
              <a:avLst/>
            </a:prstGeom>
            <a:noFill/>
            <a:ln cap="flat" cmpd="sng" w="9525">
              <a:solidFill>
                <a:schemeClr val="dk2"/>
              </a:solidFill>
              <a:prstDash val="solid"/>
              <a:round/>
              <a:headEnd len="med" w="med" type="none"/>
              <a:tailEnd len="med" w="med" type="triangle"/>
            </a:ln>
          </p:spPr>
        </p:cxnSp>
        <p:sp>
          <p:nvSpPr>
            <p:cNvPr id="296" name="Google Shape;296;p42"/>
            <p:cNvSpPr txBox="1"/>
            <p:nvPr/>
          </p:nvSpPr>
          <p:spPr>
            <a:xfrm>
              <a:off x="4905375" y="1669875"/>
              <a:ext cx="4600500" cy="37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A369D"/>
                  </a:solidFill>
                  <a:latin typeface="Open Sans"/>
                  <a:ea typeface="Open Sans"/>
                  <a:cs typeface="Open Sans"/>
                  <a:sym typeface="Open Sans"/>
                </a:rPr>
                <a:t>parentheses are optional if there’s only one parameter</a:t>
              </a:r>
              <a:endParaRPr sz="1200">
                <a:solidFill>
                  <a:srgbClr val="0A369D"/>
                </a:solidFill>
                <a:latin typeface="Open Sans"/>
                <a:ea typeface="Open Sans"/>
                <a:cs typeface="Open Sans"/>
                <a:sym typeface="Open Sans"/>
              </a:endParaRPr>
            </a:p>
          </p:txBody>
        </p:sp>
      </p:grpSp>
      <p:pic>
        <p:nvPicPr>
          <p:cNvPr id="297" name="Google Shape;297;p42"/>
          <p:cNvPicPr preferRelativeResize="0"/>
          <p:nvPr/>
        </p:nvPicPr>
        <p:blipFill>
          <a:blip r:embed="rId3">
            <a:alphaModFix/>
          </a:blip>
          <a:stretch>
            <a:fillRect/>
          </a:stretch>
        </p:blipFill>
        <p:spPr>
          <a:xfrm>
            <a:off x="884525" y="2255800"/>
            <a:ext cx="5487700" cy="2573375"/>
          </a:xfrm>
          <a:prstGeom prst="rect">
            <a:avLst/>
          </a:prstGeom>
          <a:noFill/>
          <a:ln>
            <a:noFill/>
          </a:ln>
        </p:spPr>
      </p:pic>
      <p:pic>
        <p:nvPicPr>
          <p:cNvPr id="298" name="Google Shape;298;p42"/>
          <p:cNvPicPr preferRelativeResize="0"/>
          <p:nvPr/>
        </p:nvPicPr>
        <p:blipFill rotWithShape="1">
          <a:blip r:embed="rId3">
            <a:alphaModFix/>
          </a:blip>
          <a:srcRect b="34836" l="0" r="0" t="0"/>
          <a:stretch/>
        </p:blipFill>
        <p:spPr>
          <a:xfrm>
            <a:off x="884525" y="2255800"/>
            <a:ext cx="5487700" cy="1676850"/>
          </a:xfrm>
          <a:prstGeom prst="rect">
            <a:avLst/>
          </a:prstGeom>
          <a:noFill/>
          <a:ln>
            <a:noFill/>
          </a:ln>
        </p:spPr>
      </p:pic>
      <p:grpSp>
        <p:nvGrpSpPr>
          <p:cNvPr id="299" name="Google Shape;299;p42"/>
          <p:cNvGrpSpPr/>
          <p:nvPr/>
        </p:nvGrpSpPr>
        <p:grpSpPr>
          <a:xfrm>
            <a:off x="5733900" y="3152338"/>
            <a:ext cx="3228900" cy="876750"/>
            <a:chOff x="5733900" y="3152338"/>
            <a:chExt cx="3228900" cy="876750"/>
          </a:xfrm>
        </p:grpSpPr>
        <p:sp>
          <p:nvSpPr>
            <p:cNvPr id="300" name="Google Shape;300;p42"/>
            <p:cNvSpPr txBox="1"/>
            <p:nvPr/>
          </p:nvSpPr>
          <p:spPr>
            <a:xfrm>
              <a:off x="6667500" y="3152338"/>
              <a:ext cx="2295300" cy="78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A369D"/>
                  </a:solidFill>
                  <a:latin typeface="Open Sans"/>
                  <a:ea typeface="Open Sans"/>
                  <a:cs typeface="Open Sans"/>
                  <a:sym typeface="Open Sans"/>
                </a:rPr>
                <a:t>The actual parameter value(s) given to the function are called </a:t>
              </a:r>
              <a:r>
                <a:rPr b="1" lang="en" sz="1200">
                  <a:solidFill>
                    <a:srgbClr val="0A369D"/>
                  </a:solidFill>
                  <a:latin typeface="Open Sans"/>
                  <a:ea typeface="Open Sans"/>
                  <a:cs typeface="Open Sans"/>
                  <a:sym typeface="Open Sans"/>
                </a:rPr>
                <a:t>arguments</a:t>
              </a:r>
              <a:r>
                <a:rPr lang="en" sz="1200">
                  <a:solidFill>
                    <a:srgbClr val="0A369D"/>
                  </a:solidFill>
                  <a:latin typeface="Open Sans"/>
                  <a:ea typeface="Open Sans"/>
                  <a:cs typeface="Open Sans"/>
                  <a:sym typeface="Open Sans"/>
                </a:rPr>
                <a:t>.</a:t>
              </a:r>
              <a:endParaRPr sz="1200">
                <a:solidFill>
                  <a:srgbClr val="0A369D"/>
                </a:solidFill>
                <a:latin typeface="Open Sans"/>
                <a:ea typeface="Open Sans"/>
                <a:cs typeface="Open Sans"/>
                <a:sym typeface="Open Sans"/>
              </a:endParaRPr>
            </a:p>
          </p:txBody>
        </p:sp>
        <p:cxnSp>
          <p:nvCxnSpPr>
            <p:cNvPr id="301" name="Google Shape;301;p42"/>
            <p:cNvCxnSpPr>
              <a:stCxn id="300" idx="1"/>
            </p:cNvCxnSpPr>
            <p:nvPr/>
          </p:nvCxnSpPr>
          <p:spPr>
            <a:xfrm flipH="1">
              <a:off x="5733900" y="3542488"/>
              <a:ext cx="933600" cy="486600"/>
            </a:xfrm>
            <a:prstGeom prst="straightConnector1">
              <a:avLst/>
            </a:prstGeom>
            <a:noFill/>
            <a:ln cap="flat" cmpd="sng" w="19050">
              <a:solidFill>
                <a:srgbClr val="A64D79"/>
              </a:solidFill>
              <a:prstDash val="solid"/>
              <a:round/>
              <a:headEnd len="med" w="med" type="none"/>
              <a:tailEnd len="med" w="med" type="triangle"/>
            </a:ln>
          </p:spPr>
        </p:cxnSp>
      </p:grpSp>
      <p:sp>
        <p:nvSpPr>
          <p:cNvPr id="302" name="Google Shape;302;p42"/>
          <p:cNvSpPr/>
          <p:nvPr/>
        </p:nvSpPr>
        <p:spPr>
          <a:xfrm>
            <a:off x="986425" y="2377050"/>
            <a:ext cx="3804900" cy="321600"/>
          </a:xfrm>
          <a:prstGeom prst="rect">
            <a:avLst/>
          </a:prstGeom>
          <a:noFill/>
          <a:ln cap="flat" cmpd="sng" w="38100">
            <a:solidFill>
              <a:srgbClr val="CC333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JavaScript</a:t>
            </a:r>
            <a:endParaRPr/>
          </a:p>
        </p:txBody>
      </p:sp>
      <p:sp>
        <p:nvSpPr>
          <p:cNvPr id="73" name="Google Shape;73;p1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Albert Xing</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Callback f</a:t>
            </a:r>
            <a:r>
              <a:rPr lang="en"/>
              <a:t>unctions</a:t>
            </a:r>
            <a:endParaRPr/>
          </a:p>
        </p:txBody>
      </p:sp>
      <p:sp>
        <p:nvSpPr>
          <p:cNvPr id="308" name="Google Shape;308;p43"/>
          <p:cNvSpPr txBox="1"/>
          <p:nvPr>
            <p:ph idx="1" type="body"/>
          </p:nvPr>
        </p:nvSpPr>
        <p:spPr>
          <a:xfrm>
            <a:off x="311700" y="12858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In JavaScript, functions can be passed around like any other variable.</a:t>
            </a:r>
            <a:endParaRPr sz="1700"/>
          </a:p>
          <a:p>
            <a:pPr indent="0" lvl="0" marL="0" rtl="0" algn="l">
              <a:spcBef>
                <a:spcPts val="1600"/>
              </a:spcBef>
              <a:spcAft>
                <a:spcPts val="0"/>
              </a:spcAft>
              <a:buNone/>
            </a:pPr>
            <a:r>
              <a:t/>
            </a:r>
            <a:endParaRPr sz="1700"/>
          </a:p>
          <a:p>
            <a:pPr indent="0" lvl="0" marL="0" rtl="0" algn="l">
              <a:spcBef>
                <a:spcPts val="1600"/>
              </a:spcBef>
              <a:spcAft>
                <a:spcPts val="0"/>
              </a:spcAft>
              <a:buNone/>
            </a:pPr>
            <a:r>
              <a:rPr lang="en" sz="1700"/>
              <a:t>This means we can give a </a:t>
            </a:r>
            <a:r>
              <a:rPr b="1" lang="en" sz="1700"/>
              <a:t>“</a:t>
            </a:r>
            <a:r>
              <a:rPr b="1" lang="en" sz="1700"/>
              <a:t>callback”</a:t>
            </a:r>
            <a:r>
              <a:rPr lang="en" sz="1700"/>
              <a:t> </a:t>
            </a:r>
            <a:r>
              <a:rPr lang="en" sz="1700"/>
              <a:t>function as an argument to another function!</a:t>
            </a:r>
            <a:endParaRPr sz="1700"/>
          </a:p>
          <a:p>
            <a:pPr indent="0" lvl="0" marL="0" rtl="0" algn="l">
              <a:spcBef>
                <a:spcPts val="1600"/>
              </a:spcBef>
              <a:spcAft>
                <a:spcPts val="0"/>
              </a:spcAft>
              <a:buNone/>
            </a:pPr>
            <a:r>
              <a:t/>
            </a:r>
            <a:endParaRPr sz="1700"/>
          </a:p>
          <a:p>
            <a:pPr indent="0" lvl="0" marL="0" rtl="0" algn="l">
              <a:spcBef>
                <a:spcPts val="1600"/>
              </a:spcBef>
              <a:spcAft>
                <a:spcPts val="1600"/>
              </a:spcAft>
              <a:buNone/>
            </a:pPr>
            <a:r>
              <a:rPr lang="en" sz="1700"/>
              <a:t>Why might we do this?</a:t>
            </a:r>
            <a:endParaRPr sz="1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Callback functions</a:t>
            </a:r>
            <a:endParaRPr/>
          </a:p>
        </p:txBody>
      </p:sp>
      <p:pic>
        <p:nvPicPr>
          <p:cNvPr id="314" name="Google Shape;314;p44"/>
          <p:cNvPicPr preferRelativeResize="0"/>
          <p:nvPr/>
        </p:nvPicPr>
        <p:blipFill>
          <a:blip r:embed="rId3">
            <a:alphaModFix/>
          </a:blip>
          <a:stretch>
            <a:fillRect/>
          </a:stretch>
        </p:blipFill>
        <p:spPr>
          <a:xfrm>
            <a:off x="1653413" y="1171575"/>
            <a:ext cx="5837174" cy="3627576"/>
          </a:xfrm>
          <a:prstGeom prst="rect">
            <a:avLst/>
          </a:prstGeom>
          <a:noFill/>
          <a:ln>
            <a:noFill/>
          </a:ln>
        </p:spPr>
      </p:pic>
      <p:pic>
        <p:nvPicPr>
          <p:cNvPr id="315" name="Google Shape;315;p44"/>
          <p:cNvPicPr preferRelativeResize="0"/>
          <p:nvPr/>
        </p:nvPicPr>
        <p:blipFill rotWithShape="1">
          <a:blip r:embed="rId3">
            <a:alphaModFix/>
          </a:blip>
          <a:srcRect b="23295" l="0" r="0" t="0"/>
          <a:stretch/>
        </p:blipFill>
        <p:spPr>
          <a:xfrm>
            <a:off x="1653425" y="1171575"/>
            <a:ext cx="5837151" cy="2782499"/>
          </a:xfrm>
          <a:prstGeom prst="rect">
            <a:avLst/>
          </a:prstGeom>
          <a:noFill/>
          <a:ln>
            <a:noFill/>
          </a:ln>
        </p:spPr>
      </p:pic>
      <p:pic>
        <p:nvPicPr>
          <p:cNvPr id="316" name="Google Shape;316;p44"/>
          <p:cNvPicPr preferRelativeResize="0"/>
          <p:nvPr/>
        </p:nvPicPr>
        <p:blipFill rotWithShape="1">
          <a:blip r:embed="rId3">
            <a:alphaModFix/>
          </a:blip>
          <a:srcRect b="69081" l="0" r="0" t="0"/>
          <a:stretch/>
        </p:blipFill>
        <p:spPr>
          <a:xfrm>
            <a:off x="1653425" y="1171575"/>
            <a:ext cx="5837151" cy="1121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common mistake with callback functions</a:t>
            </a:r>
            <a:endParaRPr/>
          </a:p>
        </p:txBody>
      </p:sp>
      <p:sp>
        <p:nvSpPr>
          <p:cNvPr id="322" name="Google Shape;322;p45"/>
          <p:cNvSpPr txBox="1"/>
          <p:nvPr>
            <p:ph idx="1" type="body"/>
          </p:nvPr>
        </p:nvSpPr>
        <p:spPr>
          <a:xfrm>
            <a:off x="311700" y="1152475"/>
            <a:ext cx="4260300" cy="22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C333F"/>
                </a:solidFill>
                <a:latin typeface="Consolas"/>
                <a:ea typeface="Consolas"/>
                <a:cs typeface="Consolas"/>
                <a:sym typeface="Consolas"/>
              </a:rPr>
              <a:t>addTwo</a:t>
            </a:r>
            <a:r>
              <a:rPr lang="en"/>
              <a:t> is a function.</a:t>
            </a:r>
            <a:endParaRPr/>
          </a:p>
          <a:p>
            <a:pPr indent="0" lvl="0" marL="0" rtl="0" algn="l">
              <a:spcBef>
                <a:spcPts val="1600"/>
              </a:spcBef>
              <a:spcAft>
                <a:spcPts val="0"/>
              </a:spcAft>
              <a:buNone/>
            </a:pPr>
            <a:r>
              <a:rPr lang="en">
                <a:solidFill>
                  <a:srgbClr val="CC333F"/>
                </a:solidFill>
                <a:latin typeface="Consolas"/>
                <a:ea typeface="Consolas"/>
                <a:cs typeface="Consolas"/>
                <a:sym typeface="Consolas"/>
              </a:rPr>
              <a:t>addTwo(x)</a:t>
            </a:r>
            <a:r>
              <a:rPr lang="en"/>
              <a:t> is the </a:t>
            </a:r>
            <a:r>
              <a:rPr i="1" lang="en"/>
              <a:t>value</a:t>
            </a:r>
            <a:r>
              <a:rPr lang="en"/>
              <a:t> that gets returned when you run </a:t>
            </a:r>
            <a:r>
              <a:rPr lang="en">
                <a:solidFill>
                  <a:srgbClr val="CC333F"/>
                </a:solidFill>
                <a:latin typeface="Consolas"/>
                <a:ea typeface="Consolas"/>
                <a:cs typeface="Consolas"/>
                <a:sym typeface="Consolas"/>
              </a:rPr>
              <a:t>addTwo</a:t>
            </a:r>
            <a:r>
              <a:rPr lang="en"/>
              <a:t> on </a:t>
            </a:r>
            <a:r>
              <a:rPr lang="en">
                <a:solidFill>
                  <a:srgbClr val="CC333F"/>
                </a:solidFill>
                <a:latin typeface="Consolas"/>
                <a:ea typeface="Consolas"/>
                <a:cs typeface="Consolas"/>
                <a:sym typeface="Consolas"/>
              </a:rPr>
              <a:t>x</a:t>
            </a:r>
            <a:r>
              <a:rPr lang="en"/>
              <a:t>.</a:t>
            </a:r>
            <a:endParaRPr/>
          </a:p>
          <a:p>
            <a:pPr indent="0" lvl="0" marL="0" rtl="0" algn="l">
              <a:spcBef>
                <a:spcPts val="1600"/>
              </a:spcBef>
              <a:spcAft>
                <a:spcPts val="1600"/>
              </a:spcAft>
              <a:buNone/>
            </a:pPr>
            <a:r>
              <a:rPr lang="en">
                <a:solidFill>
                  <a:srgbClr val="CC333F"/>
                </a:solidFill>
                <a:latin typeface="Consolas"/>
                <a:ea typeface="Consolas"/>
                <a:cs typeface="Consolas"/>
                <a:sym typeface="Consolas"/>
              </a:rPr>
              <a:t>modifyArray</a:t>
            </a:r>
            <a:r>
              <a:rPr lang="en"/>
              <a:t> </a:t>
            </a:r>
            <a:r>
              <a:rPr lang="en"/>
              <a:t>needs to be given the actual function in order to use it!</a:t>
            </a:r>
            <a:endParaRPr/>
          </a:p>
        </p:txBody>
      </p:sp>
      <p:pic>
        <p:nvPicPr>
          <p:cNvPr id="323" name="Google Shape;323;p45"/>
          <p:cNvPicPr preferRelativeResize="0"/>
          <p:nvPr/>
        </p:nvPicPr>
        <p:blipFill>
          <a:blip r:embed="rId3">
            <a:alphaModFix/>
          </a:blip>
          <a:stretch>
            <a:fillRect/>
          </a:stretch>
        </p:blipFill>
        <p:spPr>
          <a:xfrm>
            <a:off x="4798950" y="1232300"/>
            <a:ext cx="2705100" cy="1016125"/>
          </a:xfrm>
          <a:prstGeom prst="rect">
            <a:avLst/>
          </a:prstGeom>
          <a:noFill/>
          <a:ln>
            <a:noFill/>
          </a:ln>
        </p:spPr>
      </p:pic>
      <p:pic>
        <p:nvPicPr>
          <p:cNvPr id="324" name="Google Shape;324;p45"/>
          <p:cNvPicPr preferRelativeResize="0"/>
          <p:nvPr/>
        </p:nvPicPr>
        <p:blipFill>
          <a:blip r:embed="rId4">
            <a:alphaModFix/>
          </a:blip>
          <a:stretch>
            <a:fillRect/>
          </a:stretch>
        </p:blipFill>
        <p:spPr>
          <a:xfrm>
            <a:off x="4798950" y="2404550"/>
            <a:ext cx="3714750" cy="805109"/>
          </a:xfrm>
          <a:prstGeom prst="rect">
            <a:avLst/>
          </a:prstGeom>
          <a:noFill/>
          <a:ln>
            <a:noFill/>
          </a:ln>
        </p:spPr>
      </p:pic>
      <p:grpSp>
        <p:nvGrpSpPr>
          <p:cNvPr id="325" name="Google Shape;325;p45"/>
          <p:cNvGrpSpPr/>
          <p:nvPr/>
        </p:nvGrpSpPr>
        <p:grpSpPr>
          <a:xfrm>
            <a:off x="2478525" y="3780225"/>
            <a:ext cx="4111112" cy="885075"/>
            <a:chOff x="2478525" y="3780225"/>
            <a:chExt cx="4111112" cy="885075"/>
          </a:xfrm>
        </p:grpSpPr>
        <p:pic>
          <p:nvPicPr>
            <p:cNvPr id="326" name="Google Shape;326;p45"/>
            <p:cNvPicPr preferRelativeResize="0"/>
            <p:nvPr/>
          </p:nvPicPr>
          <p:blipFill>
            <a:blip r:embed="rId5">
              <a:alphaModFix/>
            </a:blip>
            <a:stretch>
              <a:fillRect/>
            </a:stretch>
          </p:blipFill>
          <p:spPr>
            <a:xfrm>
              <a:off x="2554363" y="4250325"/>
              <a:ext cx="4035275" cy="414975"/>
            </a:xfrm>
            <a:prstGeom prst="rect">
              <a:avLst/>
            </a:prstGeom>
            <a:noFill/>
            <a:ln>
              <a:noFill/>
            </a:ln>
          </p:spPr>
        </p:pic>
        <p:sp>
          <p:nvSpPr>
            <p:cNvPr id="327" name="Google Shape;327;p45"/>
            <p:cNvSpPr txBox="1"/>
            <p:nvPr/>
          </p:nvSpPr>
          <p:spPr>
            <a:xfrm>
              <a:off x="2478525" y="3780225"/>
              <a:ext cx="14991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A369D"/>
                  </a:solidFill>
                  <a:latin typeface="Open Sans"/>
                  <a:ea typeface="Open Sans"/>
                  <a:cs typeface="Open Sans"/>
                  <a:sym typeface="Open Sans"/>
                </a:rPr>
                <a:t>Don’t do this:</a:t>
              </a:r>
              <a:endParaRPr sz="1600">
                <a:solidFill>
                  <a:srgbClr val="0A369D"/>
                </a:solidFill>
                <a:latin typeface="Open Sans"/>
                <a:ea typeface="Open Sans"/>
                <a:cs typeface="Open Sans"/>
                <a:sym typeface="Open Sans"/>
              </a:endParaRPr>
            </a:p>
          </p:txBody>
        </p:sp>
        <p:sp>
          <p:nvSpPr>
            <p:cNvPr id="328" name="Google Shape;328;p45"/>
            <p:cNvSpPr/>
            <p:nvPr/>
          </p:nvSpPr>
          <p:spPr>
            <a:xfrm>
              <a:off x="5880400" y="3780225"/>
              <a:ext cx="388200" cy="371400"/>
            </a:xfrm>
            <a:prstGeom prst="noSmoking">
              <a:avLst>
                <a:gd fmla="val 18750" name="adj"/>
              </a:avLst>
            </a:prstGeom>
            <a:solidFill>
              <a:srgbClr val="CC333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29" name="Google Shape;329;p45"/>
          <p:cNvCxnSpPr/>
          <p:nvPr/>
        </p:nvCxnSpPr>
        <p:spPr>
          <a:xfrm>
            <a:off x="1785900" y="3529000"/>
            <a:ext cx="5572200" cy="0"/>
          </a:xfrm>
          <a:prstGeom prst="straightConnector1">
            <a:avLst/>
          </a:prstGeom>
          <a:noFill/>
          <a:ln cap="flat" cmpd="sng" w="9525">
            <a:solidFill>
              <a:srgbClr val="396DFF"/>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Callback functions</a:t>
            </a:r>
            <a:endParaRPr/>
          </a:p>
        </p:txBody>
      </p:sp>
      <p:pic>
        <p:nvPicPr>
          <p:cNvPr id="335" name="Google Shape;335;p46"/>
          <p:cNvPicPr preferRelativeResize="0"/>
          <p:nvPr/>
        </p:nvPicPr>
        <p:blipFill>
          <a:blip r:embed="rId3">
            <a:alphaModFix/>
          </a:blip>
          <a:stretch>
            <a:fillRect/>
          </a:stretch>
        </p:blipFill>
        <p:spPr>
          <a:xfrm>
            <a:off x="1653413" y="1171575"/>
            <a:ext cx="5837174" cy="3627576"/>
          </a:xfrm>
          <a:prstGeom prst="rect">
            <a:avLst/>
          </a:prstGeom>
          <a:noFill/>
          <a:ln>
            <a:noFill/>
          </a:ln>
        </p:spPr>
      </p:pic>
      <p:grpSp>
        <p:nvGrpSpPr>
          <p:cNvPr id="336" name="Google Shape;336;p46"/>
          <p:cNvGrpSpPr/>
          <p:nvPr/>
        </p:nvGrpSpPr>
        <p:grpSpPr>
          <a:xfrm>
            <a:off x="1799050" y="1275150"/>
            <a:ext cx="2465725" cy="825186"/>
            <a:chOff x="1799050" y="1275150"/>
            <a:chExt cx="2465725" cy="825186"/>
          </a:xfrm>
        </p:grpSpPr>
        <p:sp>
          <p:nvSpPr>
            <p:cNvPr id="337" name="Google Shape;337;p46"/>
            <p:cNvSpPr/>
            <p:nvPr/>
          </p:nvSpPr>
          <p:spPr>
            <a:xfrm>
              <a:off x="3471875" y="1275150"/>
              <a:ext cx="792900" cy="275100"/>
            </a:xfrm>
            <a:prstGeom prst="rect">
              <a:avLst/>
            </a:prstGeom>
            <a:solidFill>
              <a:srgbClr val="E5E1CC">
                <a:alpha val="314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46"/>
            <p:cNvSpPr/>
            <p:nvPr/>
          </p:nvSpPr>
          <p:spPr>
            <a:xfrm>
              <a:off x="1799050" y="1550196"/>
              <a:ext cx="2465400" cy="275100"/>
            </a:xfrm>
            <a:prstGeom prst="rect">
              <a:avLst/>
            </a:prstGeom>
            <a:solidFill>
              <a:srgbClr val="E5E1CC">
                <a:alpha val="314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6"/>
            <p:cNvSpPr/>
            <p:nvPr/>
          </p:nvSpPr>
          <p:spPr>
            <a:xfrm>
              <a:off x="1799050" y="1825236"/>
              <a:ext cx="104700" cy="275100"/>
            </a:xfrm>
            <a:prstGeom prst="rect">
              <a:avLst/>
            </a:prstGeom>
            <a:solidFill>
              <a:srgbClr val="E5E1CC">
                <a:alpha val="314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0" name="Google Shape;340;p46"/>
          <p:cNvSpPr/>
          <p:nvPr/>
        </p:nvSpPr>
        <p:spPr>
          <a:xfrm>
            <a:off x="4175550" y="4374350"/>
            <a:ext cx="742800" cy="275100"/>
          </a:xfrm>
          <a:prstGeom prst="rect">
            <a:avLst/>
          </a:prstGeom>
          <a:solidFill>
            <a:srgbClr val="E5E1CC">
              <a:alpha val="314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Anonymous functions</a:t>
            </a:r>
            <a:endParaRPr/>
          </a:p>
        </p:txBody>
      </p:sp>
      <p:pic>
        <p:nvPicPr>
          <p:cNvPr id="346" name="Google Shape;346;p47"/>
          <p:cNvPicPr preferRelativeResize="0"/>
          <p:nvPr/>
        </p:nvPicPr>
        <p:blipFill>
          <a:blip r:embed="rId3">
            <a:alphaModFix/>
          </a:blip>
          <a:stretch>
            <a:fillRect/>
          </a:stretch>
        </p:blipFill>
        <p:spPr>
          <a:xfrm>
            <a:off x="1481125" y="1227275"/>
            <a:ext cx="6181725" cy="3543300"/>
          </a:xfrm>
          <a:prstGeom prst="rect">
            <a:avLst/>
          </a:prstGeom>
          <a:noFill/>
          <a:ln>
            <a:noFill/>
          </a:ln>
        </p:spPr>
      </p:pic>
      <p:sp>
        <p:nvSpPr>
          <p:cNvPr id="347" name="Google Shape;347;p47"/>
          <p:cNvSpPr/>
          <p:nvPr/>
        </p:nvSpPr>
        <p:spPr>
          <a:xfrm>
            <a:off x="4350550" y="3606175"/>
            <a:ext cx="932100" cy="333300"/>
          </a:xfrm>
          <a:prstGeom prst="rect">
            <a:avLst/>
          </a:prstGeom>
          <a:solidFill>
            <a:srgbClr val="E5E1CC">
              <a:alpha val="314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47"/>
          <p:cNvSpPr/>
          <p:nvPr/>
        </p:nvSpPr>
        <p:spPr>
          <a:xfrm>
            <a:off x="1638300" y="3939475"/>
            <a:ext cx="3644400" cy="333300"/>
          </a:xfrm>
          <a:prstGeom prst="rect">
            <a:avLst/>
          </a:prstGeom>
          <a:solidFill>
            <a:srgbClr val="E5E1CC">
              <a:alpha val="314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7"/>
          <p:cNvSpPr/>
          <p:nvPr/>
        </p:nvSpPr>
        <p:spPr>
          <a:xfrm>
            <a:off x="1638298" y="4272775"/>
            <a:ext cx="152400" cy="333300"/>
          </a:xfrm>
          <a:prstGeom prst="rect">
            <a:avLst/>
          </a:prstGeom>
          <a:solidFill>
            <a:srgbClr val="E5E1CC">
              <a:alpha val="314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Anonymous functions</a:t>
            </a:r>
            <a:endParaRPr/>
          </a:p>
        </p:txBody>
      </p:sp>
      <p:sp>
        <p:nvSpPr>
          <p:cNvPr id="355" name="Google Shape;355;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your function is simple enough, you can use the following shorthand.</a:t>
            </a:r>
            <a:endParaRPr/>
          </a:p>
          <a:p>
            <a:pPr indent="0" lvl="0" marL="0" rtl="0" algn="l">
              <a:spcBef>
                <a:spcPts val="1600"/>
              </a:spcBef>
              <a:spcAft>
                <a:spcPts val="1600"/>
              </a:spcAft>
              <a:buNone/>
            </a:pPr>
            <a:r>
              <a:rPr lang="en"/>
              <a:t>Syntax: </a:t>
            </a:r>
            <a:r>
              <a:rPr lang="en">
                <a:solidFill>
                  <a:srgbClr val="CC333F"/>
                </a:solidFill>
                <a:latin typeface="Consolas"/>
                <a:ea typeface="Consolas"/>
                <a:cs typeface="Consolas"/>
                <a:sym typeface="Consolas"/>
              </a:rPr>
              <a:t>(parameters) =&gt; output;</a:t>
            </a:r>
            <a:endParaRPr>
              <a:solidFill>
                <a:srgbClr val="CC333F"/>
              </a:solidFill>
              <a:latin typeface="Consolas"/>
              <a:ea typeface="Consolas"/>
              <a:cs typeface="Consolas"/>
              <a:sym typeface="Consolas"/>
            </a:endParaRPr>
          </a:p>
        </p:txBody>
      </p:sp>
      <p:pic>
        <p:nvPicPr>
          <p:cNvPr id="356" name="Google Shape;356;p48"/>
          <p:cNvPicPr preferRelativeResize="0"/>
          <p:nvPr/>
        </p:nvPicPr>
        <p:blipFill>
          <a:blip r:embed="rId3">
            <a:alphaModFix/>
          </a:blip>
          <a:stretch>
            <a:fillRect/>
          </a:stretch>
        </p:blipFill>
        <p:spPr>
          <a:xfrm>
            <a:off x="1864523" y="2257425"/>
            <a:ext cx="5414949" cy="2519750"/>
          </a:xfrm>
          <a:prstGeom prst="rect">
            <a:avLst/>
          </a:prstGeom>
          <a:noFill/>
          <a:ln>
            <a:noFill/>
          </a:ln>
        </p:spPr>
      </p:pic>
      <p:sp>
        <p:nvSpPr>
          <p:cNvPr id="357" name="Google Shape;357;p48"/>
          <p:cNvSpPr/>
          <p:nvPr/>
        </p:nvSpPr>
        <p:spPr>
          <a:xfrm>
            <a:off x="4391025" y="4377700"/>
            <a:ext cx="1238100" cy="276000"/>
          </a:xfrm>
          <a:prstGeom prst="rect">
            <a:avLst/>
          </a:prstGeom>
          <a:solidFill>
            <a:srgbClr val="E5E1CC">
              <a:alpha val="314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built-in array functions</a:t>
            </a:r>
            <a:endParaRPr/>
          </a:p>
        </p:txBody>
      </p:sp>
      <p:sp>
        <p:nvSpPr>
          <p:cNvPr id="363" name="Google Shape;363;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it seems common enough, there’s probably a built-in function for it!</a:t>
            </a:r>
            <a:endParaRPr/>
          </a:p>
          <a:p>
            <a:pPr indent="0" lvl="0" marL="0" rtl="0" algn="l">
              <a:spcBef>
                <a:spcPts val="1600"/>
              </a:spcBef>
              <a:spcAft>
                <a:spcPts val="0"/>
              </a:spcAft>
              <a:buNone/>
            </a:pPr>
            <a:r>
              <a:rPr lang="en"/>
              <a:t>For arrays, we’ve seen </a:t>
            </a:r>
            <a:r>
              <a:rPr lang="en">
                <a:solidFill>
                  <a:srgbClr val="CC333F"/>
                </a:solidFill>
                <a:latin typeface="Consolas"/>
                <a:ea typeface="Consolas"/>
                <a:cs typeface="Consolas"/>
                <a:sym typeface="Consolas"/>
              </a:rPr>
              <a:t>push</a:t>
            </a:r>
            <a:r>
              <a:rPr lang="en"/>
              <a:t> and </a:t>
            </a:r>
            <a:r>
              <a:rPr lang="en">
                <a:solidFill>
                  <a:srgbClr val="CC333F"/>
                </a:solidFill>
                <a:latin typeface="Consolas"/>
                <a:ea typeface="Consolas"/>
                <a:cs typeface="Consolas"/>
                <a:sym typeface="Consolas"/>
              </a:rPr>
              <a:t>pop</a:t>
            </a:r>
            <a:r>
              <a:rPr lang="en"/>
              <a:t>, which mutate the target array </a:t>
            </a:r>
            <a:r>
              <a:rPr i="1" lang="en"/>
              <a:t>in-place</a:t>
            </a:r>
            <a:r>
              <a:rPr lang="en"/>
              <a:t>.</a:t>
            </a:r>
            <a:endParaRPr/>
          </a:p>
          <a:p>
            <a:pPr indent="0" lvl="0" marL="0" rtl="0" algn="l">
              <a:spcBef>
                <a:spcPts val="1600"/>
              </a:spcBef>
              <a:spcAft>
                <a:spcPts val="1600"/>
              </a:spcAft>
              <a:buNone/>
            </a:pPr>
            <a:r>
              <a:rPr lang="en"/>
              <a:t>We also have </a:t>
            </a:r>
            <a:r>
              <a:rPr lang="en">
                <a:solidFill>
                  <a:srgbClr val="CC333F"/>
                </a:solidFill>
                <a:latin typeface="Consolas"/>
                <a:ea typeface="Consolas"/>
                <a:cs typeface="Consolas"/>
                <a:sym typeface="Consolas"/>
              </a:rPr>
              <a:t>map</a:t>
            </a:r>
            <a:r>
              <a:rPr lang="en"/>
              <a:t> and </a:t>
            </a:r>
            <a:r>
              <a:rPr lang="en">
                <a:solidFill>
                  <a:srgbClr val="CC333F"/>
                </a:solidFill>
                <a:latin typeface="Consolas"/>
                <a:ea typeface="Consolas"/>
                <a:cs typeface="Consolas"/>
                <a:sym typeface="Consolas"/>
              </a:rPr>
              <a:t>filter</a:t>
            </a:r>
            <a:r>
              <a:rPr lang="en"/>
              <a:t>, which produce a </a:t>
            </a:r>
            <a:r>
              <a:rPr i="1" lang="en"/>
              <a:t>new</a:t>
            </a:r>
            <a:r>
              <a:rPr lang="en"/>
              <a:t> array based on some instruction. (This “instruction” is going to be a callback function!)</a:t>
            </a:r>
            <a:endParaRPr/>
          </a:p>
        </p:txBody>
      </p:sp>
      <p:pic>
        <p:nvPicPr>
          <p:cNvPr id="364" name="Google Shape;364;p49"/>
          <p:cNvPicPr preferRelativeResize="0"/>
          <p:nvPr/>
        </p:nvPicPr>
        <p:blipFill>
          <a:blip r:embed="rId3">
            <a:alphaModFix/>
          </a:blip>
          <a:stretch>
            <a:fillRect/>
          </a:stretch>
        </p:blipFill>
        <p:spPr>
          <a:xfrm>
            <a:off x="2019300" y="3111550"/>
            <a:ext cx="5105400" cy="1504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3">
                                            <p:txEl>
                                              <p:pRg end="2" st="2"/>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C333F"/>
                </a:solidFill>
                <a:latin typeface="Consolas"/>
                <a:ea typeface="Consolas"/>
                <a:cs typeface="Consolas"/>
                <a:sym typeface="Consolas"/>
              </a:rPr>
              <a:t>map(...)</a:t>
            </a:r>
            <a:endParaRPr>
              <a:solidFill>
                <a:srgbClr val="CC333F"/>
              </a:solidFill>
              <a:latin typeface="Consolas"/>
              <a:ea typeface="Consolas"/>
              <a:cs typeface="Consolas"/>
              <a:sym typeface="Consolas"/>
            </a:endParaRPr>
          </a:p>
        </p:txBody>
      </p:sp>
      <p:sp>
        <p:nvSpPr>
          <p:cNvPr id="370" name="Google Shape;370;p50"/>
          <p:cNvSpPr txBox="1"/>
          <p:nvPr>
            <p:ph idx="1" type="body"/>
          </p:nvPr>
        </p:nvSpPr>
        <p:spPr>
          <a:xfrm>
            <a:off x="311700" y="1152475"/>
            <a:ext cx="3479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700"/>
              <a:t>Creates a new array by applying the callback function to every element of the starting array.</a:t>
            </a:r>
            <a:endParaRPr sz="1700"/>
          </a:p>
        </p:txBody>
      </p:sp>
      <p:pic>
        <p:nvPicPr>
          <p:cNvPr id="371" name="Google Shape;371;p50"/>
          <p:cNvPicPr preferRelativeResize="0"/>
          <p:nvPr/>
        </p:nvPicPr>
        <p:blipFill>
          <a:blip r:embed="rId3">
            <a:alphaModFix/>
          </a:blip>
          <a:stretch>
            <a:fillRect/>
          </a:stretch>
        </p:blipFill>
        <p:spPr>
          <a:xfrm>
            <a:off x="1836325" y="2447275"/>
            <a:ext cx="5471351" cy="2277150"/>
          </a:xfrm>
          <a:prstGeom prst="rect">
            <a:avLst/>
          </a:prstGeom>
          <a:noFill/>
          <a:ln>
            <a:noFill/>
          </a:ln>
        </p:spPr>
      </p:pic>
      <p:pic>
        <p:nvPicPr>
          <p:cNvPr id="372" name="Google Shape;372;p50"/>
          <p:cNvPicPr preferRelativeResize="0"/>
          <p:nvPr/>
        </p:nvPicPr>
        <p:blipFill>
          <a:blip r:embed="rId4">
            <a:alphaModFix/>
          </a:blip>
          <a:stretch>
            <a:fillRect/>
          </a:stretch>
        </p:blipFill>
        <p:spPr>
          <a:xfrm>
            <a:off x="3998064" y="1197751"/>
            <a:ext cx="4679987" cy="970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CC333F"/>
                </a:solidFill>
                <a:latin typeface="Consolas"/>
                <a:ea typeface="Consolas"/>
                <a:cs typeface="Consolas"/>
                <a:sym typeface="Consolas"/>
              </a:rPr>
              <a:t>filter</a:t>
            </a:r>
            <a:r>
              <a:rPr lang="en">
                <a:solidFill>
                  <a:srgbClr val="CC333F"/>
                </a:solidFill>
                <a:latin typeface="Consolas"/>
                <a:ea typeface="Consolas"/>
                <a:cs typeface="Consolas"/>
                <a:sym typeface="Consolas"/>
              </a:rPr>
              <a:t>(...)</a:t>
            </a:r>
            <a:endParaRPr>
              <a:solidFill>
                <a:srgbClr val="CC333F"/>
              </a:solidFill>
              <a:latin typeface="Consolas"/>
              <a:ea typeface="Consolas"/>
              <a:cs typeface="Consolas"/>
              <a:sym typeface="Consolas"/>
            </a:endParaRPr>
          </a:p>
          <a:p>
            <a:pPr indent="0" lvl="0" marL="0" rtl="0" algn="l">
              <a:spcBef>
                <a:spcPts val="0"/>
              </a:spcBef>
              <a:spcAft>
                <a:spcPts val="0"/>
              </a:spcAft>
              <a:buNone/>
            </a:pPr>
            <a:r>
              <a:t/>
            </a:r>
            <a:endParaRPr/>
          </a:p>
        </p:txBody>
      </p:sp>
      <p:sp>
        <p:nvSpPr>
          <p:cNvPr id="378" name="Google Shape;378;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700"/>
              <a:t>Creates a new array by selecting the elements in the starting array which pass the given “test” (i.e. </a:t>
            </a:r>
            <a:r>
              <a:rPr i="1" lang="en" sz="1700"/>
              <a:t>filtering out</a:t>
            </a:r>
            <a:r>
              <a:rPr lang="en" sz="1700"/>
              <a:t> the “bad” elements and keeping the “good” ones).</a:t>
            </a:r>
            <a:endParaRPr sz="1700"/>
          </a:p>
        </p:txBody>
      </p:sp>
      <p:pic>
        <p:nvPicPr>
          <p:cNvPr id="379" name="Google Shape;379;p51"/>
          <p:cNvPicPr preferRelativeResize="0"/>
          <p:nvPr/>
        </p:nvPicPr>
        <p:blipFill>
          <a:blip r:embed="rId3">
            <a:alphaModFix/>
          </a:blip>
          <a:stretch>
            <a:fillRect/>
          </a:stretch>
        </p:blipFill>
        <p:spPr>
          <a:xfrm>
            <a:off x="1753263" y="2051688"/>
            <a:ext cx="5637474" cy="1040125"/>
          </a:xfrm>
          <a:prstGeom prst="rect">
            <a:avLst/>
          </a:prstGeom>
          <a:noFill/>
          <a:ln>
            <a:noFill/>
          </a:ln>
        </p:spPr>
      </p:pic>
      <p:pic>
        <p:nvPicPr>
          <p:cNvPr id="380" name="Google Shape;380;p51"/>
          <p:cNvPicPr preferRelativeResize="0"/>
          <p:nvPr/>
        </p:nvPicPr>
        <p:blipFill>
          <a:blip r:embed="rId4">
            <a:alphaModFix/>
          </a:blip>
          <a:stretch>
            <a:fillRect/>
          </a:stretch>
        </p:blipFill>
        <p:spPr>
          <a:xfrm>
            <a:off x="400091" y="3373550"/>
            <a:ext cx="8343821" cy="11953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2"/>
          <p:cNvSpPr txBox="1"/>
          <p:nvPr>
            <p:ph type="ctrTitle"/>
          </p:nvPr>
        </p:nvSpPr>
        <p:spPr>
          <a:xfrm>
            <a:off x="311700" y="2004575"/>
            <a:ext cx="8520600" cy="79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t>Questions?</a:t>
            </a:r>
            <a:endParaRPr sz="4000"/>
          </a:p>
        </p:txBody>
      </p:sp>
      <p:sp>
        <p:nvSpPr>
          <p:cNvPr id="386" name="Google Shape;386;p52"/>
          <p:cNvSpPr txBox="1"/>
          <p:nvPr/>
        </p:nvSpPr>
        <p:spPr>
          <a:xfrm>
            <a:off x="4667250" y="2947975"/>
            <a:ext cx="1509600" cy="5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Avenir"/>
                <a:ea typeface="Avenir"/>
                <a:cs typeface="Avenir"/>
                <a:sym typeface="Avenir"/>
              </a:rPr>
              <a:t>Comments?</a:t>
            </a:r>
            <a:endParaRPr sz="1800">
              <a:solidFill>
                <a:schemeClr val="lt2"/>
              </a:solidFill>
              <a:latin typeface="Avenir"/>
              <a:ea typeface="Avenir"/>
              <a:cs typeface="Avenir"/>
              <a:sym typeface="Avenir"/>
            </a:endParaRPr>
          </a:p>
        </p:txBody>
      </p:sp>
      <p:sp>
        <p:nvSpPr>
          <p:cNvPr id="387" name="Google Shape;387;p52"/>
          <p:cNvSpPr txBox="1"/>
          <p:nvPr/>
        </p:nvSpPr>
        <p:spPr>
          <a:xfrm>
            <a:off x="5193500" y="3601275"/>
            <a:ext cx="1070100" cy="43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Avenir"/>
                <a:ea typeface="Avenir"/>
                <a:cs typeface="Avenir"/>
                <a:sym typeface="Avenir"/>
              </a:rPr>
              <a:t>Concerns?</a:t>
            </a:r>
            <a:endParaRPr>
              <a:solidFill>
                <a:schemeClr val="lt2"/>
              </a:solidFill>
              <a:latin typeface="Avenir"/>
              <a:ea typeface="Avenir"/>
              <a:cs typeface="Avenir"/>
              <a:sym typeface="Aveni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Recap</a:t>
            </a:r>
            <a:endParaRPr/>
          </a:p>
        </p:txBody>
      </p:sp>
      <p:sp>
        <p:nvSpPr>
          <p:cNvPr id="79" name="Google Shape;79;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HTML</a:t>
            </a:r>
            <a:endParaRPr sz="1600"/>
          </a:p>
          <a:p>
            <a:pPr indent="-330200" lvl="0" marL="457200" rtl="0" algn="l">
              <a:spcBef>
                <a:spcPts val="1000"/>
              </a:spcBef>
              <a:spcAft>
                <a:spcPts val="0"/>
              </a:spcAft>
              <a:buSzPts val="1600"/>
              <a:buChar char="-"/>
            </a:pPr>
            <a:r>
              <a:rPr lang="en" sz="1600"/>
              <a:t>D</a:t>
            </a:r>
            <a:r>
              <a:rPr lang="en" sz="1600"/>
              <a:t>escribes </a:t>
            </a:r>
            <a:r>
              <a:rPr b="1" lang="en" sz="1600"/>
              <a:t>content</a:t>
            </a:r>
            <a:r>
              <a:rPr lang="en" sz="1600"/>
              <a:t> and </a:t>
            </a:r>
            <a:r>
              <a:rPr b="1" lang="en" sz="1600"/>
              <a:t>structure</a:t>
            </a:r>
            <a:endParaRPr b="1" sz="1600"/>
          </a:p>
          <a:p>
            <a:pPr indent="-330200" lvl="0" marL="457200" rtl="0" algn="l">
              <a:spcBef>
                <a:spcPts val="1000"/>
              </a:spcBef>
              <a:spcAft>
                <a:spcPts val="1600"/>
              </a:spcAft>
              <a:buSzPts val="1600"/>
              <a:buChar char="-"/>
            </a:pPr>
            <a:r>
              <a:rPr lang="en" sz="1600"/>
              <a:t>What exists? How is it organized?</a:t>
            </a:r>
            <a:endParaRPr sz="1600"/>
          </a:p>
        </p:txBody>
      </p:sp>
      <p:sp>
        <p:nvSpPr>
          <p:cNvPr id="80" name="Google Shape;80;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CSS</a:t>
            </a:r>
            <a:endParaRPr sz="1600"/>
          </a:p>
          <a:p>
            <a:pPr indent="-330200" lvl="0" marL="457200" rtl="0" algn="l">
              <a:spcBef>
                <a:spcPts val="1000"/>
              </a:spcBef>
              <a:spcAft>
                <a:spcPts val="0"/>
              </a:spcAft>
              <a:buSzPts val="1600"/>
              <a:buChar char="-"/>
            </a:pPr>
            <a:r>
              <a:rPr lang="en" sz="1600"/>
              <a:t>Describes the </a:t>
            </a:r>
            <a:r>
              <a:rPr b="1" lang="en" sz="1600"/>
              <a:t>presentation</a:t>
            </a:r>
            <a:endParaRPr b="1" sz="1600"/>
          </a:p>
          <a:p>
            <a:pPr indent="-330200" lvl="0" marL="457200" rtl="0" algn="l">
              <a:spcBef>
                <a:spcPts val="1000"/>
              </a:spcBef>
              <a:spcAft>
                <a:spcPts val="1600"/>
              </a:spcAft>
              <a:buSzPts val="1600"/>
              <a:buChar char="-"/>
            </a:pPr>
            <a:r>
              <a:rPr lang="en" sz="1600"/>
              <a:t>Colors! Fonts! Alignment, margins, borders, shading, and more</a:t>
            </a:r>
            <a:endParaRPr sz="1600"/>
          </a:p>
        </p:txBody>
      </p:sp>
      <p:pic>
        <p:nvPicPr>
          <p:cNvPr id="81" name="Google Shape;81;p17"/>
          <p:cNvPicPr preferRelativeResize="0"/>
          <p:nvPr/>
        </p:nvPicPr>
        <p:blipFill>
          <a:blip r:embed="rId3">
            <a:alphaModFix/>
          </a:blip>
          <a:stretch>
            <a:fillRect/>
          </a:stretch>
        </p:blipFill>
        <p:spPr>
          <a:xfrm>
            <a:off x="509600" y="2528815"/>
            <a:ext cx="3999899" cy="2381336"/>
          </a:xfrm>
          <a:prstGeom prst="rect">
            <a:avLst/>
          </a:prstGeom>
          <a:noFill/>
          <a:ln>
            <a:noFill/>
          </a:ln>
        </p:spPr>
      </p:pic>
      <p:pic>
        <p:nvPicPr>
          <p:cNvPr id="82" name="Google Shape;82;p17"/>
          <p:cNvPicPr preferRelativeResize="0"/>
          <p:nvPr/>
        </p:nvPicPr>
        <p:blipFill>
          <a:blip r:embed="rId4">
            <a:alphaModFix/>
          </a:blip>
          <a:stretch>
            <a:fillRect/>
          </a:stretch>
        </p:blipFill>
        <p:spPr>
          <a:xfrm>
            <a:off x="5538800" y="2837475"/>
            <a:ext cx="2738425" cy="2072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Wait, we don’t have a primitive data type for this</a:t>
            </a:r>
            <a:endParaRPr/>
          </a:p>
        </p:txBody>
      </p:sp>
      <p:pic>
        <p:nvPicPr>
          <p:cNvPr id="393" name="Google Shape;393;p53"/>
          <p:cNvPicPr preferRelativeResize="0"/>
          <p:nvPr/>
        </p:nvPicPr>
        <p:blipFill>
          <a:blip r:embed="rId3">
            <a:alphaModFix/>
          </a:blip>
          <a:stretch>
            <a:fillRect/>
          </a:stretch>
        </p:blipFill>
        <p:spPr>
          <a:xfrm>
            <a:off x="1557275" y="1295575"/>
            <a:ext cx="6029450" cy="32936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Objects</a:t>
            </a:r>
            <a:endParaRPr/>
          </a:p>
        </p:txBody>
      </p:sp>
      <p:sp>
        <p:nvSpPr>
          <p:cNvPr id="399" name="Google Shape;399;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 JavaScript </a:t>
            </a:r>
            <a:r>
              <a:rPr b="1" lang="en"/>
              <a:t>object</a:t>
            </a:r>
            <a:r>
              <a:rPr lang="en"/>
              <a:t> is a collection of </a:t>
            </a:r>
            <a:r>
              <a:rPr lang="en">
                <a:solidFill>
                  <a:srgbClr val="CC333F"/>
                </a:solidFill>
                <a:latin typeface="Consolas"/>
                <a:ea typeface="Consolas"/>
                <a:cs typeface="Consolas"/>
                <a:sym typeface="Consolas"/>
              </a:rPr>
              <a:t>name:value</a:t>
            </a:r>
            <a:r>
              <a:rPr lang="en"/>
              <a:t> pairs.</a:t>
            </a:r>
            <a:endParaRPr/>
          </a:p>
        </p:txBody>
      </p:sp>
      <p:pic>
        <p:nvPicPr>
          <p:cNvPr id="400" name="Google Shape;400;p54"/>
          <p:cNvPicPr preferRelativeResize="0"/>
          <p:nvPr/>
        </p:nvPicPr>
        <p:blipFill>
          <a:blip r:embed="rId3">
            <a:alphaModFix/>
          </a:blip>
          <a:stretch>
            <a:fillRect/>
          </a:stretch>
        </p:blipFill>
        <p:spPr>
          <a:xfrm>
            <a:off x="2471738" y="1835200"/>
            <a:ext cx="4200525" cy="26860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Accessing properties</a:t>
            </a:r>
            <a:endParaRPr/>
          </a:p>
        </p:txBody>
      </p:sp>
      <p:sp>
        <p:nvSpPr>
          <p:cNvPr id="406" name="Google Shape;406;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700"/>
              <a:t>There are two ways to access object properties, if you know the property name:</a:t>
            </a:r>
            <a:endParaRPr sz="1700"/>
          </a:p>
        </p:txBody>
      </p:sp>
      <p:pic>
        <p:nvPicPr>
          <p:cNvPr id="407" name="Google Shape;407;p55"/>
          <p:cNvPicPr preferRelativeResize="0"/>
          <p:nvPr/>
        </p:nvPicPr>
        <p:blipFill>
          <a:blip r:embed="rId3">
            <a:alphaModFix/>
          </a:blip>
          <a:stretch>
            <a:fillRect/>
          </a:stretch>
        </p:blipFill>
        <p:spPr>
          <a:xfrm>
            <a:off x="1898150" y="1743075"/>
            <a:ext cx="5347700" cy="29956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t>Object destructuring</a:t>
            </a:r>
            <a:r>
              <a:rPr lang="en"/>
              <a:t> is a shorthand to obtain multiple properties at once.</a:t>
            </a:r>
            <a:endParaRPr/>
          </a:p>
        </p:txBody>
      </p:sp>
      <p:sp>
        <p:nvSpPr>
          <p:cNvPr id="413" name="Google Shape;413;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 destructuring</a:t>
            </a:r>
            <a:endParaRPr/>
          </a:p>
        </p:txBody>
      </p:sp>
      <p:grpSp>
        <p:nvGrpSpPr>
          <p:cNvPr id="414" name="Google Shape;414;p56"/>
          <p:cNvGrpSpPr/>
          <p:nvPr/>
        </p:nvGrpSpPr>
        <p:grpSpPr>
          <a:xfrm>
            <a:off x="795362" y="1647825"/>
            <a:ext cx="3200364" cy="3084538"/>
            <a:chOff x="795362" y="1647825"/>
            <a:chExt cx="3200364" cy="3084538"/>
          </a:xfrm>
        </p:grpSpPr>
        <p:pic>
          <p:nvPicPr>
            <p:cNvPr id="415" name="Google Shape;415;p56"/>
            <p:cNvPicPr preferRelativeResize="0"/>
            <p:nvPr/>
          </p:nvPicPr>
          <p:blipFill>
            <a:blip r:embed="rId3">
              <a:alphaModFix/>
            </a:blip>
            <a:stretch>
              <a:fillRect/>
            </a:stretch>
          </p:blipFill>
          <p:spPr>
            <a:xfrm>
              <a:off x="795362" y="2048812"/>
              <a:ext cx="3200364" cy="2683550"/>
            </a:xfrm>
            <a:prstGeom prst="rect">
              <a:avLst/>
            </a:prstGeom>
            <a:noFill/>
            <a:ln>
              <a:noFill/>
            </a:ln>
          </p:spPr>
        </p:pic>
        <p:sp>
          <p:nvSpPr>
            <p:cNvPr id="416" name="Google Shape;416;p56"/>
            <p:cNvSpPr txBox="1"/>
            <p:nvPr/>
          </p:nvSpPr>
          <p:spPr>
            <a:xfrm>
              <a:off x="1092938" y="1647825"/>
              <a:ext cx="2605200" cy="6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A369D"/>
                  </a:solidFill>
                  <a:latin typeface="Open Sans"/>
                  <a:ea typeface="Open Sans"/>
                  <a:cs typeface="Open Sans"/>
                  <a:sym typeface="Open Sans"/>
                </a:rPr>
                <a:t>without object destructuring</a:t>
              </a:r>
              <a:endParaRPr>
                <a:solidFill>
                  <a:srgbClr val="0A369D"/>
                </a:solidFill>
                <a:latin typeface="Open Sans"/>
                <a:ea typeface="Open Sans"/>
                <a:cs typeface="Open Sans"/>
                <a:sym typeface="Open Sans"/>
              </a:endParaRPr>
            </a:p>
          </p:txBody>
        </p:sp>
      </p:grpSp>
      <p:grpSp>
        <p:nvGrpSpPr>
          <p:cNvPr id="417" name="Google Shape;417;p56"/>
          <p:cNvGrpSpPr/>
          <p:nvPr/>
        </p:nvGrpSpPr>
        <p:grpSpPr>
          <a:xfrm>
            <a:off x="4687375" y="1647825"/>
            <a:ext cx="3629100" cy="2800350"/>
            <a:chOff x="4687375" y="1647825"/>
            <a:chExt cx="3629100" cy="2800350"/>
          </a:xfrm>
        </p:grpSpPr>
        <p:pic>
          <p:nvPicPr>
            <p:cNvPr id="418" name="Google Shape;418;p56"/>
            <p:cNvPicPr preferRelativeResize="0"/>
            <p:nvPr/>
          </p:nvPicPr>
          <p:blipFill>
            <a:blip r:embed="rId4">
              <a:alphaModFix/>
            </a:blip>
            <a:stretch>
              <a:fillRect/>
            </a:stretch>
          </p:blipFill>
          <p:spPr>
            <a:xfrm>
              <a:off x="4687375" y="2048800"/>
              <a:ext cx="3629100" cy="2399375"/>
            </a:xfrm>
            <a:prstGeom prst="rect">
              <a:avLst/>
            </a:prstGeom>
            <a:noFill/>
            <a:ln>
              <a:noFill/>
            </a:ln>
          </p:spPr>
        </p:pic>
        <p:sp>
          <p:nvSpPr>
            <p:cNvPr id="419" name="Google Shape;419;p56"/>
            <p:cNvSpPr txBox="1"/>
            <p:nvPr/>
          </p:nvSpPr>
          <p:spPr>
            <a:xfrm>
              <a:off x="5227363" y="1647825"/>
              <a:ext cx="2549100" cy="6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A369D"/>
                  </a:solidFill>
                  <a:latin typeface="Open Sans"/>
                  <a:ea typeface="Open Sans"/>
                  <a:cs typeface="Open Sans"/>
                  <a:sym typeface="Open Sans"/>
                </a:rPr>
                <a:t>with object destructuring</a:t>
              </a:r>
              <a:endParaRPr>
                <a:solidFill>
                  <a:srgbClr val="0A369D"/>
                </a:solidFill>
                <a:latin typeface="Open Sans"/>
                <a:ea typeface="Open Sans"/>
                <a:cs typeface="Open Sans"/>
                <a:sym typeface="Open Sans"/>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objects</a:t>
            </a:r>
            <a:endParaRPr/>
          </a:p>
        </p:txBody>
      </p:sp>
      <p:sp>
        <p:nvSpPr>
          <p:cNvPr id="425" name="Google Shape;425;p57"/>
          <p:cNvSpPr txBox="1"/>
          <p:nvPr>
            <p:ph idx="1" type="body"/>
          </p:nvPr>
        </p:nvSpPr>
        <p:spPr>
          <a:xfrm>
            <a:off x="3123475" y="1095313"/>
            <a:ext cx="5641500" cy="218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treat objects like any other variable!</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For example, given an array of car objects, we can apply a filter to just keep the red ones:</a:t>
            </a:r>
            <a:endParaRPr/>
          </a:p>
        </p:txBody>
      </p:sp>
      <p:pic>
        <p:nvPicPr>
          <p:cNvPr id="426" name="Google Shape;426;p57"/>
          <p:cNvPicPr preferRelativeResize="0"/>
          <p:nvPr/>
        </p:nvPicPr>
        <p:blipFill>
          <a:blip r:embed="rId3">
            <a:alphaModFix/>
          </a:blip>
          <a:stretch>
            <a:fillRect/>
          </a:stretch>
        </p:blipFill>
        <p:spPr>
          <a:xfrm>
            <a:off x="3070413" y="3142050"/>
            <a:ext cx="5747626" cy="744150"/>
          </a:xfrm>
          <a:prstGeom prst="rect">
            <a:avLst/>
          </a:prstGeom>
          <a:noFill/>
          <a:ln>
            <a:noFill/>
          </a:ln>
        </p:spPr>
      </p:pic>
      <p:pic>
        <p:nvPicPr>
          <p:cNvPr id="427" name="Google Shape;427;p57"/>
          <p:cNvPicPr preferRelativeResize="0"/>
          <p:nvPr/>
        </p:nvPicPr>
        <p:blipFill>
          <a:blip r:embed="rId4">
            <a:alphaModFix/>
          </a:blip>
          <a:stretch>
            <a:fillRect/>
          </a:stretch>
        </p:blipFill>
        <p:spPr>
          <a:xfrm>
            <a:off x="325962" y="1152475"/>
            <a:ext cx="2535250" cy="3676701"/>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Equality...?</a:t>
            </a:r>
            <a:endParaRPr/>
          </a:p>
        </p:txBody>
      </p:sp>
      <p:sp>
        <p:nvSpPr>
          <p:cNvPr id="433" name="Google Shape;433;p58"/>
          <p:cNvSpPr txBox="1"/>
          <p:nvPr>
            <p:ph idx="1" type="body"/>
          </p:nvPr>
        </p:nvSpPr>
        <p:spPr>
          <a:xfrm>
            <a:off x="311700" y="1152475"/>
            <a:ext cx="8520600" cy="503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use === to check if two </a:t>
            </a:r>
            <a:r>
              <a:rPr i="1" lang="en"/>
              <a:t>primitive</a:t>
            </a:r>
            <a:r>
              <a:rPr lang="en"/>
              <a:t> variables </a:t>
            </a:r>
            <a:r>
              <a:rPr lang="en"/>
              <a:t>are equal in JavaScript.</a:t>
            </a:r>
            <a:endParaRPr/>
          </a:p>
        </p:txBody>
      </p:sp>
      <p:pic>
        <p:nvPicPr>
          <p:cNvPr id="434" name="Google Shape;434;p58"/>
          <p:cNvPicPr preferRelativeResize="0"/>
          <p:nvPr/>
        </p:nvPicPr>
        <p:blipFill>
          <a:blip r:embed="rId3">
            <a:alphaModFix/>
          </a:blip>
          <a:stretch>
            <a:fillRect/>
          </a:stretch>
        </p:blipFill>
        <p:spPr>
          <a:xfrm>
            <a:off x="3130588" y="1636475"/>
            <a:ext cx="2882820" cy="1254275"/>
          </a:xfrm>
          <a:prstGeom prst="rect">
            <a:avLst/>
          </a:prstGeom>
          <a:noFill/>
          <a:ln>
            <a:noFill/>
          </a:ln>
        </p:spPr>
      </p:pic>
      <p:sp>
        <p:nvSpPr>
          <p:cNvPr id="435" name="Google Shape;435;p58"/>
          <p:cNvSpPr txBox="1"/>
          <p:nvPr>
            <p:ph idx="1" type="body"/>
          </p:nvPr>
        </p:nvSpPr>
        <p:spPr>
          <a:xfrm>
            <a:off x="311700" y="2948588"/>
            <a:ext cx="8520600" cy="503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A369D"/>
                </a:solidFill>
              </a:rPr>
              <a:t>But what does === mean for arrays and objects?</a:t>
            </a:r>
            <a:endParaRPr/>
          </a:p>
        </p:txBody>
      </p:sp>
      <p:pic>
        <p:nvPicPr>
          <p:cNvPr id="436" name="Google Shape;436;p58"/>
          <p:cNvPicPr preferRelativeResize="0"/>
          <p:nvPr/>
        </p:nvPicPr>
        <p:blipFill>
          <a:blip r:embed="rId4">
            <a:alphaModFix/>
          </a:blip>
          <a:stretch>
            <a:fillRect/>
          </a:stretch>
        </p:blipFill>
        <p:spPr>
          <a:xfrm>
            <a:off x="590150" y="3451688"/>
            <a:ext cx="3074823" cy="1387013"/>
          </a:xfrm>
          <a:prstGeom prst="rect">
            <a:avLst/>
          </a:prstGeom>
          <a:noFill/>
          <a:ln>
            <a:noFill/>
          </a:ln>
        </p:spPr>
      </p:pic>
      <p:pic>
        <p:nvPicPr>
          <p:cNvPr id="437" name="Google Shape;437;p58"/>
          <p:cNvPicPr preferRelativeResize="0"/>
          <p:nvPr/>
        </p:nvPicPr>
        <p:blipFill rotWithShape="1">
          <a:blip r:embed="rId5">
            <a:alphaModFix/>
          </a:blip>
          <a:srcRect b="0" l="0" r="0" t="0"/>
          <a:stretch/>
        </p:blipFill>
        <p:spPr>
          <a:xfrm>
            <a:off x="4031700" y="3451700"/>
            <a:ext cx="4522151" cy="1387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 references</a:t>
            </a:r>
            <a:endParaRPr/>
          </a:p>
        </p:txBody>
      </p:sp>
      <p:sp>
        <p:nvSpPr>
          <p:cNvPr id="443" name="Google Shape;443;p59"/>
          <p:cNvSpPr txBox="1"/>
          <p:nvPr>
            <p:ph idx="1" type="body"/>
          </p:nvPr>
        </p:nvSpPr>
        <p:spPr>
          <a:xfrm>
            <a:off x="311700" y="1152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700"/>
              <a:t>Object variables are</a:t>
            </a:r>
            <a:r>
              <a:rPr lang="en" sz="1700"/>
              <a:t> </a:t>
            </a:r>
            <a:r>
              <a:rPr b="1" lang="en" sz="1700"/>
              <a:t>references</a:t>
            </a:r>
            <a:r>
              <a:rPr lang="en" sz="1700"/>
              <a:t> – they point to where the data is actually stored.</a:t>
            </a:r>
            <a:endParaRPr sz="1700"/>
          </a:p>
        </p:txBody>
      </p:sp>
      <p:pic>
        <p:nvPicPr>
          <p:cNvPr id="444" name="Google Shape;444;p59"/>
          <p:cNvPicPr preferRelativeResize="0"/>
          <p:nvPr/>
        </p:nvPicPr>
        <p:blipFill>
          <a:blip r:embed="rId3">
            <a:alphaModFix/>
          </a:blip>
          <a:stretch>
            <a:fillRect/>
          </a:stretch>
        </p:blipFill>
        <p:spPr>
          <a:xfrm>
            <a:off x="398988" y="1774200"/>
            <a:ext cx="4688924" cy="1388275"/>
          </a:xfrm>
          <a:prstGeom prst="rect">
            <a:avLst/>
          </a:prstGeom>
          <a:noFill/>
          <a:ln>
            <a:noFill/>
          </a:ln>
        </p:spPr>
      </p:pic>
      <p:grpSp>
        <p:nvGrpSpPr>
          <p:cNvPr id="445" name="Google Shape;445;p59"/>
          <p:cNvGrpSpPr/>
          <p:nvPr/>
        </p:nvGrpSpPr>
        <p:grpSpPr>
          <a:xfrm>
            <a:off x="5619338" y="1821825"/>
            <a:ext cx="1228800" cy="592500"/>
            <a:chOff x="5619338" y="1821825"/>
            <a:chExt cx="1228800" cy="592500"/>
          </a:xfrm>
        </p:grpSpPr>
        <p:sp>
          <p:nvSpPr>
            <p:cNvPr id="446" name="Google Shape;446;p59"/>
            <p:cNvSpPr txBox="1"/>
            <p:nvPr/>
          </p:nvSpPr>
          <p:spPr>
            <a:xfrm>
              <a:off x="5619338" y="1821825"/>
              <a:ext cx="1228800" cy="43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person1</a:t>
              </a:r>
              <a:endParaRPr>
                <a:latin typeface="Consolas"/>
                <a:ea typeface="Consolas"/>
                <a:cs typeface="Consolas"/>
                <a:sym typeface="Consolas"/>
              </a:endParaRPr>
            </a:p>
          </p:txBody>
        </p:sp>
        <p:cxnSp>
          <p:nvCxnSpPr>
            <p:cNvPr id="447" name="Google Shape;447;p59"/>
            <p:cNvCxnSpPr/>
            <p:nvPr/>
          </p:nvCxnSpPr>
          <p:spPr>
            <a:xfrm>
              <a:off x="6233738" y="2182425"/>
              <a:ext cx="0" cy="231900"/>
            </a:xfrm>
            <a:prstGeom prst="straightConnector1">
              <a:avLst/>
            </a:prstGeom>
            <a:noFill/>
            <a:ln cap="flat" cmpd="sng" w="9525">
              <a:solidFill>
                <a:schemeClr val="dk2"/>
              </a:solidFill>
              <a:prstDash val="solid"/>
              <a:round/>
              <a:headEnd len="med" w="med" type="none"/>
              <a:tailEnd len="med" w="med" type="triangle"/>
            </a:ln>
          </p:spPr>
        </p:cxnSp>
      </p:grpSp>
      <p:grpSp>
        <p:nvGrpSpPr>
          <p:cNvPr id="448" name="Google Shape;448;p59"/>
          <p:cNvGrpSpPr/>
          <p:nvPr/>
        </p:nvGrpSpPr>
        <p:grpSpPr>
          <a:xfrm>
            <a:off x="7379588" y="1821825"/>
            <a:ext cx="1228800" cy="592500"/>
            <a:chOff x="7379588" y="1821825"/>
            <a:chExt cx="1228800" cy="592500"/>
          </a:xfrm>
        </p:grpSpPr>
        <p:sp>
          <p:nvSpPr>
            <p:cNvPr id="449" name="Google Shape;449;p59"/>
            <p:cNvSpPr txBox="1"/>
            <p:nvPr/>
          </p:nvSpPr>
          <p:spPr>
            <a:xfrm>
              <a:off x="7379588" y="1821825"/>
              <a:ext cx="1228800" cy="43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person2</a:t>
              </a:r>
              <a:endParaRPr>
                <a:latin typeface="Consolas"/>
                <a:ea typeface="Consolas"/>
                <a:cs typeface="Consolas"/>
                <a:sym typeface="Consolas"/>
              </a:endParaRPr>
            </a:p>
          </p:txBody>
        </p:sp>
        <p:cxnSp>
          <p:nvCxnSpPr>
            <p:cNvPr id="450" name="Google Shape;450;p59"/>
            <p:cNvCxnSpPr/>
            <p:nvPr/>
          </p:nvCxnSpPr>
          <p:spPr>
            <a:xfrm>
              <a:off x="7993988" y="2182425"/>
              <a:ext cx="0" cy="231900"/>
            </a:xfrm>
            <a:prstGeom prst="straightConnector1">
              <a:avLst/>
            </a:prstGeom>
            <a:noFill/>
            <a:ln cap="flat" cmpd="sng" w="9525">
              <a:solidFill>
                <a:schemeClr val="dk2"/>
              </a:solidFill>
              <a:prstDash val="solid"/>
              <a:round/>
              <a:headEnd len="med" w="med" type="none"/>
              <a:tailEnd len="med" w="med" type="triangle"/>
            </a:ln>
          </p:spPr>
        </p:cxnSp>
      </p:grpSp>
      <p:grpSp>
        <p:nvGrpSpPr>
          <p:cNvPr id="451" name="Google Shape;451;p59"/>
          <p:cNvGrpSpPr/>
          <p:nvPr/>
        </p:nvGrpSpPr>
        <p:grpSpPr>
          <a:xfrm>
            <a:off x="5515538" y="2490450"/>
            <a:ext cx="1436400" cy="1038300"/>
            <a:chOff x="5515538" y="2490450"/>
            <a:chExt cx="1436400" cy="1038300"/>
          </a:xfrm>
        </p:grpSpPr>
        <p:sp>
          <p:nvSpPr>
            <p:cNvPr id="452" name="Google Shape;452;p59"/>
            <p:cNvSpPr/>
            <p:nvPr/>
          </p:nvSpPr>
          <p:spPr>
            <a:xfrm>
              <a:off x="5515538" y="2490450"/>
              <a:ext cx="1436400" cy="1038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59"/>
            <p:cNvSpPr txBox="1"/>
            <p:nvPr/>
          </p:nvSpPr>
          <p:spPr>
            <a:xfrm>
              <a:off x="5619338" y="2490450"/>
              <a:ext cx="1228800" cy="43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Object</a:t>
              </a:r>
              <a:endParaRPr>
                <a:latin typeface="Consolas"/>
                <a:ea typeface="Consolas"/>
                <a:cs typeface="Consolas"/>
                <a:sym typeface="Consolas"/>
              </a:endParaRPr>
            </a:p>
          </p:txBody>
        </p:sp>
        <p:sp>
          <p:nvSpPr>
            <p:cNvPr id="454" name="Google Shape;454;p59"/>
            <p:cNvSpPr txBox="1"/>
            <p:nvPr/>
          </p:nvSpPr>
          <p:spPr>
            <a:xfrm>
              <a:off x="5586488" y="2870100"/>
              <a:ext cx="1294500" cy="43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Consolas"/>
                  <a:ea typeface="Consolas"/>
                  <a:cs typeface="Consolas"/>
                  <a:sym typeface="Consolas"/>
                </a:rPr>
                <a:t>name:</a:t>
              </a:r>
              <a:endParaRPr sz="1300">
                <a:latin typeface="Consolas"/>
                <a:ea typeface="Consolas"/>
                <a:cs typeface="Consolas"/>
                <a:sym typeface="Consolas"/>
              </a:endParaRPr>
            </a:p>
            <a:p>
              <a:pPr indent="0" lvl="0" marL="0" rtl="0" algn="ctr">
                <a:spcBef>
                  <a:spcPts val="0"/>
                </a:spcBef>
                <a:spcAft>
                  <a:spcPts val="0"/>
                </a:spcAft>
                <a:buNone/>
              </a:pPr>
              <a:r>
                <a:rPr lang="en" sz="1300">
                  <a:latin typeface="Consolas"/>
                  <a:ea typeface="Consolas"/>
                  <a:cs typeface="Consolas"/>
                  <a:sym typeface="Consolas"/>
                </a:rPr>
                <a:t>“Bill Gates”</a:t>
              </a:r>
              <a:endParaRPr sz="1300">
                <a:latin typeface="Consolas"/>
                <a:ea typeface="Consolas"/>
                <a:cs typeface="Consolas"/>
                <a:sym typeface="Consolas"/>
              </a:endParaRPr>
            </a:p>
          </p:txBody>
        </p:sp>
        <p:cxnSp>
          <p:nvCxnSpPr>
            <p:cNvPr id="455" name="Google Shape;455;p59"/>
            <p:cNvCxnSpPr/>
            <p:nvPr/>
          </p:nvCxnSpPr>
          <p:spPr>
            <a:xfrm>
              <a:off x="5833688" y="2870100"/>
              <a:ext cx="800100" cy="0"/>
            </a:xfrm>
            <a:prstGeom prst="straightConnector1">
              <a:avLst/>
            </a:prstGeom>
            <a:noFill/>
            <a:ln cap="flat" cmpd="sng" w="9525">
              <a:solidFill>
                <a:schemeClr val="dk2"/>
              </a:solidFill>
              <a:prstDash val="solid"/>
              <a:round/>
              <a:headEnd len="med" w="med" type="none"/>
              <a:tailEnd len="med" w="med" type="none"/>
            </a:ln>
          </p:spPr>
        </p:cxnSp>
      </p:grpSp>
      <p:grpSp>
        <p:nvGrpSpPr>
          <p:cNvPr id="456" name="Google Shape;456;p59"/>
          <p:cNvGrpSpPr/>
          <p:nvPr/>
        </p:nvGrpSpPr>
        <p:grpSpPr>
          <a:xfrm>
            <a:off x="7275782" y="2490450"/>
            <a:ext cx="1436400" cy="1038300"/>
            <a:chOff x="7275782" y="2490450"/>
            <a:chExt cx="1436400" cy="1038300"/>
          </a:xfrm>
        </p:grpSpPr>
        <p:sp>
          <p:nvSpPr>
            <p:cNvPr id="457" name="Google Shape;457;p59"/>
            <p:cNvSpPr/>
            <p:nvPr/>
          </p:nvSpPr>
          <p:spPr>
            <a:xfrm>
              <a:off x="7275782" y="2490450"/>
              <a:ext cx="1436400" cy="1038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59"/>
            <p:cNvSpPr txBox="1"/>
            <p:nvPr/>
          </p:nvSpPr>
          <p:spPr>
            <a:xfrm>
              <a:off x="7379588" y="2490450"/>
              <a:ext cx="1228800" cy="43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Object</a:t>
              </a:r>
              <a:endParaRPr>
                <a:latin typeface="Consolas"/>
                <a:ea typeface="Consolas"/>
                <a:cs typeface="Consolas"/>
                <a:sym typeface="Consolas"/>
              </a:endParaRPr>
            </a:p>
          </p:txBody>
        </p:sp>
        <p:sp>
          <p:nvSpPr>
            <p:cNvPr id="459" name="Google Shape;459;p59"/>
            <p:cNvSpPr txBox="1"/>
            <p:nvPr/>
          </p:nvSpPr>
          <p:spPr>
            <a:xfrm>
              <a:off x="7346738" y="2870100"/>
              <a:ext cx="1294500" cy="43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Consolas"/>
                  <a:ea typeface="Consolas"/>
                  <a:cs typeface="Consolas"/>
                  <a:sym typeface="Consolas"/>
                </a:rPr>
                <a:t>name:</a:t>
              </a:r>
              <a:endParaRPr sz="1300">
                <a:latin typeface="Consolas"/>
                <a:ea typeface="Consolas"/>
                <a:cs typeface="Consolas"/>
                <a:sym typeface="Consolas"/>
              </a:endParaRPr>
            </a:p>
            <a:p>
              <a:pPr indent="0" lvl="0" marL="0" rtl="0" algn="ctr">
                <a:spcBef>
                  <a:spcPts val="0"/>
                </a:spcBef>
                <a:spcAft>
                  <a:spcPts val="0"/>
                </a:spcAft>
                <a:buNone/>
              </a:pPr>
              <a:r>
                <a:rPr lang="en" sz="1300">
                  <a:latin typeface="Consolas"/>
                  <a:ea typeface="Consolas"/>
                  <a:cs typeface="Consolas"/>
                  <a:sym typeface="Consolas"/>
                </a:rPr>
                <a:t>“Bill Gates”</a:t>
              </a:r>
              <a:endParaRPr sz="1300">
                <a:latin typeface="Consolas"/>
                <a:ea typeface="Consolas"/>
                <a:cs typeface="Consolas"/>
                <a:sym typeface="Consolas"/>
              </a:endParaRPr>
            </a:p>
          </p:txBody>
        </p:sp>
        <p:cxnSp>
          <p:nvCxnSpPr>
            <p:cNvPr id="460" name="Google Shape;460;p59"/>
            <p:cNvCxnSpPr/>
            <p:nvPr/>
          </p:nvCxnSpPr>
          <p:spPr>
            <a:xfrm>
              <a:off x="7593938" y="2870100"/>
              <a:ext cx="800100" cy="0"/>
            </a:xfrm>
            <a:prstGeom prst="straightConnector1">
              <a:avLst/>
            </a:prstGeom>
            <a:noFill/>
            <a:ln cap="flat" cmpd="sng" w="9525">
              <a:solidFill>
                <a:schemeClr val="dk2"/>
              </a:solidFill>
              <a:prstDash val="solid"/>
              <a:round/>
              <a:headEnd len="med" w="med" type="none"/>
              <a:tailEnd len="med" w="med" type="none"/>
            </a:ln>
          </p:spPr>
        </p:cxnSp>
      </p:grpSp>
      <p:sp>
        <p:nvSpPr>
          <p:cNvPr id="461" name="Google Shape;461;p59"/>
          <p:cNvSpPr txBox="1"/>
          <p:nvPr/>
        </p:nvSpPr>
        <p:spPr>
          <a:xfrm>
            <a:off x="349800" y="3347300"/>
            <a:ext cx="8444400" cy="148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00">
                <a:solidFill>
                  <a:srgbClr val="0A369D"/>
                </a:solidFill>
                <a:latin typeface="Open Sans"/>
                <a:ea typeface="Open Sans"/>
                <a:cs typeface="Open Sans"/>
                <a:sym typeface="Open Sans"/>
              </a:rPr>
              <a:t>=== checks if the </a:t>
            </a:r>
            <a:r>
              <a:rPr i="1" lang="en" sz="1600">
                <a:solidFill>
                  <a:srgbClr val="0A369D"/>
                </a:solidFill>
                <a:latin typeface="Open Sans"/>
                <a:ea typeface="Open Sans"/>
                <a:cs typeface="Open Sans"/>
                <a:sym typeface="Open Sans"/>
              </a:rPr>
              <a:t>references</a:t>
            </a:r>
            <a:r>
              <a:rPr lang="en" sz="1600">
                <a:solidFill>
                  <a:srgbClr val="0A369D"/>
                </a:solidFill>
                <a:latin typeface="Open Sans"/>
                <a:ea typeface="Open Sans"/>
                <a:cs typeface="Open Sans"/>
                <a:sym typeface="Open Sans"/>
              </a:rPr>
              <a:t> are equal.</a:t>
            </a:r>
            <a:endParaRPr sz="1600">
              <a:solidFill>
                <a:srgbClr val="0A369D"/>
              </a:solidFill>
              <a:latin typeface="Open Sans"/>
              <a:ea typeface="Open Sans"/>
              <a:cs typeface="Open Sans"/>
              <a:sym typeface="Open Sans"/>
            </a:endParaRPr>
          </a:p>
          <a:p>
            <a:pPr indent="0" lvl="0" marL="0" rtl="0" algn="l">
              <a:lnSpc>
                <a:spcPct val="115000"/>
              </a:lnSpc>
              <a:spcBef>
                <a:spcPts val="1600"/>
              </a:spcBef>
              <a:spcAft>
                <a:spcPts val="0"/>
              </a:spcAft>
              <a:buClr>
                <a:schemeClr val="dk1"/>
              </a:buClr>
              <a:buSzPts val="1100"/>
              <a:buFont typeface="Arial"/>
              <a:buNone/>
            </a:pPr>
            <a:r>
              <a:rPr lang="en" sz="1600">
                <a:solidFill>
                  <a:srgbClr val="0A369D"/>
                </a:solidFill>
                <a:latin typeface="Open Sans"/>
                <a:ea typeface="Open Sans"/>
                <a:cs typeface="Open Sans"/>
                <a:sym typeface="Open Sans"/>
              </a:rPr>
              <a:t>Two objects created separately are stored separately, so their references are different!</a:t>
            </a:r>
            <a:endParaRPr sz="1600">
              <a:solidFill>
                <a:srgbClr val="0A369D"/>
              </a:solidFill>
              <a:latin typeface="Open Sans"/>
              <a:ea typeface="Open Sans"/>
              <a:cs typeface="Open Sans"/>
              <a:sym typeface="Open Sans"/>
            </a:endParaRPr>
          </a:p>
          <a:p>
            <a:pPr indent="0" lvl="0" marL="0" rtl="0" algn="l">
              <a:lnSpc>
                <a:spcPct val="115000"/>
              </a:lnSpc>
              <a:spcBef>
                <a:spcPts val="1600"/>
              </a:spcBef>
              <a:spcAft>
                <a:spcPts val="1600"/>
              </a:spcAft>
              <a:buClr>
                <a:schemeClr val="dk1"/>
              </a:buClr>
              <a:buSzPts val="1100"/>
              <a:buFont typeface="Arial"/>
              <a:buNone/>
            </a:pPr>
            <a:r>
              <a:rPr lang="en" sz="1600">
                <a:solidFill>
                  <a:srgbClr val="0A369D"/>
                </a:solidFill>
                <a:latin typeface="Open Sans"/>
                <a:ea typeface="Open Sans"/>
                <a:cs typeface="Open Sans"/>
                <a:sym typeface="Open Sans"/>
              </a:rPr>
              <a:t>Same goes for arrays </a:t>
            </a:r>
            <a:r>
              <a:rPr lang="en" sz="1700">
                <a:solidFill>
                  <a:srgbClr val="0A369D"/>
                </a:solidFill>
                <a:latin typeface="Open Sans"/>
                <a:ea typeface="Open Sans"/>
                <a:cs typeface="Open Sans"/>
                <a:sym typeface="Open Sans"/>
              </a:rPr>
              <a:t>– two arrays created separately have different references.</a:t>
            </a:r>
            <a:endParaRPr sz="1600">
              <a:solidFill>
                <a:srgbClr val="0A369D"/>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1">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copy arrays and objects</a:t>
            </a:r>
            <a:endParaRPr/>
          </a:p>
        </p:txBody>
      </p:sp>
      <p:sp>
        <p:nvSpPr>
          <p:cNvPr id="467" name="Google Shape;467;p60"/>
          <p:cNvSpPr txBox="1"/>
          <p:nvPr>
            <p:ph idx="1" type="body"/>
          </p:nvPr>
        </p:nvSpPr>
        <p:spPr>
          <a:xfrm>
            <a:off x="311700" y="1152475"/>
            <a:ext cx="8520600" cy="1151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It’s not as simple as</a:t>
            </a:r>
            <a:endParaRPr/>
          </a:p>
          <a:p>
            <a:pPr indent="0" lvl="0" marL="0" rtl="0" algn="just">
              <a:spcBef>
                <a:spcPts val="1600"/>
              </a:spcBef>
              <a:spcAft>
                <a:spcPts val="1600"/>
              </a:spcAft>
              <a:buNone/>
            </a:pPr>
            <a:r>
              <a:rPr lang="en"/>
              <a:t>													(Why not?</a:t>
            </a:r>
            <a:r>
              <a:rPr lang="en"/>
              <a:t>)</a:t>
            </a:r>
            <a:endParaRPr/>
          </a:p>
        </p:txBody>
      </p:sp>
      <p:pic>
        <p:nvPicPr>
          <p:cNvPr id="468" name="Google Shape;468;p60"/>
          <p:cNvPicPr preferRelativeResize="0"/>
          <p:nvPr/>
        </p:nvPicPr>
        <p:blipFill rotWithShape="1">
          <a:blip r:embed="rId3">
            <a:alphaModFix/>
          </a:blip>
          <a:srcRect b="1437" l="0" r="0" t="1447"/>
          <a:stretch/>
        </p:blipFill>
        <p:spPr>
          <a:xfrm>
            <a:off x="346438" y="3165050"/>
            <a:ext cx="3507525" cy="962025"/>
          </a:xfrm>
          <a:prstGeom prst="rect">
            <a:avLst/>
          </a:prstGeom>
          <a:noFill/>
          <a:ln>
            <a:noFill/>
          </a:ln>
        </p:spPr>
      </p:pic>
      <p:pic>
        <p:nvPicPr>
          <p:cNvPr id="469" name="Google Shape;469;p60"/>
          <p:cNvPicPr preferRelativeResize="0"/>
          <p:nvPr/>
        </p:nvPicPr>
        <p:blipFill>
          <a:blip r:embed="rId4">
            <a:alphaModFix/>
          </a:blip>
          <a:stretch>
            <a:fillRect/>
          </a:stretch>
        </p:blipFill>
        <p:spPr>
          <a:xfrm>
            <a:off x="4101725" y="3165050"/>
            <a:ext cx="4695825" cy="962025"/>
          </a:xfrm>
          <a:prstGeom prst="rect">
            <a:avLst/>
          </a:prstGeom>
          <a:noFill/>
          <a:ln>
            <a:noFill/>
          </a:ln>
        </p:spPr>
      </p:pic>
      <p:sp>
        <p:nvSpPr>
          <p:cNvPr id="470" name="Google Shape;470;p60"/>
          <p:cNvSpPr txBox="1"/>
          <p:nvPr/>
        </p:nvSpPr>
        <p:spPr>
          <a:xfrm>
            <a:off x="1564550" y="4259575"/>
            <a:ext cx="7233000" cy="460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0A369D"/>
                </a:solidFill>
                <a:latin typeface="Open Sans"/>
                <a:ea typeface="Open Sans"/>
                <a:cs typeface="Open Sans"/>
                <a:sym typeface="Open Sans"/>
              </a:rPr>
              <a:t>You could also manually copy over every item / property. But where’s the fun in that?</a:t>
            </a:r>
            <a:endParaRPr>
              <a:solidFill>
                <a:srgbClr val="0A369D"/>
              </a:solidFill>
              <a:latin typeface="Open Sans"/>
              <a:ea typeface="Open Sans"/>
              <a:cs typeface="Open Sans"/>
              <a:sym typeface="Open Sans"/>
            </a:endParaRPr>
          </a:p>
        </p:txBody>
      </p:sp>
      <p:sp>
        <p:nvSpPr>
          <p:cNvPr id="471" name="Google Shape;471;p60"/>
          <p:cNvSpPr txBox="1"/>
          <p:nvPr>
            <p:ph idx="1" type="body"/>
          </p:nvPr>
        </p:nvSpPr>
        <p:spPr>
          <a:xfrm>
            <a:off x="311700" y="2571750"/>
            <a:ext cx="8520600" cy="460800"/>
          </a:xfrm>
          <a:prstGeom prst="rect">
            <a:avLst/>
          </a:prstGeom>
        </p:spPr>
        <p:txBody>
          <a:bodyPr anchorCtr="0" anchor="t" bIns="91425" lIns="91425" spcFirstLastPara="1" rIns="91425" wrap="square" tIns="91425">
            <a:noAutofit/>
          </a:bodyPr>
          <a:lstStyle/>
          <a:p>
            <a:pPr indent="0" lvl="0" marL="0" rtl="0" algn="just">
              <a:lnSpc>
                <a:spcPct val="138000"/>
              </a:lnSpc>
              <a:spcBef>
                <a:spcPts val="0"/>
              </a:spcBef>
              <a:spcAft>
                <a:spcPts val="0"/>
              </a:spcAft>
              <a:buClr>
                <a:schemeClr val="dk1"/>
              </a:buClr>
              <a:buSzPts val="1100"/>
              <a:buFont typeface="Arial"/>
              <a:buNone/>
            </a:pPr>
            <a:r>
              <a:rPr lang="en">
                <a:solidFill>
                  <a:srgbClr val="0A369D"/>
                </a:solidFill>
              </a:rPr>
              <a:t>One way to copy arrays and objects is to use the </a:t>
            </a:r>
            <a:r>
              <a:rPr b="1" lang="en">
                <a:solidFill>
                  <a:srgbClr val="0A369D"/>
                </a:solidFill>
              </a:rPr>
              <a:t>spread</a:t>
            </a:r>
            <a:r>
              <a:rPr lang="en">
                <a:solidFill>
                  <a:srgbClr val="0A369D"/>
                </a:solidFill>
              </a:rPr>
              <a:t> operator (</a:t>
            </a:r>
            <a:r>
              <a:rPr lang="en">
                <a:solidFill>
                  <a:srgbClr val="CC333F"/>
                </a:solidFill>
                <a:latin typeface="Consolas"/>
                <a:ea typeface="Consolas"/>
                <a:cs typeface="Consolas"/>
                <a:sym typeface="Consolas"/>
              </a:rPr>
              <a:t>...</a:t>
            </a:r>
            <a:r>
              <a:rPr lang="en">
                <a:solidFill>
                  <a:srgbClr val="0A369D"/>
                </a:solidFill>
              </a:rPr>
              <a:t>) like so:</a:t>
            </a:r>
            <a:endParaRPr>
              <a:solidFill>
                <a:srgbClr val="0A369D"/>
              </a:solidFill>
            </a:endParaRPr>
          </a:p>
          <a:p>
            <a:pPr indent="0" lvl="0" marL="0" rtl="0" algn="l">
              <a:spcBef>
                <a:spcPts val="1600"/>
              </a:spcBef>
              <a:spcAft>
                <a:spcPts val="0"/>
              </a:spcAft>
              <a:buClr>
                <a:schemeClr val="dk1"/>
              </a:buClr>
              <a:buSzPts val="1100"/>
              <a:buFont typeface="Arial"/>
              <a:buNone/>
            </a:pPr>
            <a:r>
              <a:t/>
            </a:r>
            <a:endParaRPr>
              <a:solidFill>
                <a:srgbClr val="0A369D"/>
              </a:solidFill>
            </a:endParaRPr>
          </a:p>
          <a:p>
            <a:pPr indent="0" lvl="0" marL="0" rtl="0" algn="just">
              <a:spcBef>
                <a:spcPts val="0"/>
              </a:spcBef>
              <a:spcAft>
                <a:spcPts val="1600"/>
              </a:spcAft>
              <a:buNone/>
            </a:pPr>
            <a:r>
              <a:t/>
            </a:r>
            <a:endParaRPr/>
          </a:p>
        </p:txBody>
      </p:sp>
      <p:pic>
        <p:nvPicPr>
          <p:cNvPr id="472" name="Google Shape;472;p60"/>
          <p:cNvPicPr preferRelativeResize="0"/>
          <p:nvPr/>
        </p:nvPicPr>
        <p:blipFill>
          <a:blip r:embed="rId5">
            <a:alphaModFix/>
          </a:blip>
          <a:stretch>
            <a:fillRect/>
          </a:stretch>
        </p:blipFill>
        <p:spPr>
          <a:xfrm>
            <a:off x="2696975" y="1243450"/>
            <a:ext cx="3022118" cy="962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we don’t use ==</a:t>
            </a:r>
            <a:endParaRPr/>
          </a:p>
        </p:txBody>
      </p:sp>
      <p:sp>
        <p:nvSpPr>
          <p:cNvPr id="478" name="Google Shape;478;p61"/>
          <p:cNvSpPr txBox="1"/>
          <p:nvPr>
            <p:ph idx="1" type="body"/>
          </p:nvPr>
        </p:nvSpPr>
        <p:spPr>
          <a:xfrm>
            <a:off x="311700" y="1152475"/>
            <a:ext cx="8520600" cy="112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we use === to check equality in JavaScript.</a:t>
            </a:r>
            <a:endParaRPr/>
          </a:p>
          <a:p>
            <a:pPr indent="0" lvl="0" marL="0" rtl="0" algn="l">
              <a:spcBef>
                <a:spcPts val="1600"/>
              </a:spcBef>
              <a:spcAft>
                <a:spcPts val="1600"/>
              </a:spcAft>
              <a:buNone/>
            </a:pPr>
            <a:r>
              <a:rPr lang="en"/>
              <a:t>But what does == do?</a:t>
            </a:r>
            <a:endParaRPr/>
          </a:p>
        </p:txBody>
      </p:sp>
      <p:pic>
        <p:nvPicPr>
          <p:cNvPr id="479" name="Google Shape;479;p61"/>
          <p:cNvPicPr preferRelativeResize="0"/>
          <p:nvPr/>
        </p:nvPicPr>
        <p:blipFill>
          <a:blip r:embed="rId3">
            <a:alphaModFix/>
          </a:blip>
          <a:stretch>
            <a:fillRect/>
          </a:stretch>
        </p:blipFill>
        <p:spPr>
          <a:xfrm>
            <a:off x="3599275" y="1764025"/>
            <a:ext cx="4481175" cy="2315150"/>
          </a:xfrm>
          <a:prstGeom prst="rect">
            <a:avLst/>
          </a:prstGeom>
          <a:noFill/>
          <a:ln>
            <a:noFill/>
          </a:ln>
        </p:spPr>
      </p:pic>
      <p:sp>
        <p:nvSpPr>
          <p:cNvPr id="480" name="Google Shape;480;p61"/>
          <p:cNvSpPr txBox="1"/>
          <p:nvPr/>
        </p:nvSpPr>
        <p:spPr>
          <a:xfrm>
            <a:off x="361950" y="2733675"/>
            <a:ext cx="3019500" cy="1425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rgbClr val="0A369D"/>
                </a:solidFill>
                <a:latin typeface="Open Sans"/>
                <a:ea typeface="Open Sans"/>
                <a:cs typeface="Open Sans"/>
                <a:sym typeface="Open Sans"/>
              </a:rPr>
              <a:t>It performs </a:t>
            </a:r>
            <a:r>
              <a:rPr i="1" lang="en" sz="1800">
                <a:solidFill>
                  <a:srgbClr val="0A369D"/>
                </a:solidFill>
                <a:latin typeface="Open Sans"/>
                <a:ea typeface="Open Sans"/>
                <a:cs typeface="Open Sans"/>
                <a:sym typeface="Open Sans"/>
              </a:rPr>
              <a:t>type coercion</a:t>
            </a:r>
            <a:r>
              <a:rPr lang="en" sz="1800">
                <a:solidFill>
                  <a:srgbClr val="0A369D"/>
                </a:solidFill>
                <a:latin typeface="Open Sans"/>
                <a:ea typeface="Open Sans"/>
                <a:cs typeface="Open Sans"/>
                <a:sym typeface="Open Sans"/>
              </a:rPr>
              <a:t> (i.e. forces the arguments to be of the same type before comparing them)</a:t>
            </a:r>
            <a:endParaRPr>
              <a:solidFill>
                <a:srgbClr val="0A369D"/>
              </a:solidFill>
              <a:latin typeface="Open Sans"/>
              <a:ea typeface="Open Sans"/>
              <a:cs typeface="Open Sans"/>
              <a:sym typeface="Open Sans"/>
            </a:endParaRPr>
          </a:p>
        </p:txBody>
      </p:sp>
      <p:sp>
        <p:nvSpPr>
          <p:cNvPr id="481" name="Google Shape;481;p61"/>
          <p:cNvSpPr txBox="1"/>
          <p:nvPr/>
        </p:nvSpPr>
        <p:spPr>
          <a:xfrm>
            <a:off x="6057900" y="4158675"/>
            <a:ext cx="2022600" cy="64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0A369D"/>
                </a:solidFill>
                <a:latin typeface="Open Sans"/>
                <a:ea typeface="Open Sans"/>
                <a:cs typeface="Open Sans"/>
                <a:sym typeface="Open Sans"/>
              </a:rPr>
              <a:t>tl;dr don’t use ==</a:t>
            </a:r>
            <a:endParaRPr sz="1800">
              <a:solidFill>
                <a:srgbClr val="0A369D"/>
              </a:solidFill>
              <a:latin typeface="Open Sans"/>
              <a:ea typeface="Open Sans"/>
              <a:cs typeface="Open Sans"/>
              <a:sym typeface="Open Sans"/>
            </a:endParaRPr>
          </a:p>
          <a:p>
            <a:pPr indent="0" lvl="0" marL="0" rtl="0" algn="l">
              <a:spcBef>
                <a:spcPts val="1600"/>
              </a:spcBef>
              <a:spcAft>
                <a:spcPts val="0"/>
              </a:spcAft>
              <a:buNone/>
            </a:pPr>
            <a:r>
              <a:t/>
            </a:r>
            <a:endParaRPr>
              <a:solidFill>
                <a:srgbClr val="0A369D"/>
              </a:solidFill>
              <a:latin typeface="Open Sans"/>
              <a:ea typeface="Open Sans"/>
              <a:cs typeface="Open Sans"/>
              <a:sym typeface="Open Sans"/>
            </a:endParaRPr>
          </a:p>
        </p:txBody>
      </p:sp>
      <p:pic>
        <p:nvPicPr>
          <p:cNvPr id="482" name="Google Shape;482;p61"/>
          <p:cNvPicPr preferRelativeResize="0"/>
          <p:nvPr/>
        </p:nvPicPr>
        <p:blipFill rotWithShape="1">
          <a:blip r:embed="rId3">
            <a:alphaModFix/>
          </a:blip>
          <a:srcRect b="48448" l="0" r="0" t="0"/>
          <a:stretch/>
        </p:blipFill>
        <p:spPr>
          <a:xfrm>
            <a:off x="3599275" y="1764025"/>
            <a:ext cx="4481175" cy="119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Classes</a:t>
            </a:r>
            <a:endParaRPr/>
          </a:p>
        </p:txBody>
      </p:sp>
      <p:sp>
        <p:nvSpPr>
          <p:cNvPr id="488" name="Google Shape;488;p62"/>
          <p:cNvSpPr txBox="1"/>
          <p:nvPr>
            <p:ph idx="1" type="body"/>
          </p:nvPr>
        </p:nvSpPr>
        <p:spPr>
          <a:xfrm>
            <a:off x="254550" y="1152499"/>
            <a:ext cx="3317400" cy="1124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If you want multiple entities that are guaranteed to have shared behavior, use classes!</a:t>
            </a:r>
            <a:endParaRPr/>
          </a:p>
        </p:txBody>
      </p:sp>
      <p:pic>
        <p:nvPicPr>
          <p:cNvPr id="489" name="Google Shape;489;p62"/>
          <p:cNvPicPr preferRelativeResize="0"/>
          <p:nvPr/>
        </p:nvPicPr>
        <p:blipFill>
          <a:blip r:embed="rId3">
            <a:alphaModFix/>
          </a:blip>
          <a:stretch>
            <a:fillRect/>
          </a:stretch>
        </p:blipFill>
        <p:spPr>
          <a:xfrm>
            <a:off x="3795700" y="1058085"/>
            <a:ext cx="5036600" cy="3624275"/>
          </a:xfrm>
          <a:prstGeom prst="rect">
            <a:avLst/>
          </a:prstGeom>
          <a:noFill/>
          <a:ln>
            <a:noFill/>
          </a:ln>
        </p:spPr>
      </p:pic>
      <p:cxnSp>
        <p:nvCxnSpPr>
          <p:cNvPr id="490" name="Google Shape;490;p62"/>
          <p:cNvCxnSpPr/>
          <p:nvPr/>
        </p:nvCxnSpPr>
        <p:spPr>
          <a:xfrm flipH="1" rot="10800000">
            <a:off x="3409950" y="1752600"/>
            <a:ext cx="1028700" cy="1143000"/>
          </a:xfrm>
          <a:prstGeom prst="straightConnector1">
            <a:avLst/>
          </a:prstGeom>
          <a:noFill/>
          <a:ln cap="flat" cmpd="sng" w="19050">
            <a:solidFill>
              <a:srgbClr val="A64D79"/>
            </a:solidFill>
            <a:prstDash val="solid"/>
            <a:round/>
            <a:headEnd len="med" w="med" type="none"/>
            <a:tailEnd len="med" w="med" type="triangle"/>
          </a:ln>
        </p:spPr>
      </p:cxnSp>
      <p:sp>
        <p:nvSpPr>
          <p:cNvPr id="491" name="Google Shape;491;p62"/>
          <p:cNvSpPr txBox="1"/>
          <p:nvPr>
            <p:ph idx="1" type="body"/>
          </p:nvPr>
        </p:nvSpPr>
        <p:spPr>
          <a:xfrm>
            <a:off x="254550" y="2809875"/>
            <a:ext cx="3431700" cy="150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Every class has a </a:t>
            </a:r>
            <a:r>
              <a:rPr b="1" lang="en"/>
              <a:t>constructor</a:t>
            </a:r>
            <a:r>
              <a:rPr lang="en"/>
              <a:t> which tells it how to create a specific </a:t>
            </a:r>
            <a:r>
              <a:rPr b="1" lang="en"/>
              <a:t>instance</a:t>
            </a:r>
            <a:r>
              <a:rPr lang="en"/>
              <a:t> of that entity (in this case, a rectangle).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nvSpPr>
        <p:spPr>
          <a:xfrm>
            <a:off x="311700" y="1152475"/>
            <a:ext cx="8520600" cy="25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t/>
            </a:r>
            <a:endParaRPr sz="1800">
              <a:solidFill>
                <a:srgbClr val="0A369D"/>
              </a:solidFill>
              <a:latin typeface="Open Sans"/>
              <a:ea typeface="Open Sans"/>
              <a:cs typeface="Open Sans"/>
              <a:sym typeface="Open Sans"/>
            </a:endParaRPr>
          </a:p>
          <a:p>
            <a:pPr indent="0" lvl="0" marL="0" rtl="0" algn="l">
              <a:lnSpc>
                <a:spcPct val="115000"/>
              </a:lnSpc>
              <a:spcBef>
                <a:spcPts val="1000"/>
              </a:spcBef>
              <a:spcAft>
                <a:spcPts val="0"/>
              </a:spcAft>
              <a:buNone/>
            </a:pPr>
            <a:r>
              <a:t/>
            </a:r>
            <a:endParaRPr sz="1800">
              <a:solidFill>
                <a:srgbClr val="0A369D"/>
              </a:solidFill>
              <a:latin typeface="Open Sans"/>
              <a:ea typeface="Open Sans"/>
              <a:cs typeface="Open Sans"/>
              <a:sym typeface="Open Sans"/>
            </a:endParaRPr>
          </a:p>
          <a:p>
            <a:pPr indent="0" lvl="0" marL="0" rtl="0" algn="l">
              <a:lnSpc>
                <a:spcPct val="115000"/>
              </a:lnSpc>
              <a:spcBef>
                <a:spcPts val="1000"/>
              </a:spcBef>
              <a:spcAft>
                <a:spcPts val="0"/>
              </a:spcAft>
              <a:buNone/>
            </a:pPr>
            <a:r>
              <a:t/>
            </a:r>
            <a:endParaRPr sz="1800">
              <a:solidFill>
                <a:srgbClr val="0A369D"/>
              </a:solidFill>
              <a:latin typeface="Open Sans"/>
              <a:ea typeface="Open Sans"/>
              <a:cs typeface="Open Sans"/>
              <a:sym typeface="Open Sans"/>
            </a:endParaRPr>
          </a:p>
          <a:p>
            <a:pPr indent="0" lvl="0" marL="0" rtl="0" algn="l">
              <a:lnSpc>
                <a:spcPct val="115000"/>
              </a:lnSpc>
              <a:spcBef>
                <a:spcPts val="1000"/>
              </a:spcBef>
              <a:spcAft>
                <a:spcPts val="0"/>
              </a:spcAft>
              <a:buClr>
                <a:schemeClr val="dk1"/>
              </a:buClr>
              <a:buSzPts val="1100"/>
              <a:buFont typeface="Arial"/>
              <a:buNone/>
            </a:pPr>
            <a:r>
              <a:t/>
            </a:r>
            <a:endParaRPr sz="1800">
              <a:solidFill>
                <a:srgbClr val="0A369D"/>
              </a:solidFill>
              <a:latin typeface="Open Sans"/>
              <a:ea typeface="Open Sans"/>
              <a:cs typeface="Open Sans"/>
              <a:sym typeface="Open Sans"/>
            </a:endParaRPr>
          </a:p>
          <a:p>
            <a:pPr indent="-342900" lvl="0" marL="457200" rtl="0" algn="l">
              <a:lnSpc>
                <a:spcPct val="115000"/>
              </a:lnSpc>
              <a:spcBef>
                <a:spcPts val="1000"/>
              </a:spcBef>
              <a:spcAft>
                <a:spcPts val="1600"/>
              </a:spcAft>
              <a:buClr>
                <a:srgbClr val="0A369D"/>
              </a:buClr>
              <a:buSzPts val="1800"/>
              <a:buFont typeface="Open Sans"/>
              <a:buChar char="-"/>
            </a:pPr>
            <a:r>
              <a:rPr lang="en" sz="1800">
                <a:solidFill>
                  <a:srgbClr val="0A369D"/>
                </a:solidFill>
                <a:latin typeface="Open Sans"/>
                <a:ea typeface="Open Sans"/>
                <a:cs typeface="Open Sans"/>
                <a:sym typeface="Open Sans"/>
              </a:rPr>
              <a:t>... not related to Java </a:t>
            </a:r>
            <a:r>
              <a:rPr lang="en" sz="2100">
                <a:solidFill>
                  <a:schemeClr val="dk1"/>
                </a:solidFill>
                <a:latin typeface="Open Sans"/>
                <a:ea typeface="Open Sans"/>
                <a:cs typeface="Open Sans"/>
                <a:sym typeface="Open Sans"/>
              </a:rPr>
              <a:t>🙃</a:t>
            </a:r>
            <a:endParaRPr>
              <a:latin typeface="Open Sans"/>
              <a:ea typeface="Open Sans"/>
              <a:cs typeface="Open Sans"/>
              <a:sym typeface="Open Sans"/>
            </a:endParaRPr>
          </a:p>
        </p:txBody>
      </p:sp>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JavaScript is...</a:t>
            </a:r>
            <a:endParaRPr/>
          </a:p>
        </p:txBody>
      </p:sp>
      <p:sp>
        <p:nvSpPr>
          <p:cNvPr id="89" name="Google Shape;89;p18"/>
          <p:cNvSpPr txBox="1"/>
          <p:nvPr>
            <p:ph idx="1" type="body"/>
          </p:nvPr>
        </p:nvSpPr>
        <p:spPr>
          <a:xfrm>
            <a:off x="311700" y="1152475"/>
            <a:ext cx="8520600" cy="1533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 </a:t>
            </a:r>
            <a:r>
              <a:rPr lang="en"/>
              <a:t>a programming language that </a:t>
            </a:r>
            <a:r>
              <a:rPr b="1" lang="en"/>
              <a:t>manipulates</a:t>
            </a:r>
            <a:r>
              <a:rPr lang="en"/>
              <a:t> the content of a web page</a:t>
            </a:r>
            <a:endParaRPr/>
          </a:p>
          <a:p>
            <a:pPr indent="-342900" lvl="0" marL="457200" rtl="0" algn="l">
              <a:spcBef>
                <a:spcPts val="1000"/>
              </a:spcBef>
              <a:spcAft>
                <a:spcPts val="0"/>
              </a:spcAft>
              <a:buSzPts val="1800"/>
              <a:buChar char="-"/>
            </a:pPr>
            <a:r>
              <a:rPr lang="en"/>
              <a:t>... </a:t>
            </a:r>
            <a:r>
              <a:rPr lang="en"/>
              <a:t>how we take HTML + CSS and make it </a:t>
            </a:r>
            <a:r>
              <a:rPr b="1" lang="en"/>
              <a:t>interactive</a:t>
            </a:r>
            <a:r>
              <a:rPr lang="en"/>
              <a:t>!</a:t>
            </a:r>
            <a:endParaRPr/>
          </a:p>
          <a:p>
            <a:pPr indent="-342900" lvl="0" marL="457200" rtl="0" algn="l">
              <a:spcBef>
                <a:spcPts val="1000"/>
              </a:spcBef>
              <a:spcAft>
                <a:spcPts val="0"/>
              </a:spcAft>
              <a:buSzPts val="1800"/>
              <a:buChar char="-"/>
            </a:pPr>
            <a:r>
              <a:rPr lang="en"/>
              <a:t>... used by a vast majority of websites and web applications</a:t>
            </a:r>
            <a:endParaRPr/>
          </a:p>
        </p:txBody>
      </p:sp>
      <p:pic>
        <p:nvPicPr>
          <p:cNvPr id="90" name="Google Shape;90;p18"/>
          <p:cNvPicPr preferRelativeResize="0"/>
          <p:nvPr/>
        </p:nvPicPr>
        <p:blipFill>
          <a:blip r:embed="rId3">
            <a:alphaModFix/>
          </a:blip>
          <a:stretch>
            <a:fillRect/>
          </a:stretch>
        </p:blipFill>
        <p:spPr>
          <a:xfrm>
            <a:off x="4293550" y="2571750"/>
            <a:ext cx="4116374" cy="2276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Classes</a:t>
            </a:r>
            <a:endParaRPr/>
          </a:p>
        </p:txBody>
      </p:sp>
      <p:sp>
        <p:nvSpPr>
          <p:cNvPr id="497" name="Google Shape;497;p63"/>
          <p:cNvSpPr txBox="1"/>
          <p:nvPr>
            <p:ph idx="1" type="body"/>
          </p:nvPr>
        </p:nvSpPr>
        <p:spPr>
          <a:xfrm>
            <a:off x="254550" y="1152475"/>
            <a:ext cx="3555300" cy="135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Classes have </a:t>
            </a:r>
            <a:r>
              <a:rPr b="1" lang="en" sz="1600"/>
              <a:t>instance properties</a:t>
            </a:r>
            <a:r>
              <a:rPr lang="en" sz="1600"/>
              <a:t> which are specific to each instance. Instance properties are accessed with the keywo</a:t>
            </a:r>
            <a:r>
              <a:rPr lang="en" sz="1600"/>
              <a:t>rd </a:t>
            </a:r>
            <a:r>
              <a:rPr lang="en" sz="1600">
                <a:solidFill>
                  <a:srgbClr val="CC333F"/>
                </a:solidFill>
                <a:latin typeface="Consolas"/>
                <a:ea typeface="Consolas"/>
                <a:cs typeface="Consolas"/>
                <a:sym typeface="Consolas"/>
              </a:rPr>
              <a:t>this</a:t>
            </a:r>
            <a:r>
              <a:rPr lang="en" sz="1600">
                <a:solidFill>
                  <a:srgbClr val="0A369D"/>
                </a:solidFill>
              </a:rPr>
              <a:t>.</a:t>
            </a:r>
            <a:endParaRPr sz="1600">
              <a:solidFill>
                <a:srgbClr val="0A369D"/>
              </a:solidFill>
            </a:endParaRPr>
          </a:p>
        </p:txBody>
      </p:sp>
      <p:pic>
        <p:nvPicPr>
          <p:cNvPr id="498" name="Google Shape;498;p63"/>
          <p:cNvPicPr preferRelativeResize="0"/>
          <p:nvPr/>
        </p:nvPicPr>
        <p:blipFill>
          <a:blip r:embed="rId3">
            <a:alphaModFix/>
          </a:blip>
          <a:stretch>
            <a:fillRect/>
          </a:stretch>
        </p:blipFill>
        <p:spPr>
          <a:xfrm>
            <a:off x="4095750" y="1076025"/>
            <a:ext cx="4648200" cy="3708025"/>
          </a:xfrm>
          <a:prstGeom prst="rect">
            <a:avLst/>
          </a:prstGeom>
          <a:noFill/>
          <a:ln>
            <a:noFill/>
          </a:ln>
        </p:spPr>
      </p:pic>
      <p:cxnSp>
        <p:nvCxnSpPr>
          <p:cNvPr id="499" name="Google Shape;499;p63"/>
          <p:cNvCxnSpPr/>
          <p:nvPr/>
        </p:nvCxnSpPr>
        <p:spPr>
          <a:xfrm flipH="1" rot="10800000">
            <a:off x="2657475" y="2009925"/>
            <a:ext cx="2324100" cy="171300"/>
          </a:xfrm>
          <a:prstGeom prst="straightConnector1">
            <a:avLst/>
          </a:prstGeom>
          <a:noFill/>
          <a:ln cap="flat" cmpd="sng" w="19050">
            <a:solidFill>
              <a:srgbClr val="A64D79"/>
            </a:solidFill>
            <a:prstDash val="solid"/>
            <a:round/>
            <a:headEnd len="med" w="med" type="none"/>
            <a:tailEnd len="med" w="med" type="triangle"/>
          </a:ln>
        </p:spPr>
      </p:cxnSp>
      <p:cxnSp>
        <p:nvCxnSpPr>
          <p:cNvPr id="500" name="Google Shape;500;p63"/>
          <p:cNvCxnSpPr/>
          <p:nvPr/>
        </p:nvCxnSpPr>
        <p:spPr>
          <a:xfrm>
            <a:off x="2638425" y="2257425"/>
            <a:ext cx="2010000" cy="904800"/>
          </a:xfrm>
          <a:prstGeom prst="straightConnector1">
            <a:avLst/>
          </a:prstGeom>
          <a:noFill/>
          <a:ln cap="flat" cmpd="sng" w="19050">
            <a:solidFill>
              <a:srgbClr val="A64D79"/>
            </a:solidFill>
            <a:prstDash val="solid"/>
            <a:round/>
            <a:headEnd len="med" w="med" type="none"/>
            <a:tailEnd len="med" w="med" type="triangle"/>
          </a:ln>
        </p:spPr>
      </p:cxnSp>
      <p:cxnSp>
        <p:nvCxnSpPr>
          <p:cNvPr id="501" name="Google Shape;501;p63"/>
          <p:cNvCxnSpPr/>
          <p:nvPr/>
        </p:nvCxnSpPr>
        <p:spPr>
          <a:xfrm flipH="1" rot="10800000">
            <a:off x="3762375" y="2943225"/>
            <a:ext cx="781200" cy="190500"/>
          </a:xfrm>
          <a:prstGeom prst="straightConnector1">
            <a:avLst/>
          </a:prstGeom>
          <a:noFill/>
          <a:ln cap="flat" cmpd="sng" w="19050">
            <a:solidFill>
              <a:srgbClr val="6AA84F"/>
            </a:solidFill>
            <a:prstDash val="solid"/>
            <a:round/>
            <a:headEnd len="med" w="med" type="none"/>
            <a:tailEnd len="med" w="med" type="triangle"/>
          </a:ln>
        </p:spPr>
      </p:cxnSp>
      <p:cxnSp>
        <p:nvCxnSpPr>
          <p:cNvPr id="502" name="Google Shape;502;p63"/>
          <p:cNvCxnSpPr/>
          <p:nvPr/>
        </p:nvCxnSpPr>
        <p:spPr>
          <a:xfrm>
            <a:off x="3743325" y="3238500"/>
            <a:ext cx="2057400" cy="1181100"/>
          </a:xfrm>
          <a:prstGeom prst="straightConnector1">
            <a:avLst/>
          </a:prstGeom>
          <a:noFill/>
          <a:ln cap="flat" cmpd="sng" w="19050">
            <a:solidFill>
              <a:srgbClr val="6AA84F"/>
            </a:solidFill>
            <a:prstDash val="solid"/>
            <a:round/>
            <a:headEnd len="med" w="med" type="none"/>
            <a:tailEnd len="med" w="med" type="triangle"/>
          </a:ln>
        </p:spPr>
      </p:cxnSp>
      <p:sp>
        <p:nvSpPr>
          <p:cNvPr id="503" name="Google Shape;503;p63"/>
          <p:cNvSpPr txBox="1"/>
          <p:nvPr>
            <p:ph idx="1" type="body"/>
          </p:nvPr>
        </p:nvSpPr>
        <p:spPr>
          <a:xfrm>
            <a:off x="254550" y="2943225"/>
            <a:ext cx="3555300" cy="1625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Classes may also contain </a:t>
            </a:r>
            <a:r>
              <a:rPr b="1" lang="en" sz="1600"/>
              <a:t>methods</a:t>
            </a:r>
            <a:r>
              <a:rPr lang="en" sz="1600"/>
              <a:t> (functions) which can access and manipulate instance properties. The same methods exist in every instance of the class!</a:t>
            </a:r>
            <a:endParaRPr sz="1600">
              <a:solidFill>
                <a:srgbClr val="0A369D"/>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0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509" name="Google Shape;509;p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JavaScript is how we make things happen!</a:t>
            </a:r>
            <a:endParaRPr/>
          </a:p>
          <a:p>
            <a:pPr indent="-342900" lvl="0" marL="457200" rtl="0" algn="l">
              <a:spcBef>
                <a:spcPts val="1600"/>
              </a:spcBef>
              <a:spcAft>
                <a:spcPts val="0"/>
              </a:spcAft>
              <a:buSzPts val="1800"/>
              <a:buChar char="●"/>
            </a:pPr>
            <a:r>
              <a:rPr lang="en"/>
              <a:t>Declare variables using let, const. </a:t>
            </a:r>
            <a:endParaRPr/>
          </a:p>
          <a:p>
            <a:pPr indent="-342900" lvl="0" marL="457200" rtl="0" algn="l">
              <a:spcBef>
                <a:spcPts val="1000"/>
              </a:spcBef>
              <a:spcAft>
                <a:spcPts val="0"/>
              </a:spcAft>
              <a:buSzPts val="1800"/>
              <a:buChar char="●"/>
            </a:pPr>
            <a:r>
              <a:rPr lang="en"/>
              <a:t>b</a:t>
            </a:r>
            <a:r>
              <a:rPr lang="en"/>
              <a:t>oolean, number, string, null, undefined</a:t>
            </a:r>
            <a:endParaRPr/>
          </a:p>
          <a:p>
            <a:pPr indent="-342900" lvl="0" marL="457200" rtl="0" algn="l">
              <a:spcBef>
                <a:spcPts val="1000"/>
              </a:spcBef>
              <a:spcAft>
                <a:spcPts val="0"/>
              </a:spcAft>
              <a:buSzPts val="1800"/>
              <a:buChar char="●"/>
            </a:pPr>
            <a:r>
              <a:rPr lang="en"/>
              <a:t>functions, arrays, objects, classes</a:t>
            </a:r>
            <a:endParaRPr/>
          </a:p>
          <a:p>
            <a:pPr indent="-342900" lvl="0" marL="457200" rtl="0" algn="l">
              <a:spcBef>
                <a:spcPts val="1000"/>
              </a:spcBef>
              <a:spcAft>
                <a:spcPts val="0"/>
              </a:spcAft>
              <a:buSzPts val="1800"/>
              <a:buChar char="●"/>
            </a:pPr>
            <a:r>
              <a:rPr lang="en"/>
              <a:t>i</a:t>
            </a:r>
            <a:r>
              <a:rPr lang="en"/>
              <a:t>f, else, while, for</a:t>
            </a:r>
            <a:endParaRPr/>
          </a:p>
          <a:p>
            <a:pPr indent="0" lvl="0" marL="0" rtl="0" algn="l">
              <a:spcBef>
                <a:spcPts val="1000"/>
              </a:spcBef>
              <a:spcAft>
                <a:spcPts val="0"/>
              </a:spcAft>
              <a:buNone/>
            </a:pPr>
            <a:r>
              <a:t/>
            </a:r>
            <a:endParaRPr/>
          </a:p>
          <a:p>
            <a:pPr indent="0" lvl="0" marL="0" rtl="0" algn="l">
              <a:spcBef>
                <a:spcPts val="1000"/>
              </a:spcBef>
              <a:spcAft>
                <a:spcPts val="0"/>
              </a:spcAft>
              <a:buNone/>
            </a:pPr>
            <a:r>
              <a:rPr b="1" lang="en"/>
              <a:t>Up next</a:t>
            </a:r>
            <a:r>
              <a:rPr b="1" lang="en"/>
              <a:t>:</a:t>
            </a:r>
            <a:r>
              <a:rPr lang="en"/>
              <a:t> hands-on JavaScript workshop!</a:t>
            </a:r>
            <a:endParaRPr/>
          </a:p>
          <a:p>
            <a:pPr indent="0" lvl="0" marL="0" rtl="0" algn="l">
              <a:spcBef>
                <a:spcPts val="10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9">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65"/>
          <p:cNvSpPr txBox="1"/>
          <p:nvPr>
            <p:ph type="ctrTitle"/>
          </p:nvPr>
        </p:nvSpPr>
        <p:spPr>
          <a:xfrm>
            <a:off x="311700" y="2192550"/>
            <a:ext cx="8520600" cy="758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t>Questions?</a:t>
            </a:r>
            <a:endParaRPr sz="40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6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W1: Javascript</a:t>
            </a:r>
            <a:endParaRPr/>
          </a:p>
        </p:txBody>
      </p:sp>
      <p:sp>
        <p:nvSpPr>
          <p:cNvPr id="526" name="Google Shape;526;p6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Albert Xing</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68"/>
          <p:cNvSpPr txBox="1"/>
          <p:nvPr>
            <p:ph type="title"/>
          </p:nvPr>
        </p:nvSpPr>
        <p:spPr>
          <a:xfrm>
            <a:off x="311700" y="3930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Agenda: Make Something With JS</a:t>
            </a:r>
            <a:endParaRPr/>
          </a:p>
        </p:txBody>
      </p:sp>
      <p:pic>
        <p:nvPicPr>
          <p:cNvPr id="532" name="Google Shape;532;p68"/>
          <p:cNvPicPr preferRelativeResize="0"/>
          <p:nvPr/>
        </p:nvPicPr>
        <p:blipFill>
          <a:blip r:embed="rId3">
            <a:alphaModFix/>
          </a:blip>
          <a:stretch>
            <a:fillRect/>
          </a:stretch>
        </p:blipFill>
        <p:spPr>
          <a:xfrm>
            <a:off x="2995175" y="1333300"/>
            <a:ext cx="3153650" cy="30025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2"/>
                                        </p:tgtEl>
                                        <p:attrNameLst>
                                          <p:attrName>style.visibility</p:attrName>
                                        </p:attrNameLst>
                                      </p:cBhvr>
                                      <p:to>
                                        <p:strVal val="visible"/>
                                      </p:to>
                                    </p:set>
                                    <p:animEffect filter="fade" transition="in">
                                      <p:cBhvr>
                                        <p:cTn dur="1000"/>
                                        <p:tgtEl>
                                          <p:spTgt spid="5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69"/>
          <p:cNvSpPr txBox="1"/>
          <p:nvPr>
            <p:ph type="title"/>
          </p:nvPr>
        </p:nvSpPr>
        <p:spPr>
          <a:xfrm>
            <a:off x="311700" y="1106125"/>
            <a:ext cx="8520600" cy="196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Demo</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7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Things We Need</a:t>
            </a:r>
            <a:endParaRPr/>
          </a:p>
        </p:txBody>
      </p:sp>
      <p:sp>
        <p:nvSpPr>
          <p:cNvPr id="543" name="Google Shape;543;p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Game setup</a:t>
            </a:r>
            <a:endParaRPr/>
          </a:p>
          <a:p>
            <a:pPr indent="-342900" lvl="0" marL="457200" rtl="0" algn="l">
              <a:spcBef>
                <a:spcPts val="0"/>
              </a:spcBef>
              <a:spcAft>
                <a:spcPts val="0"/>
              </a:spcAft>
              <a:buSzPts val="1800"/>
              <a:buAutoNum type="arabicPeriod"/>
            </a:pPr>
            <a:r>
              <a:rPr lang="en"/>
              <a:t>Snake</a:t>
            </a:r>
            <a:endParaRPr/>
          </a:p>
          <a:p>
            <a:pPr indent="-342900" lvl="0" marL="457200" rtl="0" algn="l">
              <a:spcBef>
                <a:spcPts val="0"/>
              </a:spcBef>
              <a:spcAft>
                <a:spcPts val="0"/>
              </a:spcAft>
              <a:buSzPts val="1800"/>
              <a:buAutoNum type="arabicPeriod"/>
            </a:pPr>
            <a:r>
              <a:rPr lang="en"/>
              <a:t>Respond to inputs</a:t>
            </a:r>
            <a:endParaRPr/>
          </a:p>
          <a:p>
            <a:pPr indent="-342900" lvl="0" marL="457200" rtl="0" algn="l">
              <a:spcBef>
                <a:spcPts val="0"/>
              </a:spcBef>
              <a:spcAft>
                <a:spcPts val="0"/>
              </a:spcAft>
              <a:buSzPts val="1800"/>
              <a:buAutoNum type="arabicPeriod"/>
            </a:pPr>
            <a:r>
              <a:rPr lang="en"/>
              <a:t>Food</a:t>
            </a:r>
            <a:endParaRPr/>
          </a:p>
          <a:p>
            <a:pPr indent="-342900" lvl="0" marL="457200" rtl="0" algn="l">
              <a:spcBef>
                <a:spcPts val="0"/>
              </a:spcBef>
              <a:spcAft>
                <a:spcPts val="0"/>
              </a:spcAft>
              <a:buSzPts val="1800"/>
              <a:buAutoNum type="arabicPeriod"/>
            </a:pPr>
            <a:r>
              <a:rPr lang="en"/>
              <a:t>Snake die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3">
                                            <p:txEl>
                                              <p:pRg end="0" st="0"/>
                                            </p:txEl>
                                          </p:spTgt>
                                        </p:tgtEl>
                                        <p:attrNameLst>
                                          <p:attrName>style.visibility</p:attrName>
                                        </p:attrNameLst>
                                      </p:cBhvr>
                                      <p:to>
                                        <p:strVal val="visible"/>
                                      </p:to>
                                    </p:set>
                                    <p:animEffect filter="fade" transition="in">
                                      <p:cBhvr>
                                        <p:cTn dur="1000"/>
                                        <p:tgtEl>
                                          <p:spTgt spid="54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3">
                                            <p:txEl>
                                              <p:pRg end="1" st="1"/>
                                            </p:txEl>
                                          </p:spTgt>
                                        </p:tgtEl>
                                        <p:attrNameLst>
                                          <p:attrName>style.visibility</p:attrName>
                                        </p:attrNameLst>
                                      </p:cBhvr>
                                      <p:to>
                                        <p:strVal val="visible"/>
                                      </p:to>
                                    </p:set>
                                    <p:animEffect filter="fade" transition="in">
                                      <p:cBhvr>
                                        <p:cTn dur="1000"/>
                                        <p:tgtEl>
                                          <p:spTgt spid="54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3">
                                            <p:txEl>
                                              <p:pRg end="2" st="2"/>
                                            </p:txEl>
                                          </p:spTgt>
                                        </p:tgtEl>
                                        <p:attrNameLst>
                                          <p:attrName>style.visibility</p:attrName>
                                        </p:attrNameLst>
                                      </p:cBhvr>
                                      <p:to>
                                        <p:strVal val="visible"/>
                                      </p:to>
                                    </p:set>
                                    <p:animEffect filter="fade" transition="in">
                                      <p:cBhvr>
                                        <p:cTn dur="1000"/>
                                        <p:tgtEl>
                                          <p:spTgt spid="54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3">
                                            <p:txEl>
                                              <p:pRg end="3" st="3"/>
                                            </p:txEl>
                                          </p:spTgt>
                                        </p:tgtEl>
                                        <p:attrNameLst>
                                          <p:attrName>style.visibility</p:attrName>
                                        </p:attrNameLst>
                                      </p:cBhvr>
                                      <p:to>
                                        <p:strVal val="visible"/>
                                      </p:to>
                                    </p:set>
                                    <p:animEffect filter="fade" transition="in">
                                      <p:cBhvr>
                                        <p:cTn dur="1000"/>
                                        <p:tgtEl>
                                          <p:spTgt spid="54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3">
                                            <p:txEl>
                                              <p:pRg end="4" st="4"/>
                                            </p:txEl>
                                          </p:spTgt>
                                        </p:tgtEl>
                                        <p:attrNameLst>
                                          <p:attrName>style.visibility</p:attrName>
                                        </p:attrNameLst>
                                      </p:cBhvr>
                                      <p:to>
                                        <p:strVal val="visible"/>
                                      </p:to>
                                    </p:set>
                                    <p:animEffect filter="fade" transition="in">
                                      <p:cBhvr>
                                        <p:cTn dur="1000"/>
                                        <p:tgtEl>
                                          <p:spTgt spid="54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get started!</a:t>
            </a:r>
            <a:endParaRPr/>
          </a:p>
        </p:txBody>
      </p:sp>
      <p:sp>
        <p:nvSpPr>
          <p:cNvPr id="549" name="Google Shape;549;p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cd into your catbook-react folder</a:t>
            </a:r>
            <a:endParaRPr/>
          </a:p>
          <a:p>
            <a:pPr indent="0" lvl="0" marL="0" rtl="0" algn="l">
              <a:spcBef>
                <a:spcPts val="1600"/>
              </a:spcBef>
              <a:spcAft>
                <a:spcPts val="0"/>
              </a:spcAft>
              <a:buNone/>
            </a:pPr>
            <a:r>
              <a:rPr lang="en"/>
              <a:t>Run </a:t>
            </a:r>
            <a:r>
              <a:rPr i="1" lang="en"/>
              <a:t>git fetch</a:t>
            </a:r>
            <a:endParaRPr i="1"/>
          </a:p>
          <a:p>
            <a:pPr indent="0" lvl="0" marL="0" rtl="0" algn="l">
              <a:spcBef>
                <a:spcPts val="1600"/>
              </a:spcBef>
              <a:spcAft>
                <a:spcPts val="0"/>
              </a:spcAft>
              <a:buClr>
                <a:schemeClr val="dk1"/>
              </a:buClr>
              <a:buSzPts val="1100"/>
              <a:buFont typeface="Arial"/>
              <a:buNone/>
            </a:pPr>
            <a:r>
              <a:rPr lang="en"/>
              <a:t>Run </a:t>
            </a:r>
            <a:r>
              <a:rPr i="1" lang="en"/>
              <a:t>git reset --hard</a:t>
            </a:r>
            <a:endParaRPr i="1"/>
          </a:p>
          <a:p>
            <a:pPr indent="0" lvl="0" marL="0" rtl="0" algn="l">
              <a:spcBef>
                <a:spcPts val="1600"/>
              </a:spcBef>
              <a:spcAft>
                <a:spcPts val="0"/>
              </a:spcAft>
              <a:buClr>
                <a:schemeClr val="dk1"/>
              </a:buClr>
              <a:buSzPts val="1100"/>
              <a:buFont typeface="Arial"/>
              <a:buNone/>
            </a:pPr>
            <a:r>
              <a:rPr lang="en"/>
              <a:t>Run </a:t>
            </a:r>
            <a:r>
              <a:rPr i="1" lang="en"/>
              <a:t>git checkout w1-starter</a:t>
            </a:r>
            <a:endParaRPr i="1"/>
          </a:p>
          <a:p>
            <a:pPr indent="0" lvl="0" marL="0" rtl="0" algn="l">
              <a:spcBef>
                <a:spcPts val="1600"/>
              </a:spcBef>
              <a:spcAft>
                <a:spcPts val="0"/>
              </a:spcAft>
              <a:buClr>
                <a:schemeClr val="dk1"/>
              </a:buClr>
              <a:buSzPts val="1100"/>
              <a:buFont typeface="Arial"/>
              <a:buNone/>
            </a:pPr>
            <a:r>
              <a:t/>
            </a:r>
            <a:endParaRPr i="1"/>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19"/>
          <p:cNvPicPr preferRelativeResize="0"/>
          <p:nvPr/>
        </p:nvPicPr>
        <p:blipFill>
          <a:blip r:embed="rId3">
            <a:alphaModFix/>
          </a:blip>
          <a:stretch>
            <a:fillRect/>
          </a:stretch>
        </p:blipFill>
        <p:spPr>
          <a:xfrm>
            <a:off x="1095375" y="476250"/>
            <a:ext cx="6953250" cy="4191000"/>
          </a:xfrm>
          <a:prstGeom prst="rect">
            <a:avLst/>
          </a:prstGeom>
          <a:noFill/>
          <a:ln>
            <a:noFill/>
          </a:ln>
        </p:spPr>
      </p:pic>
      <p:sp>
        <p:nvSpPr>
          <p:cNvPr id="96" name="Google Shape;96;p19"/>
          <p:cNvSpPr/>
          <p:nvPr/>
        </p:nvSpPr>
        <p:spPr>
          <a:xfrm>
            <a:off x="2729550" y="1586550"/>
            <a:ext cx="1433100" cy="93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200"/>
              <a:t>HTML</a:t>
            </a:r>
            <a:endParaRPr b="1" sz="3200"/>
          </a:p>
        </p:txBody>
      </p:sp>
      <p:sp>
        <p:nvSpPr>
          <p:cNvPr id="97" name="Google Shape;97;p19"/>
          <p:cNvSpPr/>
          <p:nvPr/>
        </p:nvSpPr>
        <p:spPr>
          <a:xfrm>
            <a:off x="6240225" y="836100"/>
            <a:ext cx="1433100" cy="93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200"/>
              <a:t>CSS</a:t>
            </a:r>
            <a:endParaRPr b="1" sz="3200"/>
          </a:p>
        </p:txBody>
      </p:sp>
      <p:sp>
        <p:nvSpPr>
          <p:cNvPr id="98" name="Google Shape;98;p19"/>
          <p:cNvSpPr/>
          <p:nvPr/>
        </p:nvSpPr>
        <p:spPr>
          <a:xfrm>
            <a:off x="3855450" y="3222025"/>
            <a:ext cx="1433100" cy="93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200"/>
              <a:t>JS</a:t>
            </a:r>
            <a:endParaRPr b="1" sz="3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does it go?</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can we run JavaScript code?</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AutoNum type="arabicPeriod"/>
            </a:pPr>
            <a:r>
              <a:rPr lang="en"/>
              <a:t>The browser console</a:t>
            </a:r>
            <a:endParaRPr/>
          </a:p>
          <a:p>
            <a:pPr indent="457200" lvl="0" marL="457200" rtl="0" algn="l">
              <a:spcBef>
                <a:spcPts val="1600"/>
              </a:spcBef>
              <a:spcAft>
                <a:spcPts val="0"/>
              </a:spcAft>
              <a:buNone/>
            </a:pPr>
            <a:r>
              <a:rPr lang="en" sz="1700"/>
              <a:t>Chrome: </a:t>
            </a:r>
            <a:r>
              <a:rPr lang="en" sz="1700"/>
              <a:t>Ctrl + Shift + J (on Windows) / </a:t>
            </a:r>
            <a:r>
              <a:rPr lang="en" sz="1700"/>
              <a:t>Cmd + Option + J (on Mac) </a:t>
            </a:r>
            <a:endParaRPr sz="1700"/>
          </a:p>
          <a:p>
            <a:pPr indent="0" lvl="0" marL="914400" rtl="0" algn="l">
              <a:spcBef>
                <a:spcPts val="1600"/>
              </a:spcBef>
              <a:spcAft>
                <a:spcPts val="0"/>
              </a:spcAft>
              <a:buNone/>
            </a:pPr>
            <a:r>
              <a:rPr lang="en" sz="1700"/>
              <a:t>Firefox: </a:t>
            </a:r>
            <a:r>
              <a:rPr lang="en" sz="1700"/>
              <a:t>Ctrl + Shift + J (on Windows) / </a:t>
            </a:r>
            <a:r>
              <a:rPr lang="en" sz="1700"/>
              <a:t>Cmd + Shift + J (on Mac)</a:t>
            </a:r>
            <a:endParaRPr/>
          </a:p>
          <a:p>
            <a:pPr indent="0" lvl="0" marL="0" rtl="0" algn="l">
              <a:spcBef>
                <a:spcPts val="1600"/>
              </a:spcBef>
              <a:spcAft>
                <a:spcPts val="0"/>
              </a:spcAft>
              <a:buNone/>
            </a:pPr>
            <a:r>
              <a:t/>
            </a:r>
            <a:endParaRPr/>
          </a:p>
          <a:p>
            <a:pPr indent="-342900" lvl="0" marL="457200" rtl="0" algn="l">
              <a:spcBef>
                <a:spcPts val="0"/>
              </a:spcBef>
              <a:spcAft>
                <a:spcPts val="0"/>
              </a:spcAft>
              <a:buSzPts val="1800"/>
              <a:buAutoNum type="arabicPeriod"/>
            </a:pPr>
            <a:r>
              <a:rPr lang="en"/>
              <a:t>Tied to our HTML file (more on that later!)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ctrTitle"/>
          </p:nvPr>
        </p:nvSpPr>
        <p:spPr>
          <a:xfrm>
            <a:off x="311700" y="2196300"/>
            <a:ext cx="8520600" cy="750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t>How to JavaScript</a:t>
            </a:r>
            <a:endParaRPr sz="4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a:t>
            </a:r>
            <a:endParaRPr/>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JavaScript has 5 primitive data types:</a:t>
            </a:r>
            <a:endParaRPr/>
          </a:p>
          <a:p>
            <a:pPr indent="-342900" lvl="0" marL="457200" rtl="0" algn="l">
              <a:spcBef>
                <a:spcPts val="1600"/>
              </a:spcBef>
              <a:spcAft>
                <a:spcPts val="0"/>
              </a:spcAft>
              <a:buSzPts val="1800"/>
              <a:buChar char="●"/>
            </a:pPr>
            <a:r>
              <a:rPr lang="en"/>
              <a:t>Boolean (true, false)</a:t>
            </a:r>
            <a:endParaRPr>
              <a:latin typeface="Consolas"/>
              <a:ea typeface="Consolas"/>
              <a:cs typeface="Consolas"/>
              <a:sym typeface="Consolas"/>
            </a:endParaRPr>
          </a:p>
          <a:p>
            <a:pPr indent="-342900" lvl="0" marL="457200" rtl="0" algn="l">
              <a:spcBef>
                <a:spcPts val="1000"/>
              </a:spcBef>
              <a:spcAft>
                <a:spcPts val="0"/>
              </a:spcAft>
              <a:buSzPts val="1800"/>
              <a:buChar char="●"/>
            </a:pPr>
            <a:r>
              <a:rPr lang="en"/>
              <a:t>Number (12, 1.618, -46.7, 0, etc.)</a:t>
            </a:r>
            <a:endParaRPr/>
          </a:p>
          <a:p>
            <a:pPr indent="-342900" lvl="0" marL="457200" rtl="0" algn="l">
              <a:spcBef>
                <a:spcPts val="1000"/>
              </a:spcBef>
              <a:spcAft>
                <a:spcPts val="0"/>
              </a:spcAft>
              <a:buSzPts val="1800"/>
              <a:buChar char="●"/>
            </a:pPr>
            <a:r>
              <a:rPr lang="en"/>
              <a:t>String (“hello”, “world!”, “12”, “”, etc.)</a:t>
            </a:r>
            <a:endParaRPr/>
          </a:p>
          <a:p>
            <a:pPr indent="-342900" lvl="0" marL="457200" rtl="0" algn="l">
              <a:spcBef>
                <a:spcPts val="1000"/>
              </a:spcBef>
              <a:spcAft>
                <a:spcPts val="0"/>
              </a:spcAft>
              <a:buSzPts val="1800"/>
              <a:buChar char="●"/>
            </a:pPr>
            <a:r>
              <a:rPr lang="en"/>
              <a:t>Null</a:t>
            </a:r>
            <a:endParaRPr/>
          </a:p>
          <a:p>
            <a:pPr indent="-342900" lvl="0" marL="457200" rtl="0" algn="l">
              <a:spcBef>
                <a:spcPts val="1000"/>
              </a:spcBef>
              <a:spcAft>
                <a:spcPts val="1000"/>
              </a:spcAft>
              <a:buSzPts val="1800"/>
              <a:buChar char="●"/>
            </a:pPr>
            <a:r>
              <a:rPr lang="en"/>
              <a:t>Undefined</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eb.lab">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