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7" r:id="rId4"/>
    <p:sldId id="264" r:id="rId5"/>
    <p:sldId id="265" r:id="rId6"/>
    <p:sldId id="257" r:id="rId7"/>
    <p:sldId id="268" r:id="rId8"/>
    <p:sldId id="269" r:id="rId9"/>
    <p:sldId id="270" r:id="rId10"/>
    <p:sldId id="271" r:id="rId11"/>
    <p:sldId id="258" r:id="rId12"/>
    <p:sldId id="272" r:id="rId13"/>
    <p:sldId id="273" r:id="rId14"/>
    <p:sldId id="260" r:id="rId15"/>
    <p:sldId id="274" r:id="rId16"/>
    <p:sldId id="275" r:id="rId17"/>
    <p:sldId id="276" r:id="rId18"/>
    <p:sldId id="261" r:id="rId19"/>
    <p:sldId id="279" r:id="rId20"/>
    <p:sldId id="278" r:id="rId21"/>
    <p:sldId id="28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DB5239-4B7E-4A5E-BA20-0FCFF3BE5F6A}">
          <p14:sldIdLst>
            <p14:sldId id="256"/>
          </p14:sldIdLst>
        </p14:section>
        <p14:section name="База RabbitMQ" id="{06C3A909-B670-44F4-9A19-11E73982B042}">
          <p14:sldIdLst>
            <p14:sldId id="259"/>
            <p14:sldId id="267"/>
            <p14:sldId id="264"/>
            <p14:sldId id="265"/>
          </p14:sldIdLst>
        </p14:section>
        <p14:section name="Типы Exchanges" id="{A256BF8D-8DF7-4D49-9340-4A23F8B87205}">
          <p14:sldIdLst>
            <p14:sldId id="257"/>
            <p14:sldId id="268"/>
            <p14:sldId id="269"/>
            <p14:sldId id="270"/>
            <p14:sldId id="271"/>
          </p14:sldIdLst>
        </p14:section>
        <p14:section name="Типы Queues" id="{15AF08FD-3F70-4A8F-BEA7-F1C33588A1F5}">
          <p14:sldIdLst>
            <p14:sldId id="258"/>
            <p14:sldId id="272"/>
            <p14:sldId id="273"/>
          </p14:sldIdLst>
        </p14:section>
        <p14:section name="Messages" id="{91D36EA4-EED5-48BE-9BA5-C5CB1E124B73}">
          <p14:sldIdLst>
            <p14:sldId id="260"/>
            <p14:sldId id="274"/>
            <p14:sldId id="275"/>
            <p14:sldId id="276"/>
          </p14:sldIdLst>
        </p14:section>
        <p14:section name="Настройки" id="{01E01539-DA4D-4CF1-B9FA-24EE39525516}">
          <p14:sldIdLst>
            <p14:sldId id="261"/>
            <p14:sldId id="279"/>
            <p14:sldId id="278"/>
          </p14:sldIdLst>
        </p14:section>
        <p14:section name="Проблемы и устраннение неполадок" id="{BE78B5E9-4084-48FB-9C83-540EBF2270C8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AB039-0C3C-42BC-AB50-528350E462CB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0BCBC-68BA-4EDB-B043-5902F243DB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9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Что такое 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RabbitMQ 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и для чего он используется?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0BCBC-68BA-4EDB-B043-5902F243DB2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337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0BCBC-68BA-4EDB-B043-5902F243DB2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395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Как настроить RabbitMQ на сервере? Какие конфигурационные файлы используются?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Как можно мониторить состояние очередей и обменников?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Что такое dead letter exchange (DLX) и для чего он используется?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0BCBC-68BA-4EDB-B043-5902F243DB2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42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Какие основные преимущества 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RabbitMQ 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перед другими брокерами сообщений?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0BCBC-68BA-4EDB-B043-5902F243DB2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8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чем разница между очередью (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queue) 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и обменником (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exchange)?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0BCBC-68BA-4EDB-B043-5902F243DB2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Какие типы обменников существуют в RabbitMQ? (direct, fanout, topic, headers)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Как работает каждый тип обменника? Приведите примеры использования.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Как routing key влияет на маршрутизацию сообщений?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0BCBC-68BA-4EDB-B043-5902F243DB2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67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истема обработки заказов, где разные типы событий (например, order.created, order.cancelled) обрабатываются разными очередями.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0BCBC-68BA-4EDB-B043-5902F243DB2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364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Рассылка уведомлений всем подписчикам. Например, при изменении статуса заказа все заинтересованные системы получают копию сообщения.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0BCBC-68BA-4EDB-B043-5902F243DB2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5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Система логирования, где сообщения классифицируются по типу и уровню важности. Например:</a:t>
            </a:r>
          </a:p>
          <a:p>
            <a:r>
              <a:rPr lang="ru-RU" dirty="0"/>
              <a:t>"log.error.application" — ошибки в приложении.</a:t>
            </a:r>
          </a:p>
          <a:p>
            <a:r>
              <a:rPr lang="ru-RU" dirty="0"/>
              <a:t>"log.info.database" — информационные сообщения о базе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0BCBC-68BA-4EDB-B043-5902F243DB2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366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Система, где маршрутизация зависит от метаданных сообщения. Например, сообщения могут быть направлены в разные очереди в зависимости от региона или типа устройства.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0BCBC-68BA-4EDB-B043-5902F243DB2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94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Как создается очередь в RabbitMQ? Можно ли создать очередь программно?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Что такое durable queue и чем она отличается от transient queue?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Что такое exclusive queue и auto-delete queue?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20BCBC-68BA-4EDB-B043-5902F243DB2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479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14F8-A950-2CF2-40EB-B0ED0ABA0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EE418-A621-38C2-1890-5E7CDB9CF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7DDF6-333E-D26F-650C-C5280A7C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3606E-DE69-C0B2-FB36-5382525CA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1A2F-C129-00DC-0FFF-D7ADC0FF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7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675C-93A4-DFD2-C957-3DBC9D17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DA8D-C048-DE34-DA17-1683399E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6B96-0C9A-F46E-2700-83E180D3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559E-1569-BA25-B0DE-9397EB07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2AAF-3C70-C092-F537-C701A204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6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7D628-5D23-6E6D-D2F0-6A668411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24432-B6BF-3B22-63D2-E3C180D1A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448D-D902-B4E3-EE8E-70D35F56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BEFB9-BEA1-9AE8-ED22-91BF59CC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EB3FE-B666-8F71-FD42-3DB9CA72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94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FCB-6650-2F9D-1695-EBEC369D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81C4B-5905-63B5-8061-C849C3A3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EE26-4C24-50DE-62B9-134AA7B1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D76CA-3F59-BF70-24C2-C0C8861F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F7D0-4554-7AA9-4FF6-D808A9A9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33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3216-474C-8F5F-79FF-75C7B3D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5679E-9B15-8B72-6812-C60F696D2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D07F-D3EC-03B8-7EAA-D1DB2891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33819-F40D-7DC1-38B0-45396A85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10612-83AE-051A-B760-72F1D75B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380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0A95-EFB3-6667-9429-50300879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A7CE-B73B-9BB1-56E4-71E29E2EB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59722-D3D2-C4B6-D9B9-65430C245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9BF3-2B8D-41BC-84B0-2FEACB89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B4A01-F90E-19BC-EA0B-55F0C91C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2F9BA-4EFF-54EE-A6B6-C6F86F2D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7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F6DB-594C-BA6C-FD04-B379AF966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5E19F-F166-297F-B6FD-BCBAE37A8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B16DF-803B-064A-F4BD-F44A8171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406DC-42D8-0A62-8F52-BCC3B9EBE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94C34-99D2-D336-5042-277DCD523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F7CDD-3184-5E9A-DB51-1E97CB0AF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81831-F41E-A68E-D840-403FF76D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F18FD-80F1-8145-18DD-0135F1B5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3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5151-6641-F481-8B93-C8C7FB0B7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17109-7E86-A9D2-79D5-9CF08071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5EE92-4688-025B-65FC-50375771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03D4D-6DA4-B643-C75B-AC4982E3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78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47379E-6E0B-9DDE-828A-CA2C9FB5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5CA67-3A3F-812C-893A-8F2CE95C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6311-56D7-D135-B751-00F242DA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78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41F2-8EB5-707B-990E-AF0F6D66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2D3B-E3EA-C542-019F-755300A97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49F38-D900-31D8-DCFE-CBB76317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F678D-0D4C-436B-3269-B5948E3E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D639C-CEAD-7953-4640-1697FD08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D358F-DCA8-E228-8233-AA5990CA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85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F1D4-766C-8F0F-A863-C17B2134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8AED6-D8F6-6335-AF21-3A79A91A6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4B970-286D-A086-7F3E-453151846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0A07B-F500-4DC9-C389-959FF152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CED43-B07A-DCB4-121E-946F965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C7718-3B13-C2E8-37CE-087B4111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77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D19D7-5074-45C3-7E81-F12E1390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2CB39-52A5-61C7-2604-EA907E1A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6B1A9-A7E9-875F-F804-53F2E9BA4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0F62-5C77-4A93-A730-E18790F9EC57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4C90B-16DF-BF5A-112D-D4F29CCEA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073A6-8090-4A12-E998-91C523578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E6D19-253B-4E13-8BD0-798F8538E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04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4028-1AF1-1666-7410-E739FC3EF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RabbitMQ (</a:t>
            </a:r>
            <a:r>
              <a:rPr lang="ru-RU" dirty="0"/>
              <a:t>база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B8303-1A21-9BD5-2054-9F945DB09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ЕТИС Обер Д. А.</a:t>
            </a:r>
          </a:p>
        </p:txBody>
      </p:sp>
    </p:spTree>
    <p:extLst>
      <p:ext uri="{BB962C8B-B14F-4D97-AF65-F5344CB8AC3E}">
        <p14:creationId xmlns:p14="http://schemas.microsoft.com/office/powerpoint/2010/main" val="3903629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BE80-9A72-2982-B6A3-DEDD2AB6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 Exchange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3FAB-3CFB-0FB2-DAD8-980E8296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2028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Маршрутизация сообщений происходит на основе заголовков (headers), а не routing key.</a:t>
            </a:r>
          </a:p>
          <a:p>
            <a:r>
              <a:rPr lang="ru-RU" dirty="0"/>
              <a:t>В привязке (binding) указываются условия, которые должны быть выполнены для заголовков сообщения.</a:t>
            </a:r>
          </a:p>
          <a:p>
            <a:r>
              <a:rPr lang="ru-RU" dirty="0"/>
              <a:t>Условия могут быть:</a:t>
            </a:r>
          </a:p>
          <a:p>
            <a:r>
              <a:rPr lang="ru-RU" dirty="0"/>
              <a:t>x-match: all — все заголовки должны совпадать.</a:t>
            </a:r>
          </a:p>
          <a:p>
            <a:r>
              <a:rPr lang="ru-RU" dirty="0"/>
              <a:t>x-match: any — хотя бы один заголовок должен совпадать.</a:t>
            </a:r>
          </a:p>
        </p:txBody>
      </p:sp>
      <p:pic>
        <p:nvPicPr>
          <p:cNvPr id="4098" name="Picture 2" descr="PlantUML Diagram">
            <a:extLst>
              <a:ext uri="{FF2B5EF4-FFF2-40B4-BE49-F238E27FC236}">
                <a16:creationId xmlns:a16="http://schemas.microsoft.com/office/drawing/2014/main" id="{7B5CBE33-7FA8-0880-CC4A-EEBD6C56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688" y="4096446"/>
            <a:ext cx="91059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57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D2B8-45A1-9795-43AB-0043FE4F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Очереди (</a:t>
            </a:r>
            <a:r>
              <a:rPr lang="en-US" dirty="0"/>
              <a:t>Queues)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59E7-53AA-DD09-9EC9-1D9AB5984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Очереди можно создавать через </a:t>
            </a:r>
            <a:r>
              <a:rPr lang="en-US" dirty="0"/>
              <a:t>UI, CLI </a:t>
            </a:r>
            <a:r>
              <a:rPr lang="ru-RU" dirty="0"/>
              <a:t>и программно через библиотеку</a:t>
            </a:r>
          </a:p>
          <a:p>
            <a:r>
              <a:rPr lang="ru-RU" dirty="0"/>
              <a:t>Хранение сообщений (</a:t>
            </a:r>
            <a:r>
              <a:rPr lang="en-US" dirty="0"/>
              <a:t>Durable Queue</a:t>
            </a:r>
            <a:r>
              <a:rPr lang="ru-RU" dirty="0"/>
              <a:t> и </a:t>
            </a:r>
            <a:r>
              <a:rPr lang="en-US" dirty="0"/>
              <a:t>Transient Queue</a:t>
            </a:r>
            <a:r>
              <a:rPr lang="ru-RU" dirty="0"/>
              <a:t>)</a:t>
            </a:r>
          </a:p>
          <a:p>
            <a:r>
              <a:rPr lang="ru-RU" dirty="0"/>
              <a:t>Поведение очереди </a:t>
            </a:r>
            <a:r>
              <a:rPr lang="en-US" dirty="0"/>
              <a:t>(Exclusive Queue</a:t>
            </a:r>
            <a:r>
              <a:rPr lang="ru-RU" dirty="0"/>
              <a:t> и </a:t>
            </a:r>
            <a:r>
              <a:rPr lang="en-US" dirty="0"/>
              <a:t>Auto-Delete Queue)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64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A4C6-3386-9AC2-21C5-94D55FD2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сообщений в </a:t>
            </a:r>
            <a:r>
              <a:rPr lang="en-US" dirty="0"/>
              <a:t>Queue</a:t>
            </a: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A3CED5-3976-4E46-FFE4-413DEF0B3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7558"/>
              </p:ext>
            </p:extLst>
          </p:nvPr>
        </p:nvGraphicFramePr>
        <p:xfrm>
          <a:off x="838200" y="1825625"/>
          <a:ext cx="1051559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8262896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95455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67543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Характеристика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Durable 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Transient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71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Хранение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Сохраняется на диск.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Хранится только в памяти.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59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Устойчивость к сбоям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Переживает перезапуск сервера.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Теряет данные при перезапуске сервера.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904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Производительность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Медленнее из-за операций записи на диск.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Быстрее, так как данные в памяти.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757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Использование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Для критически важных сообщений.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Для временных или некритичных данных.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62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48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2EE1-BB78-BA2E-8101-D50F8CB79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Поведение </a:t>
            </a:r>
            <a:r>
              <a:rPr lang="en-US" dirty="0"/>
              <a:t>Queue</a:t>
            </a: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B87244-59BB-BD24-80AA-80BC46186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147346"/>
              </p:ext>
            </p:extLst>
          </p:nvPr>
        </p:nvGraphicFramePr>
        <p:xfrm>
          <a:off x="838200" y="1825625"/>
          <a:ext cx="105155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068">
                  <a:extLst>
                    <a:ext uri="{9D8B030D-6E8A-4147-A177-3AD203B41FA5}">
                      <a16:colId xmlns:a16="http://schemas.microsoft.com/office/drawing/2014/main" val="1779507096"/>
                    </a:ext>
                  </a:extLst>
                </a:gridCol>
                <a:gridCol w="3508330">
                  <a:extLst>
                    <a:ext uri="{9D8B030D-6E8A-4147-A177-3AD203B41FA5}">
                      <a16:colId xmlns:a16="http://schemas.microsoft.com/office/drawing/2014/main" val="39534826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6634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Характеристика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Exclusive 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Auto-Delete 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76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Удаление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Удаляется при закрытии соединения.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Удаляется, когда отключаются все потребители.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206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Доступность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Доступна только для одного соединения.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Доступна для всех соединений, пока есть потребители.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71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Использование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Для временных задач одного потребителя.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Для временных задач с несколькими потребителями.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465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9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C769-0AB6-CD55-C77A-00142C7DC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Сообщения (</a:t>
            </a:r>
            <a:r>
              <a:rPr lang="en-US" dirty="0"/>
              <a:t>Messages)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E3D7-373B-A867-BC75-47F0AA6CE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Гарантия доставки</a:t>
            </a:r>
          </a:p>
          <a:p>
            <a:r>
              <a:rPr lang="ru-RU" dirty="0"/>
              <a:t>Аcknowledgment (подтверждение)</a:t>
            </a:r>
          </a:p>
          <a:p>
            <a:r>
              <a:rPr lang="ru-RU" dirty="0"/>
              <a:t>Потеря сообщения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130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157B-599C-3EA2-A3BE-B22E11C6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Гарантия доставки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2D53-717D-349D-4B13-52C11D7C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Подтверждения (Acknowledgments): </a:t>
            </a:r>
            <a:r>
              <a:rPr lang="ru-RU" dirty="0"/>
              <a:t>Потребитель (consumer) отправляет подтверждение (ack) брокеру, когда успешно обрабатывает сообщение. Если подтверждение не получено, RabbitMQ считает сообщение необработанным и может перенаправить его другому потребителю.</a:t>
            </a:r>
          </a:p>
          <a:p>
            <a:r>
              <a:rPr lang="ru-RU" b="1" dirty="0"/>
              <a:t>Сохранение сообщений на диск (Durable Queues): </a:t>
            </a:r>
            <a:r>
              <a:rPr lang="ru-RU" dirty="0"/>
              <a:t>Если очередь объявлена как durable, RabbitMQ сохраняет сообщения на диск. Это гарантирует, что сообщения не будут потеряны при перезапуске сервера.</a:t>
            </a:r>
          </a:p>
          <a:p>
            <a:r>
              <a:rPr lang="ru-RU" b="1" dirty="0"/>
              <a:t>Сохранение обменников на диск (Durable Exchanges): </a:t>
            </a:r>
            <a:r>
              <a:rPr lang="ru-RU" dirty="0"/>
              <a:t>Обменники (exchanges) также могут быть объявлены как durable, чтобы пережить перезапуск сервера.</a:t>
            </a:r>
          </a:p>
          <a:p>
            <a:r>
              <a:rPr lang="ru-RU" b="1" dirty="0"/>
              <a:t>Подтверждение публикации (Publisher Confirms): </a:t>
            </a:r>
            <a:r>
              <a:rPr lang="ru-RU" dirty="0"/>
              <a:t>Производитель (producer) может включить режим подтверждения публикации. В этом режиме RabbitMQ отправляет подтверждение, что сообщение было успешно получено и обработано брокером.</a:t>
            </a:r>
          </a:p>
          <a:p>
            <a:r>
              <a:rPr lang="ru-RU" b="1" dirty="0"/>
              <a:t>Транзакции (Transactions): </a:t>
            </a:r>
            <a:r>
              <a:rPr lang="ru-RU" dirty="0"/>
              <a:t>RabbitMQ поддерживает транзакции, которые позволяют производителю гарантировать, что сообщение либо доставлено, либо нет. Однако транзакции менее эффективны, чем подтверждения.</a:t>
            </a:r>
          </a:p>
        </p:txBody>
      </p:sp>
    </p:spTree>
    <p:extLst>
      <p:ext uri="{BB962C8B-B14F-4D97-AF65-F5344CB8AC3E}">
        <p14:creationId xmlns:p14="http://schemas.microsoft.com/office/powerpoint/2010/main" val="69808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4A74-DDF2-5AC7-7D2D-2BBB3A347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Аcknowledgment (подтверждение) и как оно работает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4D6B-B08F-8F5F-4AEE-EECD69027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Acknowledgment (подтверждение) — это механизм, с помощью которого потребитель (consumer) сообщает RabbitMQ, что сообщение было успешно обработано.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Потребитель получает сообщение из очереди.</a:t>
            </a:r>
          </a:p>
          <a:p>
            <a:r>
              <a:rPr lang="ru-RU" dirty="0"/>
              <a:t>После успешной обработки сообщения потребитель отправляет подтверждение (ack) брокеру.</a:t>
            </a:r>
          </a:p>
          <a:p>
            <a:r>
              <a:rPr lang="ru-RU" dirty="0"/>
              <a:t>RabbitMQ удаляет сообщение из очереди только после получения подтверждения.</a:t>
            </a:r>
          </a:p>
        </p:txBody>
      </p:sp>
    </p:spTree>
    <p:extLst>
      <p:ext uri="{BB962C8B-B14F-4D97-AF65-F5344CB8AC3E}">
        <p14:creationId xmlns:p14="http://schemas.microsoft.com/office/powerpoint/2010/main" val="1468368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F460-F512-CC07-F6E5-B77A10AE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Действия если сообщение не будет обработано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A4F3-D2C9-13C1-9308-C1E488F7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Сообщение остается в очереди: </a:t>
            </a:r>
            <a:r>
              <a:rPr lang="ru-RU" dirty="0"/>
              <a:t>Если подтверждение (ack) не отправлено, RabbitMQ считает сообщение необработанным и оставляет его в очереди. Сообщение может быть перенаправлено другому потребителю.</a:t>
            </a:r>
          </a:p>
          <a:p>
            <a:r>
              <a:rPr lang="ru-RU" b="1" dirty="0"/>
              <a:t>Повторная доставка: </a:t>
            </a:r>
            <a:r>
              <a:rPr lang="ru-RU" dirty="0"/>
              <a:t>Если потребитель отключается или не отправляет подтверждение, RabbitMQ может повторно доставить сообщение другому потребителю.</a:t>
            </a:r>
          </a:p>
          <a:p>
            <a:r>
              <a:rPr lang="ru-RU" b="1" dirty="0"/>
              <a:t>Dead Letter Exchange (DLX): </a:t>
            </a:r>
            <a:r>
              <a:rPr lang="ru-RU" dirty="0"/>
              <a:t>Если сообщение не может быть обработано после нескольких попыток, его можно перенаправить </a:t>
            </a:r>
          </a:p>
        </p:txBody>
      </p:sp>
    </p:spTree>
    <p:extLst>
      <p:ext uri="{BB962C8B-B14F-4D97-AF65-F5344CB8AC3E}">
        <p14:creationId xmlns:p14="http://schemas.microsoft.com/office/powerpoint/2010/main" val="1963647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42816-D485-BFBD-6AE5-0AC8527A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настройки и управление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3CEE-7A2E-1772-4DC2-31C8CDB5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Конфигурирование</a:t>
            </a:r>
          </a:p>
          <a:p>
            <a:r>
              <a:rPr lang="ru-RU" dirty="0"/>
              <a:t>Мониторинг очередей и обменников</a:t>
            </a:r>
          </a:p>
          <a:p>
            <a:r>
              <a:rPr lang="en-US" dirty="0"/>
              <a:t>DLX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9912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73F4-E5B1-8303-FBDF-684C41B1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Конфигурирование </a:t>
            </a:r>
            <a:r>
              <a:rPr lang="en-US" dirty="0"/>
              <a:t>RabbitMQ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6BB1-14D5-712D-5228-FFA716DC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Основной конфигурационный файл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rabbitmq.conf</a:t>
            </a:r>
            <a:r>
              <a:rPr lang="en-US" dirty="0"/>
              <a:t>)</a:t>
            </a:r>
          </a:p>
          <a:p>
            <a:r>
              <a:rPr lang="ru-RU" b="1" dirty="0"/>
              <a:t>Файл окружения</a:t>
            </a:r>
            <a:r>
              <a:rPr lang="en-US" dirty="0"/>
              <a:t> (</a:t>
            </a:r>
            <a:r>
              <a:rPr lang="en-US" dirty="0" err="1"/>
              <a:t>rabbitmq-env.conf</a:t>
            </a:r>
            <a:r>
              <a:rPr lang="en-US" dirty="0"/>
              <a:t>): </a:t>
            </a:r>
            <a:r>
              <a:rPr lang="ru-RU" dirty="0"/>
              <a:t>Используется для настройки переменных окружения, таких как имя узла (node name), пути к логам и т.д.</a:t>
            </a:r>
            <a:endParaRPr lang="en-US" dirty="0"/>
          </a:p>
          <a:p>
            <a:r>
              <a:rPr lang="ru-RU" b="1" dirty="0"/>
              <a:t>Файл расширений (</a:t>
            </a:r>
            <a:r>
              <a:rPr lang="en-US" b="1" dirty="0"/>
              <a:t>plugins) </a:t>
            </a:r>
            <a:r>
              <a:rPr lang="en-US" dirty="0"/>
              <a:t>(</a:t>
            </a:r>
            <a:r>
              <a:rPr lang="en-US" dirty="0" err="1"/>
              <a:t>enabled_plugins</a:t>
            </a:r>
            <a:r>
              <a:rPr lang="en-US" dirty="0"/>
              <a:t>): </a:t>
            </a:r>
            <a:r>
              <a:rPr lang="ru-RU" dirty="0"/>
              <a:t>Указывает, какие плагины включены.</a:t>
            </a:r>
            <a:endParaRPr lang="en-US" dirty="0"/>
          </a:p>
          <a:p>
            <a:r>
              <a:rPr lang="ru-RU" b="1" dirty="0"/>
              <a:t>Файл для настройки кластера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rabbitmq-cluster.config</a:t>
            </a:r>
            <a:r>
              <a:rPr lang="en-US" dirty="0"/>
              <a:t>): </a:t>
            </a:r>
            <a:r>
              <a:rPr lang="ru-RU" dirty="0"/>
              <a:t>Используется для настройки кластеризации RabbitMQ.</a:t>
            </a:r>
          </a:p>
        </p:txBody>
      </p:sp>
    </p:spTree>
    <p:extLst>
      <p:ext uri="{BB962C8B-B14F-4D97-AF65-F5344CB8AC3E}">
        <p14:creationId xmlns:p14="http://schemas.microsoft.com/office/powerpoint/2010/main" val="139939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5D7E-C514-D3E3-8321-A1220D1B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RabbitMQ?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42D1-9EAB-8497-22A5-E4F1AB40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RabbitMQ</a:t>
            </a:r>
            <a:r>
              <a:rPr lang="ru-RU" dirty="0"/>
              <a:t> — это брокер сообщений (message broker), который реализует протокол AMQP (Advanced Message Queuing Protocol). Он используется для организации обмена сообщениями между различными компонентами распределенной системы. RabbitMQ выступает в роли посредника, который принимает сообщения от отправителей (producers) и доставляет их получателям (consumers).</a:t>
            </a:r>
          </a:p>
        </p:txBody>
      </p:sp>
    </p:spTree>
    <p:extLst>
      <p:ext uri="{BB962C8B-B14F-4D97-AF65-F5344CB8AC3E}">
        <p14:creationId xmlns:p14="http://schemas.microsoft.com/office/powerpoint/2010/main" val="2049418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39E2-1FCE-C5D8-9AA6-B99D3579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letter exchange (DLX)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072B-E59B-9650-E0F9-CDCC2A7D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DLX — это специальный обменник, куда RabbitMQ направляет сообщения, которые не могут быть обработаны. Такие сообщения называются "мертвыми" (dead letters).</a:t>
            </a:r>
          </a:p>
        </p:txBody>
      </p:sp>
    </p:spTree>
    <p:extLst>
      <p:ext uri="{BB962C8B-B14F-4D97-AF65-F5344CB8AC3E}">
        <p14:creationId xmlns:p14="http://schemas.microsoft.com/office/powerpoint/2010/main" val="253422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43FF-314A-FE35-2B89-98DBA347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Сравнительная таблица </a:t>
            </a:r>
            <a:r>
              <a:rPr lang="en-US" dirty="0"/>
              <a:t>RabbitMQ </a:t>
            </a:r>
            <a:r>
              <a:rPr lang="ru-RU" dirty="0"/>
              <a:t>и </a:t>
            </a:r>
            <a:r>
              <a:rPr lang="en-US" dirty="0"/>
              <a:t>Kafka</a:t>
            </a:r>
            <a:endParaRPr lang="ru-R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8641A96-11C9-4395-A39E-D90BAA92D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534486"/>
              </p:ext>
            </p:extLst>
          </p:nvPr>
        </p:nvGraphicFramePr>
        <p:xfrm>
          <a:off x="838200" y="1825625"/>
          <a:ext cx="10515597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632607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728596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6131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Характеристика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Apache Kafka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RabbitMQ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18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Производительность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Очень высокая (миллионы сообщений в секунду).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Высокая, но ниже, чем у Kafka.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590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Масштабируемость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Легко масштабируется горизонтально.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Масштабируется, но требует больше усилий.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25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Хранение данных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Долгосрочное хранение (настраиваемое).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Краткосрочное хранение (удаление после ack).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25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Маршрутизация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Простая (публикация-подписка).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Гибкая (direct, fanout, topic, headers).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485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Протоколы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Собственный протокол.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AMQP, MQTT, STOMP, HTTP, WebSockets.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35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Использование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Большие объемы данных, потоковая обработка.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Микросервисы, короткоживущие сообщения.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24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Сложность настройки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Высокая.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Низкая.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49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18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3792-A561-FFBE-9742-1794EC1E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преимущества RabbitMQ перед другими брокерами сообщений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C96A-2BDC-048E-B7F9-2A064017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Поддержка множества протоколов: </a:t>
            </a:r>
            <a:r>
              <a:rPr lang="ru-RU" dirty="0"/>
              <a:t>RabbitMQ поддерживает не только AMQP, но и другие протоколы, такие как MQTT, STOMP, HTTP и WebSockets, что делает его универсальным решением.</a:t>
            </a:r>
          </a:p>
          <a:p>
            <a:r>
              <a:rPr lang="ru-RU" b="1" dirty="0"/>
              <a:t>Гибкость и простота использования: </a:t>
            </a:r>
            <a:r>
              <a:rPr lang="ru-RU" dirty="0"/>
              <a:t>RabbitMQ предоставляет мощные механизмы маршрутизации сообщений через обменники (exchanges) и привязки (bindings). </a:t>
            </a:r>
          </a:p>
          <a:p>
            <a:r>
              <a:rPr lang="ru-RU" b="1" dirty="0"/>
              <a:t>Надежность:</a:t>
            </a:r>
            <a:r>
              <a:rPr lang="ru-RU" dirty="0"/>
              <a:t> Поддержка подтверждений (acknowledgments) и сохранение сообщений на диск (durable queues) обеспечивают надежную доставку даже в случае сбоев.</a:t>
            </a:r>
          </a:p>
          <a:p>
            <a:r>
              <a:rPr lang="ru-RU" b="1" dirty="0"/>
              <a:t>Масштабируемость:</a:t>
            </a:r>
            <a:r>
              <a:rPr lang="ru-RU" dirty="0"/>
              <a:t> RabbitMQ поддерживает кластеризацию, что позволяет распределять нагрузку между несколькими узлами.</a:t>
            </a:r>
          </a:p>
          <a:p>
            <a:r>
              <a:rPr lang="ru-RU" b="1" dirty="0"/>
              <a:t>Широкая экосистема: </a:t>
            </a:r>
            <a:r>
              <a:rPr lang="ru-RU" dirty="0"/>
              <a:t>RabbitMQ имеет множество плагинов, которые расширяют его функциональность (например, для мониторинга, аутентификации, интеграции с другими системами).</a:t>
            </a:r>
          </a:p>
          <a:p>
            <a:r>
              <a:rPr lang="ru-RU" b="1" dirty="0"/>
              <a:t>Открытый исходный код: </a:t>
            </a:r>
            <a:r>
              <a:rPr lang="ru-RU" dirty="0"/>
              <a:t>RabbitMQ является open-source решением с активным сообществом и хорошей документацией.</a:t>
            </a:r>
          </a:p>
        </p:txBody>
      </p:sp>
    </p:spTree>
    <p:extLst>
      <p:ext uri="{BB962C8B-B14F-4D97-AF65-F5344CB8AC3E}">
        <p14:creationId xmlns:p14="http://schemas.microsoft.com/office/powerpoint/2010/main" val="154656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299F-A273-2B71-294D-F1906C15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сценарии использования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2CF4-B8F4-E02F-91F9-F77951ACF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Асинхронная обработка задач</a:t>
            </a:r>
            <a:r>
              <a:rPr lang="ru-RU" dirty="0"/>
              <a:t>: Например, когда нужно выполнить длительную операцию (отправка email, обработка данных) без блокировки основного потока выполнения.</a:t>
            </a:r>
          </a:p>
          <a:p>
            <a:r>
              <a:rPr lang="ru-RU" b="1" dirty="0"/>
              <a:t>Разделение компонентов системы</a:t>
            </a:r>
            <a:r>
              <a:rPr lang="ru-RU" dirty="0"/>
              <a:t>: RabbitMQ позволяет разным частям системы взаимодействовать через сообщения, что упрощает масштабирование и поддержку.</a:t>
            </a:r>
          </a:p>
          <a:p>
            <a:r>
              <a:rPr lang="ru-RU" b="1" dirty="0"/>
              <a:t>Балансировка нагрузки</a:t>
            </a:r>
            <a:r>
              <a:rPr lang="ru-RU" dirty="0"/>
              <a:t>: Сообщения могут быть распределены между несколькими потребителями (consumers) для повышения производительности.</a:t>
            </a:r>
          </a:p>
          <a:p>
            <a:r>
              <a:rPr lang="ru-RU" b="1" dirty="0"/>
              <a:t>Гарантированная доставка</a:t>
            </a:r>
            <a:r>
              <a:rPr lang="ru-RU" dirty="0"/>
              <a:t>: RabbitMQ поддерживает механизмы подтверждения (acknowledgments) и сохраняет сообщения на диск, чтобы избежать потери данных.</a:t>
            </a:r>
          </a:p>
          <a:p>
            <a:r>
              <a:rPr lang="ru-RU" b="1" dirty="0"/>
              <a:t>Интеграция разнородных систем</a:t>
            </a:r>
            <a:r>
              <a:rPr lang="ru-RU" dirty="0"/>
              <a:t>: RabbitMQ может использоваться для обмена данными между системами, написанными на разных языках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969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8BFB-7588-618D-DBC8-A164C832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компоненты </a:t>
            </a:r>
            <a:r>
              <a:rPr lang="en-US" dirty="0"/>
              <a:t>RabbitMQ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3E73-44F8-A1B8-B0D2-357B3A0C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Producer (Отправитель):</a:t>
            </a:r>
            <a:r>
              <a:rPr lang="en-US" b="1" dirty="0"/>
              <a:t> </a:t>
            </a:r>
            <a:r>
              <a:rPr lang="ru-RU" dirty="0"/>
              <a:t>Компонент, который создает и отправляет сообщения в RabbitMQ.</a:t>
            </a:r>
          </a:p>
          <a:p>
            <a:r>
              <a:rPr lang="ru-RU" b="1" dirty="0"/>
              <a:t>Consumer (Получатель):</a:t>
            </a:r>
            <a:r>
              <a:rPr lang="en-US" dirty="0"/>
              <a:t> </a:t>
            </a:r>
            <a:r>
              <a:rPr lang="ru-RU" dirty="0"/>
              <a:t>Компонент, который получает и обрабатывает сообщения из очереди. </a:t>
            </a:r>
            <a:endParaRPr lang="en-US" dirty="0"/>
          </a:p>
          <a:p>
            <a:r>
              <a:rPr lang="ru-RU" b="1" dirty="0"/>
              <a:t>Queue (Очередь):</a:t>
            </a:r>
            <a:r>
              <a:rPr lang="en-US" b="1" dirty="0"/>
              <a:t> </a:t>
            </a:r>
            <a:r>
              <a:rPr lang="ru-RU" dirty="0"/>
              <a:t>Хранилище сообщений. Сообщения хранятся в очереди до тех пор, пока их не заберет потребитель (consumer). Очереди могут быть durable (сохраняются на диск) или transient (хранятся в памяти).</a:t>
            </a:r>
          </a:p>
          <a:p>
            <a:r>
              <a:rPr lang="ru-RU" b="1" dirty="0"/>
              <a:t>Exchange (Обменник):</a:t>
            </a:r>
            <a:r>
              <a:rPr lang="en-US" b="1" dirty="0"/>
              <a:t> </a:t>
            </a:r>
            <a:r>
              <a:rPr lang="ru-RU" dirty="0"/>
              <a:t>Компонент, который принимает сообщения от producers и решает, в какую очередь их направить. Обменники бывают разных типов (direct, fanout, topic, headers), каждый из которых определяет свои правила маршрутизации.</a:t>
            </a:r>
          </a:p>
          <a:p>
            <a:r>
              <a:rPr lang="ru-RU" b="1" dirty="0"/>
              <a:t>Binding (Привязка):</a:t>
            </a:r>
            <a:r>
              <a:rPr lang="en-US" b="1" dirty="0"/>
              <a:t> </a:t>
            </a:r>
            <a:r>
              <a:rPr lang="ru-RU" dirty="0"/>
              <a:t>Правило, которое связывает обменник (exchange) с очередью (queue). Оно определяет, какие сообщения из обменника будут попадать в конкретную очередь.</a:t>
            </a:r>
          </a:p>
          <a:p>
            <a:r>
              <a:rPr lang="ru-RU" b="1" dirty="0"/>
              <a:t>Message (Сообщение):</a:t>
            </a:r>
            <a:r>
              <a:rPr lang="en-US" b="1" dirty="0"/>
              <a:t> </a:t>
            </a:r>
            <a:r>
              <a:rPr lang="ru-RU" dirty="0"/>
              <a:t>Данные, которые передаются между producer и consumer. Сообщение состоит из заголовков (headers) и тела (body).</a:t>
            </a:r>
          </a:p>
          <a:p>
            <a:r>
              <a:rPr lang="ru-RU" b="1" dirty="0"/>
              <a:t>Channel (Канал):</a:t>
            </a:r>
            <a:r>
              <a:rPr lang="en-US" b="1" dirty="0"/>
              <a:t> </a:t>
            </a:r>
            <a:r>
              <a:rPr lang="ru-RU" dirty="0"/>
              <a:t>Виртуальное соединение внутри одного TCP-соединения. Каналы используются для изоляции операций и повышения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58996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3F65-962F-3914-D839-C0D15F26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обменников (</a:t>
            </a:r>
            <a:r>
              <a:rPr lang="en-US" dirty="0"/>
              <a:t>Exchanges)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2222-B03D-8BD9-E4C4-99CFA531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Exchange</a:t>
            </a:r>
          </a:p>
          <a:p>
            <a:r>
              <a:rPr lang="en-US" dirty="0"/>
              <a:t>Fanout Exchange</a:t>
            </a:r>
          </a:p>
          <a:p>
            <a:r>
              <a:rPr lang="en-US" dirty="0"/>
              <a:t>Topic Exchange</a:t>
            </a:r>
          </a:p>
          <a:p>
            <a:r>
              <a:rPr lang="en-US" dirty="0"/>
              <a:t>Headers Exchange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927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10D6-E243-1615-719B-08DBABB8B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Exchange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DE34-A83A-1B80-60FD-4049B4383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3877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Сообщения направляются в очереди, где routing key сообщения точно совпадает с routing key, указанным в привязке (binding).</a:t>
            </a:r>
            <a:endParaRPr lang="en-US" dirty="0"/>
          </a:p>
          <a:p>
            <a:r>
              <a:rPr lang="ru-RU" dirty="0"/>
              <a:t>Например, если сообщение отправлено с routing key "order.created", оно будет доставлено только в те очереди, которые привязаны к обменнику с таким же routing key.</a:t>
            </a:r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D20433DD-1C75-94CD-029B-310F7DD6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56864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7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66DA-C997-0BA6-7250-B963DADB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Fanout Exchange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4F3E-E7E6-4D1B-C10E-99B76583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318" y="1825625"/>
            <a:ext cx="4583482" cy="4351338"/>
          </a:xfrm>
        </p:spPr>
        <p:txBody>
          <a:bodyPr/>
          <a:lstStyle/>
          <a:p>
            <a:r>
              <a:rPr lang="ru-RU" dirty="0"/>
              <a:t>Сообщения направляются во все привязанные очереди, независимо от routing key.</a:t>
            </a:r>
          </a:p>
          <a:p>
            <a:r>
              <a:rPr lang="ru-RU" dirty="0"/>
              <a:t>Этот тип обменника используется для широковещательной рассылки (broadcast).</a:t>
            </a:r>
          </a:p>
        </p:txBody>
      </p:sp>
      <p:pic>
        <p:nvPicPr>
          <p:cNvPr id="2050" name="Picture 2" descr="PlantUML Diagram">
            <a:extLst>
              <a:ext uri="{FF2B5EF4-FFF2-40B4-BE49-F238E27FC236}">
                <a16:creationId xmlns:a16="http://schemas.microsoft.com/office/drawing/2014/main" id="{05EB51BC-248D-0CDD-DB47-0E029358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" y="1825625"/>
            <a:ext cx="652462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45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7FD0-6968-9AE4-A5A9-4FD5A005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Exchange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6E28-1CBA-4A43-CF40-C54630B4D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677" y="3616520"/>
            <a:ext cx="11036474" cy="287635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Сообщения направляются в очереди на основе шаблона </a:t>
            </a:r>
            <a:r>
              <a:rPr lang="en-US" dirty="0"/>
              <a:t>routing key.</a:t>
            </a:r>
          </a:p>
          <a:p>
            <a:r>
              <a:rPr lang="en-US" dirty="0"/>
              <a:t>Routing key </a:t>
            </a:r>
            <a:r>
              <a:rPr lang="ru-RU" dirty="0"/>
              <a:t>может содержать </a:t>
            </a:r>
            <a:r>
              <a:rPr lang="en-US" dirty="0"/>
              <a:t>wildcards:</a:t>
            </a:r>
          </a:p>
          <a:p>
            <a:r>
              <a:rPr lang="en-US" dirty="0"/>
              <a:t>* (</a:t>
            </a:r>
            <a:r>
              <a:rPr lang="ru-RU" dirty="0"/>
              <a:t>звездочка) — заменяет одно слово.</a:t>
            </a:r>
          </a:p>
          <a:p>
            <a:r>
              <a:rPr lang="ru-RU" dirty="0"/>
              <a:t># (решетка) — заменяет ноль или более слов.</a:t>
            </a:r>
          </a:p>
          <a:p>
            <a:r>
              <a:rPr lang="ru-RU" dirty="0"/>
              <a:t>Например, </a:t>
            </a:r>
            <a:r>
              <a:rPr lang="en-US" dirty="0"/>
              <a:t>routing key "order.*.created" </a:t>
            </a:r>
            <a:r>
              <a:rPr lang="ru-RU" dirty="0"/>
              <a:t>может соответствовать "</a:t>
            </a:r>
            <a:r>
              <a:rPr lang="en-US" dirty="0" err="1"/>
              <a:t>order.electronics.created</a:t>
            </a:r>
            <a:r>
              <a:rPr lang="en-US" dirty="0"/>
              <a:t>" </a:t>
            </a:r>
            <a:r>
              <a:rPr lang="ru-RU" dirty="0"/>
              <a:t>или "</a:t>
            </a:r>
            <a:r>
              <a:rPr lang="en-US" dirty="0" err="1"/>
              <a:t>order.books.created</a:t>
            </a:r>
            <a:r>
              <a:rPr lang="en-US" dirty="0"/>
              <a:t>".</a:t>
            </a:r>
            <a:endParaRPr lang="ru-RU" dirty="0"/>
          </a:p>
        </p:txBody>
      </p:sp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4C693CB8-E4C9-804D-0509-D761453F0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159" y="857075"/>
            <a:ext cx="64293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20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1609</Words>
  <Application>Microsoft Office PowerPoint</Application>
  <PresentationFormat>Widescreen</PresentationFormat>
  <Paragraphs>166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Inter</vt:lpstr>
      <vt:lpstr>Office Theme</vt:lpstr>
      <vt:lpstr>RabbitMQ (база)</vt:lpstr>
      <vt:lpstr>Что такое RabbitMQ?</vt:lpstr>
      <vt:lpstr>Основные преимущества RabbitMQ перед другими брокерами сообщений</vt:lpstr>
      <vt:lpstr>Основные сценарии использования</vt:lpstr>
      <vt:lpstr>Основные компоненты RabbitMQ</vt:lpstr>
      <vt:lpstr>Типы обменников (Exchanges)</vt:lpstr>
      <vt:lpstr>Direct Exchange</vt:lpstr>
      <vt:lpstr>Fanout Exchange</vt:lpstr>
      <vt:lpstr>Topic Exchange</vt:lpstr>
      <vt:lpstr>Headers Exchange</vt:lpstr>
      <vt:lpstr>Очереди (Queues)</vt:lpstr>
      <vt:lpstr>Хранение сообщений в Queue</vt:lpstr>
      <vt:lpstr>Поведение Queue</vt:lpstr>
      <vt:lpstr>Сообщения (Messages)</vt:lpstr>
      <vt:lpstr>Гарантия доставки</vt:lpstr>
      <vt:lpstr>Аcknowledgment (подтверждение) и как оно работает</vt:lpstr>
      <vt:lpstr>Действия если сообщение не будет обработано</vt:lpstr>
      <vt:lpstr>Базовые настройки и управление</vt:lpstr>
      <vt:lpstr>Конфигурирование RabbitMQ</vt:lpstr>
      <vt:lpstr>Dead letter exchange (DLX)</vt:lpstr>
      <vt:lpstr>Сравнительная таблица RabbitMQ и 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</dc:title>
  <dc:creator>Danil</dc:creator>
  <cp:lastModifiedBy>Danil</cp:lastModifiedBy>
  <cp:revision>10</cp:revision>
  <dcterms:created xsi:type="dcterms:W3CDTF">2024-11-11T05:30:45Z</dcterms:created>
  <dcterms:modified xsi:type="dcterms:W3CDTF">2025-02-11T03:55:02Z</dcterms:modified>
</cp:coreProperties>
</file>