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Semibold"/>
      <p:regular r:id="rId19"/>
      <p:bold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348097-645E-487F-A74E-752C08E98446}">
  <a:tblStyle styleId="{4B348097-645E-487F-A74E-752C08E98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11" Type="http://schemas.openxmlformats.org/officeDocument/2006/relationships/slide" Target="slides/slide4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3.xml"/><Relationship Id="rId21" Type="http://schemas.openxmlformats.org/officeDocument/2006/relationships/font" Target="fonts/ProximaNovaSemi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7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Semibold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roximaNova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76b3f0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c76b3f0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c76b3f0b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c76b3f0b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76b3f0b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6c76b3f0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c76b3f0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6c76b3f0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76b3f0b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6c76b3f0b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c76b3f0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6c76b3f0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76b3f0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6c76b3f0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10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Key Indexed Searching and Sorting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Key-Indexed Searching - Setup</a:t>
            </a:r>
            <a:endParaRPr sz="2700"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75" y="1178375"/>
            <a:ext cx="5038349" cy="12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275" y="2535512"/>
            <a:ext cx="6261476" cy="12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275" y="3892650"/>
            <a:ext cx="6585168" cy="12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Key-Indexed Searching</a:t>
            </a:r>
            <a:endParaRPr sz="2700"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13" y="1180200"/>
            <a:ext cx="6585168" cy="12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2514200" y="272797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r>
              <a:rPr b="1" i="0" lang="en" sz="3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4793800" y="272797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B[</a:t>
            </a:r>
            <a:r>
              <a:rPr b="1" i="0" lang="en" sz="3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] = 1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2514200" y="3859550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r>
              <a:rPr b="1" i="0" lang="en" sz="3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4793800" y="3859550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B[</a:t>
            </a:r>
            <a:r>
              <a:rPr b="1" i="0" lang="en" sz="3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] = 0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Key-Indexed Sorting</a:t>
            </a:r>
            <a:endParaRPr sz="2700"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13" y="1180200"/>
            <a:ext cx="6585168" cy="12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413" y="2921100"/>
            <a:ext cx="64293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/>
          <p:nvPr/>
        </p:nvSpPr>
        <p:spPr>
          <a:xfrm>
            <a:off x="2737200" y="387620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519875" y="387620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4268100" y="387620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5016325" y="387620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5764550" y="387620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6512775" y="3827850"/>
            <a:ext cx="3039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Key-Indexing - Restrictions?</a:t>
            </a:r>
            <a:endParaRPr sz="2700"/>
          </a:p>
        </p:txBody>
      </p:sp>
      <p:sp>
        <p:nvSpPr>
          <p:cNvPr id="140" name="Google Shape;140;p29"/>
          <p:cNvSpPr txBox="1"/>
          <p:nvPr/>
        </p:nvSpPr>
        <p:spPr>
          <a:xfrm>
            <a:off x="1769550" y="1872600"/>
            <a:ext cx="5604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Non-Negative Integers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637400" y="2908500"/>
            <a:ext cx="586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Cannot have Repeated Elements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208400" y="3944400"/>
            <a:ext cx="6727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Place - must account for Space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Key-Indexing - Negative Integers</a:t>
            </a:r>
            <a:endParaRPr sz="2700"/>
          </a:p>
        </p:txBody>
      </p:sp>
      <p:graphicFrame>
        <p:nvGraphicFramePr>
          <p:cNvPr id="148" name="Google Shape;148;p30"/>
          <p:cNvGraphicFramePr/>
          <p:nvPr/>
        </p:nvGraphicFramePr>
        <p:xfrm>
          <a:off x="130213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55950"/>
                <a:gridCol w="855950"/>
                <a:gridCol w="855950"/>
                <a:gridCol w="855950"/>
                <a:gridCol w="855950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solidFill>
                          <a:schemeClr val="accent5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30"/>
          <p:cNvGraphicFramePr/>
          <p:nvPr/>
        </p:nvGraphicFramePr>
        <p:xfrm>
          <a:off x="1302138" y="267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30"/>
          <p:cNvGraphicFramePr/>
          <p:nvPr/>
        </p:nvGraphicFramePr>
        <p:xfrm>
          <a:off x="1302138" y="40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6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7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8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30"/>
          <p:cNvSpPr txBox="1"/>
          <p:nvPr/>
        </p:nvSpPr>
        <p:spPr>
          <a:xfrm>
            <a:off x="403950" y="1477975"/>
            <a:ext cx="7800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11700" y="2866200"/>
            <a:ext cx="8724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B`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403950" y="4254400"/>
            <a:ext cx="7800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5845650" y="1291650"/>
            <a:ext cx="29868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Shift Amount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Extra!!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Key-Indexing - Non Distinct Integers</a:t>
            </a:r>
            <a:endParaRPr sz="2700"/>
          </a:p>
        </p:txBody>
      </p:sp>
      <p:graphicFrame>
        <p:nvGraphicFramePr>
          <p:cNvPr id="160" name="Google Shape;160;p31"/>
          <p:cNvGraphicFramePr/>
          <p:nvPr/>
        </p:nvGraphicFramePr>
        <p:xfrm>
          <a:off x="130213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55950"/>
                <a:gridCol w="855950"/>
                <a:gridCol w="855950"/>
                <a:gridCol w="855950"/>
                <a:gridCol w="855950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chemeClr val="accent5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chemeClr val="accent5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31"/>
          <p:cNvGraphicFramePr/>
          <p:nvPr/>
        </p:nvGraphicFramePr>
        <p:xfrm>
          <a:off x="1302138" y="268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6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7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8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31"/>
          <p:cNvSpPr txBox="1"/>
          <p:nvPr/>
        </p:nvSpPr>
        <p:spPr>
          <a:xfrm>
            <a:off x="403950" y="1477975"/>
            <a:ext cx="7800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04800" y="2875200"/>
            <a:ext cx="9555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B`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4" name="Google Shape;164;p31"/>
          <p:cNvGraphicFramePr/>
          <p:nvPr/>
        </p:nvGraphicFramePr>
        <p:xfrm>
          <a:off x="1302138" y="40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{4B348097-645E-487F-A74E-752C08E98446}</a:tableStyleId>
              </a:tblPr>
              <a:tblGrid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  <a:gridCol w="836675"/>
              </a:tblGrid>
              <a:tr h="5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6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7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8</a:t>
                      </a:r>
                      <a:endParaRPr sz="2100" u="none" cap="none" strike="noStrike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0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cap="none" strike="noStrike">
                          <a:solidFill>
                            <a:srgbClr val="1C3AA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100" u="none" cap="none" strike="noStrike">
                        <a:solidFill>
                          <a:srgbClr val="1C3AA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31"/>
          <p:cNvSpPr txBox="1"/>
          <p:nvPr/>
        </p:nvSpPr>
        <p:spPr>
          <a:xfrm>
            <a:off x="403950" y="4254400"/>
            <a:ext cx="7800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 = </a:t>
            </a:r>
            <a:endParaRPr b="1" i="0" sz="30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