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Alfa Slab One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AlfaSlab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5ef1e188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c5ef1e188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5ef1e188b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c5ef1e188b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5ef1e188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c5ef1e188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5ef1e188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c5ef1e188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5ef1e188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c5ef1e188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5ef1e188b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c5ef1e188b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5ef1e188b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c5ef1e188b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5ef1e188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c5ef1e188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5ef1e188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c5ef1e188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5ef1e188b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c5ef1e188b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5ef1e188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2c5ef1e188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5ef1e188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c5ef1e188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5ef1e188b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c5ef1e188b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c5ef1e188b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c5ef1e188b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5ef1e188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c5ef1e188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5ef1e18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c5ef1e18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5ef1e188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c5ef1e188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c5ef1e188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c5ef1e188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5ef1e188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c5ef1e188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5ef1e188b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c5ef1e188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5ef1e188b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c5ef1e188b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5ef1e188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c5ef1e188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ef1e188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c5ef1e188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5ef1e188b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c5ef1e188b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5ef1e188b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c5ef1e188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c5ef1e188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g2c5ef1e188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5ef1e188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c5ef1e188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5ef1e188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c5ef1e188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5ef1e188b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c5ef1e188b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c5ef1e188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2c5ef1e188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69decd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2c69decd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c69decd4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c69decd4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5ef1e188b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c5ef1e188b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5ef1e188b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c5ef1e188b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ef1e188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c5ef1e188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5ef1e188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c5ef1e188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5ef1e188b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c5ef1e188b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5ef1e188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c5ef1e188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11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Tree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Subtree</a:t>
            </a:r>
            <a:endParaRPr sz="2700"/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3">
            <a:alphaModFix/>
          </a:blip>
          <a:srcRect b="0" l="0" r="36114" t="0"/>
          <a:stretch/>
        </p:blipFill>
        <p:spPr>
          <a:xfrm>
            <a:off x="311700" y="1526150"/>
            <a:ext cx="5231975" cy="27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4"/>
          <p:cNvPicPr preferRelativeResize="0"/>
          <p:nvPr/>
        </p:nvPicPr>
        <p:blipFill rotWithShape="1">
          <a:blip r:embed="rId3">
            <a:alphaModFix/>
          </a:blip>
          <a:srcRect b="0" l="63536" r="0" t="0"/>
          <a:stretch/>
        </p:blipFill>
        <p:spPr>
          <a:xfrm>
            <a:off x="5898375" y="1526150"/>
            <a:ext cx="2986150" cy="274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Characteristics</a:t>
            </a:r>
            <a:endParaRPr sz="2700"/>
          </a:p>
        </p:txBody>
      </p:sp>
      <p:pic>
        <p:nvPicPr>
          <p:cNvPr id="181" name="Google Shape;181;p35"/>
          <p:cNvPicPr preferRelativeResize="0"/>
          <p:nvPr/>
        </p:nvPicPr>
        <p:blipFill rotWithShape="1">
          <a:blip r:embed="rId3">
            <a:alphaModFix/>
          </a:blip>
          <a:srcRect b="0" l="0" r="49510" t="0"/>
          <a:stretch/>
        </p:blipFill>
        <p:spPr>
          <a:xfrm>
            <a:off x="671825" y="1158875"/>
            <a:ext cx="3417650" cy="33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 rotWithShape="1">
          <a:blip r:embed="rId3">
            <a:alphaModFix/>
          </a:blip>
          <a:srcRect b="0" l="49510" r="0" t="0"/>
          <a:stretch/>
        </p:blipFill>
        <p:spPr>
          <a:xfrm>
            <a:off x="5078600" y="1158875"/>
            <a:ext cx="3417650" cy="33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5"/>
          <p:cNvSpPr/>
          <p:nvPr/>
        </p:nvSpPr>
        <p:spPr>
          <a:xfrm>
            <a:off x="5685975" y="4247600"/>
            <a:ext cx="26673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Build a Tree</a:t>
            </a:r>
            <a:endParaRPr sz="2700"/>
          </a:p>
        </p:txBody>
      </p:sp>
      <p:sp>
        <p:nvSpPr>
          <p:cNvPr id="190" name="Google Shape;190;p36"/>
          <p:cNvSpPr/>
          <p:nvPr/>
        </p:nvSpPr>
        <p:spPr>
          <a:xfrm>
            <a:off x="5685975" y="4247600"/>
            <a:ext cx="2667300" cy="213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6"/>
          <p:cNvPicPr preferRelativeResize="0"/>
          <p:nvPr/>
        </p:nvPicPr>
        <p:blipFill rotWithShape="1">
          <a:blip r:embed="rId3">
            <a:alphaModFix/>
          </a:blip>
          <a:srcRect b="0" l="50915" r="0" t="0"/>
          <a:stretch/>
        </p:blipFill>
        <p:spPr>
          <a:xfrm>
            <a:off x="311700" y="1226450"/>
            <a:ext cx="4390526" cy="323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b="0" l="0" r="50122" t="0"/>
          <a:stretch/>
        </p:blipFill>
        <p:spPr>
          <a:xfrm>
            <a:off x="4702225" y="1170675"/>
            <a:ext cx="4249950" cy="308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36"/>
          <p:cNvSpPr txBox="1"/>
          <p:nvPr/>
        </p:nvSpPr>
        <p:spPr>
          <a:xfrm>
            <a:off x="911250" y="4405225"/>
            <a:ext cx="73215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Dynamic Representation with Linked List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6"/>
          <p:cNvSpPr txBox="1"/>
          <p:nvPr/>
        </p:nvSpPr>
        <p:spPr>
          <a:xfrm>
            <a:off x="1253550" y="4405225"/>
            <a:ext cx="66369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Sequential Representation with Array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</a:t>
            </a:r>
            <a:endParaRPr sz="270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987" y="1181225"/>
            <a:ext cx="3630024" cy="30265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</a:t>
            </a:r>
            <a:endParaRPr sz="2700"/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81644" t="0"/>
          <a:stretch/>
        </p:blipFill>
        <p:spPr>
          <a:xfrm>
            <a:off x="98700" y="1653925"/>
            <a:ext cx="1645325" cy="2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8"/>
          <p:cNvPicPr preferRelativeResize="0"/>
          <p:nvPr/>
        </p:nvPicPr>
        <p:blipFill rotWithShape="1">
          <a:blip r:embed="rId3">
            <a:alphaModFix/>
          </a:blip>
          <a:srcRect b="0" l="17923" r="69010" t="0"/>
          <a:stretch/>
        </p:blipFill>
        <p:spPr>
          <a:xfrm>
            <a:off x="1688600" y="1653925"/>
            <a:ext cx="1171200" cy="2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 rotWithShape="1">
          <a:blip r:embed="rId3">
            <a:alphaModFix/>
          </a:blip>
          <a:srcRect b="0" l="29982" r="43751" t="0"/>
          <a:stretch/>
        </p:blipFill>
        <p:spPr>
          <a:xfrm>
            <a:off x="2782200" y="1653925"/>
            <a:ext cx="2354426" cy="2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 rotWithShape="1">
          <a:blip r:embed="rId3">
            <a:alphaModFix/>
          </a:blip>
          <a:srcRect b="0" l="55565" r="34184" t="0"/>
          <a:stretch/>
        </p:blipFill>
        <p:spPr>
          <a:xfrm>
            <a:off x="5070100" y="1653925"/>
            <a:ext cx="918826" cy="25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 rotWithShape="1">
          <a:blip r:embed="rId3">
            <a:alphaModFix/>
          </a:blip>
          <a:srcRect b="0" l="64799" r="0" t="0"/>
          <a:stretch/>
        </p:blipFill>
        <p:spPr>
          <a:xfrm>
            <a:off x="5890000" y="1653925"/>
            <a:ext cx="3155294" cy="25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8"/>
          <p:cNvSpPr/>
          <p:nvPr/>
        </p:nvSpPr>
        <p:spPr>
          <a:xfrm>
            <a:off x="390200" y="3651450"/>
            <a:ext cx="5433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>
            <a:off x="1894975" y="3651450"/>
            <a:ext cx="5433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4253325" y="3723450"/>
            <a:ext cx="5433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5241663" y="3651450"/>
            <a:ext cx="5433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7196000" y="3723450"/>
            <a:ext cx="1485900" cy="37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  - Full/Strict Binary Tree</a:t>
            </a:r>
            <a:endParaRPr sz="2700"/>
          </a:p>
        </p:txBody>
      </p:sp>
      <p:sp>
        <p:nvSpPr>
          <p:cNvPr id="224" name="Google Shape;224;p39"/>
          <p:cNvSpPr txBox="1"/>
          <p:nvPr/>
        </p:nvSpPr>
        <p:spPr>
          <a:xfrm>
            <a:off x="311700" y="42592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No of leaf nodes = no of internal nodes + 1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14522" l="0" r="54337" t="0"/>
          <a:stretch/>
        </p:blipFill>
        <p:spPr>
          <a:xfrm>
            <a:off x="196725" y="1541725"/>
            <a:ext cx="3909496" cy="219836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39"/>
          <p:cNvPicPr preferRelativeResize="0"/>
          <p:nvPr/>
        </p:nvPicPr>
        <p:blipFill rotWithShape="1">
          <a:blip r:embed="rId3">
            <a:alphaModFix/>
          </a:blip>
          <a:srcRect b="10015" l="46059" r="0" t="0"/>
          <a:stretch/>
        </p:blipFill>
        <p:spPr>
          <a:xfrm>
            <a:off x="4196726" y="1541726"/>
            <a:ext cx="4387200" cy="2198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  - Complete Binary Tree</a:t>
            </a:r>
            <a:endParaRPr sz="2700"/>
          </a:p>
        </p:txBody>
      </p:sp>
      <p:sp>
        <p:nvSpPr>
          <p:cNvPr id="233" name="Google Shape;233;p40"/>
          <p:cNvSpPr txBox="1"/>
          <p:nvPr/>
        </p:nvSpPr>
        <p:spPr>
          <a:xfrm>
            <a:off x="311700" y="42592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All levels filled starting from LEFT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40"/>
          <p:cNvPicPr preferRelativeResize="0"/>
          <p:nvPr/>
        </p:nvPicPr>
        <p:blipFill rotWithShape="1">
          <a:blip r:embed="rId3">
            <a:alphaModFix/>
          </a:blip>
          <a:srcRect b="10929" l="0" r="44674" t="0"/>
          <a:stretch/>
        </p:blipFill>
        <p:spPr>
          <a:xfrm>
            <a:off x="163475" y="1458575"/>
            <a:ext cx="4471350" cy="2226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 b="12869" l="55291" r="0" t="0"/>
          <a:stretch/>
        </p:blipFill>
        <p:spPr>
          <a:xfrm>
            <a:off x="4755989" y="1458575"/>
            <a:ext cx="3693686" cy="22263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6" name="Google Shape;23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  - Perfect Binary Tree</a:t>
            </a:r>
            <a:endParaRPr sz="2700"/>
          </a:p>
        </p:txBody>
      </p:sp>
      <p:sp>
        <p:nvSpPr>
          <p:cNvPr id="242" name="Google Shape;242;p41"/>
          <p:cNvSpPr txBox="1"/>
          <p:nvPr/>
        </p:nvSpPr>
        <p:spPr>
          <a:xfrm>
            <a:off x="311700" y="3638475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All Internal Nodes have 2 child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3" name="Google Shape;243;p41"/>
          <p:cNvPicPr preferRelativeResize="0"/>
          <p:nvPr/>
        </p:nvPicPr>
        <p:blipFill rotWithShape="1">
          <a:blip r:embed="rId3">
            <a:alphaModFix/>
          </a:blip>
          <a:srcRect b="16742" l="0" r="62175" t="0"/>
          <a:stretch/>
        </p:blipFill>
        <p:spPr>
          <a:xfrm>
            <a:off x="5780906" y="1828037"/>
            <a:ext cx="3264919" cy="14874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20622" l="39530" r="31480" t="0"/>
          <a:stretch/>
        </p:blipFill>
        <p:spPr>
          <a:xfrm>
            <a:off x="2968325" y="1828037"/>
            <a:ext cx="2624486" cy="14874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41"/>
          <p:cNvPicPr preferRelativeResize="0"/>
          <p:nvPr/>
        </p:nvPicPr>
        <p:blipFill rotWithShape="1">
          <a:blip r:embed="rId3">
            <a:alphaModFix/>
          </a:blip>
          <a:srcRect b="20496" l="70329" r="0" t="0"/>
          <a:stretch/>
        </p:blipFill>
        <p:spPr>
          <a:xfrm>
            <a:off x="98175" y="1828037"/>
            <a:ext cx="2682050" cy="14874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41"/>
          <p:cNvSpPr txBox="1"/>
          <p:nvPr/>
        </p:nvSpPr>
        <p:spPr>
          <a:xfrm>
            <a:off x="311700" y="43340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All Leaf Nodes at same Level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  - Balanced Binary Tree</a:t>
            </a:r>
            <a:endParaRPr sz="2700"/>
          </a:p>
        </p:txBody>
      </p:sp>
      <p:sp>
        <p:nvSpPr>
          <p:cNvPr id="253" name="Google Shape;253;p42"/>
          <p:cNvSpPr txBox="1"/>
          <p:nvPr/>
        </p:nvSpPr>
        <p:spPr>
          <a:xfrm>
            <a:off x="311700" y="42592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| height(left) - height(right) | &lt;= 1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4" name="Google Shape;254;p42"/>
          <p:cNvPicPr preferRelativeResize="0"/>
          <p:nvPr/>
        </p:nvPicPr>
        <p:blipFill rotWithShape="1">
          <a:blip r:embed="rId3">
            <a:alphaModFix/>
          </a:blip>
          <a:srcRect b="7995" l="0" r="51916" t="0"/>
          <a:stretch/>
        </p:blipFill>
        <p:spPr>
          <a:xfrm>
            <a:off x="644250" y="1248050"/>
            <a:ext cx="3259925" cy="2780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b="7999" l="51916" r="0" t="12798"/>
          <a:stretch/>
        </p:blipFill>
        <p:spPr>
          <a:xfrm>
            <a:off x="4970675" y="1181313"/>
            <a:ext cx="3786824" cy="27808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42"/>
          <p:cNvSpPr/>
          <p:nvPr/>
        </p:nvSpPr>
        <p:spPr>
          <a:xfrm>
            <a:off x="3383175" y="1356825"/>
            <a:ext cx="487800" cy="38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2"/>
          <p:cNvSpPr/>
          <p:nvPr/>
        </p:nvSpPr>
        <p:spPr>
          <a:xfrm>
            <a:off x="2795675" y="1500925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2"/>
          <p:cNvSpPr/>
          <p:nvPr/>
        </p:nvSpPr>
        <p:spPr>
          <a:xfrm>
            <a:off x="1329625" y="2185400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3233500" y="2205825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"/>
          <p:cNvSpPr/>
          <p:nvPr/>
        </p:nvSpPr>
        <p:spPr>
          <a:xfrm>
            <a:off x="902825" y="2900350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2"/>
          <p:cNvSpPr/>
          <p:nvPr/>
        </p:nvSpPr>
        <p:spPr>
          <a:xfrm>
            <a:off x="2795675" y="2880088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2371575" y="3648575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2"/>
          <p:cNvSpPr/>
          <p:nvPr/>
        </p:nvSpPr>
        <p:spPr>
          <a:xfrm>
            <a:off x="7390350" y="1500925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2"/>
          <p:cNvSpPr/>
          <p:nvPr/>
        </p:nvSpPr>
        <p:spPr>
          <a:xfrm>
            <a:off x="5633450" y="2268375"/>
            <a:ext cx="5679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/>
          <p:nvPr/>
        </p:nvSpPr>
        <p:spPr>
          <a:xfrm>
            <a:off x="5143025" y="3055525"/>
            <a:ext cx="567900" cy="27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2"/>
          <p:cNvSpPr/>
          <p:nvPr/>
        </p:nvSpPr>
        <p:spPr>
          <a:xfrm>
            <a:off x="7878150" y="2268375"/>
            <a:ext cx="642900" cy="27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/>
          <p:nvPr/>
        </p:nvSpPr>
        <p:spPr>
          <a:xfrm>
            <a:off x="7390350" y="3122050"/>
            <a:ext cx="487800" cy="22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Characteristics </a:t>
            </a:r>
            <a:endParaRPr sz="2700"/>
          </a:p>
        </p:txBody>
      </p:sp>
      <p:pic>
        <p:nvPicPr>
          <p:cNvPr id="274" name="Google Shape;274;p43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1913837" y="1147950"/>
            <a:ext cx="5316323" cy="3087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5" name="Google Shape;275;p43"/>
          <p:cNvSpPr txBox="1"/>
          <p:nvPr/>
        </p:nvSpPr>
        <p:spPr>
          <a:xfrm>
            <a:off x="311700" y="4259250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The maximum number of nodes at level i is: 2</a:t>
            </a:r>
            <a:r>
              <a:rPr b="1" baseline="30000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b="1" baseline="30000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43"/>
          <p:cNvSpPr/>
          <p:nvPr/>
        </p:nvSpPr>
        <p:spPr>
          <a:xfrm>
            <a:off x="8149800" y="4383075"/>
            <a:ext cx="487800" cy="39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</a:t>
            </a:r>
            <a:endParaRPr sz="2700"/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75" y="1080075"/>
            <a:ext cx="676125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Characteristics </a:t>
            </a:r>
            <a:endParaRPr sz="2700"/>
          </a:p>
        </p:txBody>
      </p:sp>
      <p:pic>
        <p:nvPicPr>
          <p:cNvPr id="283" name="Google Shape;283;p44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1913837" y="1147950"/>
            <a:ext cx="5316323" cy="3087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p44"/>
          <p:cNvSpPr txBox="1"/>
          <p:nvPr/>
        </p:nvSpPr>
        <p:spPr>
          <a:xfrm>
            <a:off x="311700" y="4259250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The maximum number of nodes possible in a binary tree of height ‘h’ is: 2</a:t>
            </a:r>
            <a:r>
              <a:rPr b="1" baseline="30000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h+1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– 1</a:t>
            </a:r>
            <a:endParaRPr b="1" baseline="30000" sz="25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44"/>
          <p:cNvSpPr/>
          <p:nvPr/>
        </p:nvSpPr>
        <p:spPr>
          <a:xfrm>
            <a:off x="5134650" y="4737775"/>
            <a:ext cx="10863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Characteristics </a:t>
            </a:r>
            <a:endParaRPr sz="2700"/>
          </a:p>
        </p:txBody>
      </p:sp>
      <p:pic>
        <p:nvPicPr>
          <p:cNvPr id="292" name="Google Shape;292;p45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1913837" y="1147950"/>
            <a:ext cx="5316323" cy="3087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3" name="Google Shape;293;p45"/>
          <p:cNvSpPr txBox="1"/>
          <p:nvPr/>
        </p:nvSpPr>
        <p:spPr>
          <a:xfrm>
            <a:off x="311700" y="4259250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internal nodes : n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external nodes : n+1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6287500" y="4748850"/>
            <a:ext cx="10863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Characteristics </a:t>
            </a:r>
            <a:endParaRPr sz="2700"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1913837" y="1147950"/>
            <a:ext cx="5316323" cy="3087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2" name="Google Shape;302;p46"/>
          <p:cNvSpPr txBox="1"/>
          <p:nvPr/>
        </p:nvSpPr>
        <p:spPr>
          <a:xfrm>
            <a:off x="311700" y="4259250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internal nodes : n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internal edges : n-1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46"/>
          <p:cNvSpPr/>
          <p:nvPr/>
        </p:nvSpPr>
        <p:spPr>
          <a:xfrm>
            <a:off x="6254225" y="4737750"/>
            <a:ext cx="10863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Characteristics </a:t>
            </a:r>
            <a:endParaRPr sz="2700"/>
          </a:p>
        </p:txBody>
      </p:sp>
      <p:pic>
        <p:nvPicPr>
          <p:cNvPr id="310" name="Google Shape;310;p47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1913837" y="1147950"/>
            <a:ext cx="5316323" cy="3087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1" name="Google Shape;311;p47"/>
          <p:cNvSpPr txBox="1"/>
          <p:nvPr/>
        </p:nvSpPr>
        <p:spPr>
          <a:xfrm>
            <a:off x="311700" y="4259250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internal nodes : n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external edges : n+1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47"/>
          <p:cNvSpPr/>
          <p:nvPr/>
        </p:nvSpPr>
        <p:spPr>
          <a:xfrm>
            <a:off x="6276400" y="4737750"/>
            <a:ext cx="10863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Characteristics </a:t>
            </a:r>
            <a:endParaRPr sz="2700"/>
          </a:p>
        </p:txBody>
      </p:sp>
      <p:pic>
        <p:nvPicPr>
          <p:cNvPr id="319" name="Google Shape;319;p48"/>
          <p:cNvPicPr preferRelativeResize="0"/>
          <p:nvPr/>
        </p:nvPicPr>
        <p:blipFill rotWithShape="1">
          <a:blip r:embed="rId3">
            <a:alphaModFix/>
          </a:blip>
          <a:srcRect b="0" l="8825" r="0" t="0"/>
          <a:stretch/>
        </p:blipFill>
        <p:spPr>
          <a:xfrm>
            <a:off x="1913837" y="1147950"/>
            <a:ext cx="5316323" cy="30871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0" name="Google Shape;320;p48"/>
          <p:cNvSpPr txBox="1"/>
          <p:nvPr/>
        </p:nvSpPr>
        <p:spPr>
          <a:xfrm>
            <a:off x="311700" y="4259250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internal nodes : n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 : 2n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5711075" y="4748850"/>
            <a:ext cx="1086300" cy="3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Traversal (Pre-order)</a:t>
            </a:r>
            <a:endParaRPr sz="2700"/>
          </a:p>
        </p:txBody>
      </p:sp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32813" l="18811" r="21866" t="7481"/>
          <a:stretch/>
        </p:blipFill>
        <p:spPr>
          <a:xfrm>
            <a:off x="2122950" y="1108413"/>
            <a:ext cx="4898100" cy="3257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9" name="Google Shape;329;p49"/>
          <p:cNvPicPr preferRelativeResize="0"/>
          <p:nvPr/>
        </p:nvPicPr>
        <p:blipFill rotWithShape="1">
          <a:blip r:embed="rId3">
            <a:alphaModFix/>
          </a:blip>
          <a:srcRect b="22076" l="0" r="0" t="66778"/>
          <a:stretch/>
        </p:blipFill>
        <p:spPr>
          <a:xfrm>
            <a:off x="443750" y="4456400"/>
            <a:ext cx="8256500" cy="6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0" name="Google Shape;33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Traversal (In-order)</a:t>
            </a:r>
            <a:endParaRPr sz="2700"/>
          </a:p>
        </p:txBody>
      </p:sp>
      <p:pic>
        <p:nvPicPr>
          <p:cNvPr id="336" name="Google Shape;336;p50"/>
          <p:cNvPicPr preferRelativeResize="0"/>
          <p:nvPr/>
        </p:nvPicPr>
        <p:blipFill rotWithShape="1">
          <a:blip r:embed="rId3">
            <a:alphaModFix/>
          </a:blip>
          <a:srcRect b="32813" l="18561" r="20997" t="7481"/>
          <a:stretch/>
        </p:blipFill>
        <p:spPr>
          <a:xfrm>
            <a:off x="2076937" y="1082850"/>
            <a:ext cx="4990125" cy="3257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7" name="Google Shape;337;p50"/>
          <p:cNvPicPr preferRelativeResize="0"/>
          <p:nvPr/>
        </p:nvPicPr>
        <p:blipFill rotWithShape="1">
          <a:blip r:embed="rId3">
            <a:alphaModFix/>
          </a:blip>
          <a:srcRect b="11308" l="0" r="0" t="77547"/>
          <a:stretch/>
        </p:blipFill>
        <p:spPr>
          <a:xfrm>
            <a:off x="443750" y="4405250"/>
            <a:ext cx="8256500" cy="6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Traversal (Post-order)</a:t>
            </a:r>
            <a:endParaRPr sz="2700"/>
          </a:p>
        </p:txBody>
      </p:sp>
      <p:pic>
        <p:nvPicPr>
          <p:cNvPr id="344" name="Google Shape;344;p51"/>
          <p:cNvPicPr preferRelativeResize="0"/>
          <p:nvPr/>
        </p:nvPicPr>
        <p:blipFill rotWithShape="1">
          <a:blip r:embed="rId3">
            <a:alphaModFix/>
          </a:blip>
          <a:srcRect b="32813" l="17818" r="21615" t="7481"/>
          <a:stretch/>
        </p:blipFill>
        <p:spPr>
          <a:xfrm>
            <a:off x="2071825" y="1082850"/>
            <a:ext cx="5000350" cy="32572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5" name="Google Shape;345;p51"/>
          <p:cNvPicPr preferRelativeResize="0"/>
          <p:nvPr/>
        </p:nvPicPr>
        <p:blipFill rotWithShape="1">
          <a:blip r:embed="rId3">
            <a:alphaModFix/>
          </a:blip>
          <a:srcRect b="2164" l="0" r="0" t="86691"/>
          <a:stretch/>
        </p:blipFill>
        <p:spPr>
          <a:xfrm>
            <a:off x="443750" y="4405250"/>
            <a:ext cx="8256500" cy="60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Array Representation</a:t>
            </a:r>
            <a:endParaRPr sz="2700"/>
          </a:p>
        </p:txBody>
      </p:sp>
      <p:sp>
        <p:nvSpPr>
          <p:cNvPr id="352" name="Google Shape;352;p52"/>
          <p:cNvSpPr txBox="1"/>
          <p:nvPr/>
        </p:nvSpPr>
        <p:spPr>
          <a:xfrm>
            <a:off x="311700" y="1389225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height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binary tree if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,  An array of maximum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baseline="30000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h+1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length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is required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52"/>
          <p:cNvSpPr txBox="1"/>
          <p:nvPr/>
        </p:nvSpPr>
        <p:spPr>
          <a:xfrm>
            <a:off x="311700" y="2644825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root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is placed at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index 1</a:t>
            </a:r>
            <a:endParaRPr b="1" sz="2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311700" y="3900425"/>
            <a:ext cx="85206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Any node that is placed at index i, will have its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left child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placed at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2i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and its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right child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at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2i+1</a:t>
            </a:r>
            <a:endParaRPr b="1" sz="25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Array Representation</a:t>
            </a:r>
            <a:endParaRPr sz="2700"/>
          </a:p>
        </p:txBody>
      </p:sp>
      <p:pic>
        <p:nvPicPr>
          <p:cNvPr id="361" name="Google Shape;361;p53"/>
          <p:cNvPicPr preferRelativeResize="0"/>
          <p:nvPr/>
        </p:nvPicPr>
        <p:blipFill rotWithShape="1">
          <a:blip r:embed="rId3">
            <a:alphaModFix/>
          </a:blip>
          <a:srcRect b="12200" l="47053" r="12439" t="30331"/>
          <a:stretch/>
        </p:blipFill>
        <p:spPr>
          <a:xfrm>
            <a:off x="2403775" y="1412500"/>
            <a:ext cx="4336450" cy="225506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53"/>
          <p:cNvPicPr preferRelativeResize="0"/>
          <p:nvPr/>
        </p:nvPicPr>
        <p:blipFill rotWithShape="1">
          <a:blip r:embed="rId3">
            <a:alphaModFix/>
          </a:blip>
          <a:srcRect b="67550" l="48349" r="1401" t="14944"/>
          <a:stretch/>
        </p:blipFill>
        <p:spPr>
          <a:xfrm>
            <a:off x="1267025" y="4062325"/>
            <a:ext cx="6609950" cy="8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Why Trees? </a:t>
            </a:r>
            <a:endParaRPr sz="2700"/>
          </a:p>
        </p:txBody>
      </p:sp>
      <p:sp>
        <p:nvSpPr>
          <p:cNvPr id="117" name="Google Shape;117;p27"/>
          <p:cNvSpPr txBox="1"/>
          <p:nvPr/>
        </p:nvSpPr>
        <p:spPr>
          <a:xfrm>
            <a:off x="311700" y="1420388"/>
            <a:ext cx="56049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 New Elements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311700" y="2462925"/>
            <a:ext cx="5869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Folder/File System Structure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11700" y="3505450"/>
            <a:ext cx="6727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Computer Network Algorithms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Tree Node</a:t>
            </a:r>
            <a:endParaRPr sz="2700"/>
          </a:p>
        </p:txBody>
      </p:sp>
      <p:pic>
        <p:nvPicPr>
          <p:cNvPr id="369" name="Google Shape;369;p54"/>
          <p:cNvPicPr preferRelativeResize="0"/>
          <p:nvPr/>
        </p:nvPicPr>
        <p:blipFill rotWithShape="1">
          <a:blip r:embed="rId3">
            <a:alphaModFix/>
          </a:blip>
          <a:srcRect b="77362" l="3397" r="58509" t="3838"/>
          <a:stretch/>
        </p:blipFill>
        <p:spPr>
          <a:xfrm>
            <a:off x="682587" y="1699500"/>
            <a:ext cx="7778825" cy="2329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0" name="Google Shape;37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Preorder Traversal</a:t>
            </a:r>
            <a:endParaRPr sz="2700"/>
          </a:p>
        </p:txBody>
      </p:sp>
      <p:pic>
        <p:nvPicPr>
          <p:cNvPr id="376" name="Google Shape;37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5349"/>
            <a:ext cx="8178499" cy="3314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7" name="Google Shape;37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Inorder Traversal</a:t>
            </a:r>
            <a:endParaRPr sz="2700"/>
          </a:p>
        </p:txBody>
      </p:sp>
      <p:sp>
        <p:nvSpPr>
          <p:cNvPr id="383" name="Google Shape;383;p56"/>
          <p:cNvSpPr txBox="1"/>
          <p:nvPr/>
        </p:nvSpPr>
        <p:spPr>
          <a:xfrm>
            <a:off x="2239350" y="2129700"/>
            <a:ext cx="46653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Left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5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print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(root.elem)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Right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3281700" y="3919225"/>
            <a:ext cx="2580600" cy="4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yourself 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Postorder Traversal</a:t>
            </a:r>
            <a:endParaRPr sz="2700"/>
          </a:p>
        </p:txBody>
      </p:sp>
      <p:sp>
        <p:nvSpPr>
          <p:cNvPr id="391" name="Google Shape;391;p57"/>
          <p:cNvSpPr txBox="1"/>
          <p:nvPr/>
        </p:nvSpPr>
        <p:spPr>
          <a:xfrm>
            <a:off x="2239350" y="2129700"/>
            <a:ext cx="46653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Left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Right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→ </a:t>
            </a:r>
            <a:r>
              <a:rPr b="1" lang="en" sz="25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print</a:t>
            </a:r>
            <a:r>
              <a:rPr b="1" lang="en" sz="2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(root.elem)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2" name="Google Shape;392;p57"/>
          <p:cNvSpPr txBox="1"/>
          <p:nvPr/>
        </p:nvSpPr>
        <p:spPr>
          <a:xfrm>
            <a:off x="3281700" y="3919225"/>
            <a:ext cx="2580600" cy="474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yourself 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Count Nodes of Tree</a:t>
            </a:r>
            <a:endParaRPr sz="2700"/>
          </a:p>
        </p:txBody>
      </p:sp>
      <p:pic>
        <p:nvPicPr>
          <p:cNvPr id="399" name="Google Shape;3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22194"/>
            <a:ext cx="8520602" cy="205378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0" name="Google Shape;40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Find Level of a Node</a:t>
            </a:r>
            <a:endParaRPr sz="2700"/>
          </a:p>
        </p:txBody>
      </p:sp>
      <p:pic>
        <p:nvPicPr>
          <p:cNvPr id="406" name="Google Shape;406;p59"/>
          <p:cNvPicPr preferRelativeResize="0"/>
          <p:nvPr/>
        </p:nvPicPr>
        <p:blipFill rotWithShape="1">
          <a:blip r:embed="rId3">
            <a:alphaModFix/>
          </a:blip>
          <a:srcRect b="12148" l="2305" r="50448" t="4524"/>
          <a:stretch/>
        </p:blipFill>
        <p:spPr>
          <a:xfrm>
            <a:off x="1392287" y="1343850"/>
            <a:ext cx="6359424" cy="36128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Find Height of a Node</a:t>
            </a:r>
            <a:endParaRPr sz="2700"/>
          </a:p>
        </p:txBody>
      </p:sp>
      <p:sp>
        <p:nvSpPr>
          <p:cNvPr id="413" name="Google Shape;413;p60"/>
          <p:cNvSpPr txBox="1"/>
          <p:nvPr/>
        </p:nvSpPr>
        <p:spPr>
          <a:xfrm>
            <a:off x="413250" y="2039675"/>
            <a:ext cx="8317500" cy="1937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If </a:t>
            </a:r>
            <a:r>
              <a:rPr b="1" lang="en" sz="2300">
                <a:solidFill>
                  <a:srgbClr val="990000"/>
                </a:solidFill>
                <a:latin typeface="Proxima Nova"/>
                <a:ea typeface="Proxima Nova"/>
                <a:cs typeface="Proxima Nova"/>
                <a:sym typeface="Proxima Nova"/>
              </a:rPr>
              <a:t>node </a:t>
            </a: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is </a:t>
            </a:r>
            <a:r>
              <a:rPr b="1" lang="en" sz="2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None</a:t>
            </a:r>
            <a:endParaRPr b="1" sz="2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1" lang="en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</a:t>
            </a: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-1</a:t>
            </a:r>
            <a:endParaRPr b="1" sz="23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 b="1" sz="2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b="1" lang="en" sz="2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 </a:t>
            </a: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1 + </a:t>
            </a:r>
            <a:r>
              <a:rPr b="1" lang="en" sz="23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max</a:t>
            </a: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en" sz="23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left_subtree_height</a:t>
            </a: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b="1" lang="en" sz="2300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rPr>
              <a:t>right_subtree_height</a:t>
            </a:r>
            <a:r>
              <a:rPr b="1" lang="en" sz="23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3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60"/>
          <p:cNvSpPr txBox="1"/>
          <p:nvPr/>
        </p:nvSpPr>
        <p:spPr>
          <a:xfrm>
            <a:off x="2239350" y="4133075"/>
            <a:ext cx="4665300" cy="88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yourself </a:t>
            </a:r>
            <a:endParaRPr b="1" sz="25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Build Tree From Array</a:t>
            </a:r>
            <a:endParaRPr sz="2700"/>
          </a:p>
        </p:txBody>
      </p:sp>
      <p:pic>
        <p:nvPicPr>
          <p:cNvPr id="421" name="Google Shape;421;p61"/>
          <p:cNvPicPr preferRelativeResize="0"/>
          <p:nvPr/>
        </p:nvPicPr>
        <p:blipFill rotWithShape="1">
          <a:blip r:embed="rId3">
            <a:alphaModFix/>
          </a:blip>
          <a:srcRect b="44132" l="2886" r="17151" t="22634"/>
          <a:stretch/>
        </p:blipFill>
        <p:spPr>
          <a:xfrm>
            <a:off x="311700" y="1929100"/>
            <a:ext cx="8433725" cy="21271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Binary Trees - Build Array From Tree</a:t>
            </a:r>
            <a:endParaRPr sz="2700"/>
          </a:p>
        </p:txBody>
      </p:sp>
      <p:pic>
        <p:nvPicPr>
          <p:cNvPr id="428" name="Google Shape;428;p62"/>
          <p:cNvPicPr preferRelativeResize="0"/>
          <p:nvPr/>
        </p:nvPicPr>
        <p:blipFill rotWithShape="1">
          <a:blip r:embed="rId3">
            <a:alphaModFix/>
          </a:blip>
          <a:srcRect b="11692" l="2838" r="54146" t="6252"/>
          <a:stretch/>
        </p:blipFill>
        <p:spPr>
          <a:xfrm>
            <a:off x="1873600" y="1175025"/>
            <a:ext cx="5396800" cy="37738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9" name="Google Shape;429;p62"/>
          <p:cNvSpPr/>
          <p:nvPr/>
        </p:nvSpPr>
        <p:spPr>
          <a:xfrm>
            <a:off x="4988175" y="1242550"/>
            <a:ext cx="2282100" cy="281400"/>
          </a:xfrm>
          <a:prstGeom prst="rect">
            <a:avLst/>
          </a:prstGeom>
          <a:solidFill>
            <a:srgbClr val="F7F7F7"/>
          </a:solidFill>
          <a:ln cap="flat" cmpd="sng" w="952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Root/Leaf/Non-Leaf</a:t>
            </a:r>
            <a:endParaRPr sz="2700"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75" y="1080075"/>
            <a:ext cx="6761252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Parent/Child/Siblings</a:t>
            </a:r>
            <a:endParaRPr sz="2700"/>
          </a:p>
        </p:txBody>
      </p:sp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75" y="1080075"/>
            <a:ext cx="6761252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Edge/Path</a:t>
            </a:r>
            <a:endParaRPr sz="2700"/>
          </a:p>
        </p:txBody>
      </p:sp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75" y="1080075"/>
            <a:ext cx="6761252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30"/>
          <p:cNvSpPr txBox="1"/>
          <p:nvPr/>
        </p:nvSpPr>
        <p:spPr>
          <a:xfrm>
            <a:off x="1191375" y="1080075"/>
            <a:ext cx="3054600" cy="56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nodes → </a:t>
            </a:r>
            <a:r>
              <a:rPr b="1" lang="en" sz="25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n-1</a:t>
            </a:r>
            <a:r>
              <a:rPr b="1" lang="en" sz="25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 edges</a:t>
            </a:r>
            <a:endParaRPr b="1" sz="25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Degree</a:t>
            </a:r>
            <a:endParaRPr sz="2700"/>
          </a:p>
        </p:txBody>
      </p:sp>
      <p:pic>
        <p:nvPicPr>
          <p:cNvPr id="148" name="Google Shape;1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375" y="1080075"/>
            <a:ext cx="6761252" cy="3820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9" name="Google Shape;14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Depth/Height/Level</a:t>
            </a:r>
            <a:endParaRPr sz="2700"/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088" y="1192625"/>
            <a:ext cx="6073825" cy="38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Trees - Depth/Height/Level</a:t>
            </a:r>
            <a:endParaRPr sz="2700"/>
          </a:p>
        </p:txBody>
      </p:sp>
      <p:pic>
        <p:nvPicPr>
          <p:cNvPr id="162" name="Google Shape;1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75" y="1017725"/>
            <a:ext cx="3809850" cy="24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 txBox="1"/>
          <p:nvPr/>
        </p:nvSpPr>
        <p:spPr>
          <a:xfrm>
            <a:off x="610300" y="3561050"/>
            <a:ext cx="2295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Depth of A?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33"/>
          <p:cNvSpPr txBox="1"/>
          <p:nvPr/>
        </p:nvSpPr>
        <p:spPr>
          <a:xfrm>
            <a:off x="3205025" y="3561050"/>
            <a:ext cx="2295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Height of A?</a:t>
            </a:r>
            <a:endParaRPr b="1" sz="3000">
              <a:solidFill>
                <a:srgbClr val="D8431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33"/>
          <p:cNvSpPr txBox="1"/>
          <p:nvPr/>
        </p:nvSpPr>
        <p:spPr>
          <a:xfrm>
            <a:off x="5799750" y="3561050"/>
            <a:ext cx="3032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Depth != Height</a:t>
            </a:r>
            <a:endParaRPr b="1" sz="30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33"/>
          <p:cNvSpPr txBox="1"/>
          <p:nvPr/>
        </p:nvSpPr>
        <p:spPr>
          <a:xfrm>
            <a:off x="3020825" y="4337150"/>
            <a:ext cx="26640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Depth = Level</a:t>
            </a:r>
            <a:endParaRPr b="1" sz="3000">
              <a:solidFill>
                <a:schemeClr val="accent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