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  <p:embeddedFont>
      <p:font typeface="Alfa Slab One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2108D86-8625-42B5-BA0A-4B1DDEB4F9CA}">
  <a:tblStyle styleId="{32108D86-8625-42B5-BA0A-4B1DDEB4F9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3.xml"/><Relationship Id="rId32" Type="http://schemas.openxmlformats.org/officeDocument/2006/relationships/font" Target="fonts/ProximaNova-bold.fntdata"/><Relationship Id="rId13" Type="http://schemas.openxmlformats.org/officeDocument/2006/relationships/slide" Target="slides/slide6.xml"/><Relationship Id="rId35" Type="http://schemas.openxmlformats.org/officeDocument/2006/relationships/font" Target="fonts/AlfaSlabOne-regular.fntdata"/><Relationship Id="rId12" Type="http://schemas.openxmlformats.org/officeDocument/2006/relationships/slide" Target="slides/slide5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e6291b7d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6e6291b7d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e6291b7d8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6e6291b7d8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e6291b7d8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6e6291b7d8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e6291b7d8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6e6291b7d8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e6291b7d8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6e6291b7d8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e6291b7d8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6e6291b7d8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0f73a138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300f73a13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6e6291b7d8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6e6291b7d8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e6291b7d8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6e6291b7d8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6e6291b7d8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6e6291b7d8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e6291b7d8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6e6291b7d8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e6291b7d8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6e6291b7d8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6e6291b7d8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6e6291b7d8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e6291b7d8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26e6291b7d8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e6291b7d8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26e6291b7d8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6e6291b7d8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26e6291b7d8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e6291b7d8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6e6291b7d8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e6291b7d8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6e6291b7d8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e6291b7d8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6e6291b7d8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e6291b7d8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6e6291b7d8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e6291b7d8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6e6291b7d8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e6291b7d8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6e6291b7d8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e6291b7d8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6e6291b7d8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jp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5B0F00"/>
                </a:solidFill>
              </a:rPr>
              <a:t>Lecture 14</a:t>
            </a:r>
            <a:endParaRPr b="1">
              <a:solidFill>
                <a:srgbClr val="5B0F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0000FF"/>
                </a:solidFill>
              </a:rPr>
              <a:t>Heaps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1978800" y="3899325"/>
            <a:ext cx="51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Prantik Paul [P</a:t>
            </a: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P]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Lecturer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Department of Computer Science and Engineering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BRAC University </a:t>
            </a:r>
            <a:endParaRPr b="1" i="0" sz="1700" u="none" cap="none" strike="noStrike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Heap - Insert (Pseudocode)</a:t>
            </a:r>
            <a:endParaRPr sz="2700"/>
          </a:p>
        </p:txBody>
      </p:sp>
      <p:pic>
        <p:nvPicPr>
          <p:cNvPr id="181" name="Google Shape;1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100" y="1663750"/>
            <a:ext cx="5091800" cy="2577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Heap - Swim (Pseudocode)</a:t>
            </a:r>
            <a:endParaRPr sz="2700"/>
          </a:p>
        </p:txBody>
      </p:sp>
      <p:pic>
        <p:nvPicPr>
          <p:cNvPr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275" y="1180000"/>
            <a:ext cx="6027454" cy="3820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Heap - Delete</a:t>
            </a:r>
            <a:endParaRPr sz="2700"/>
          </a:p>
        </p:txBody>
      </p:sp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500" y="1140475"/>
            <a:ext cx="3901000" cy="33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6"/>
          <p:cNvSpPr txBox="1"/>
          <p:nvPr/>
        </p:nvSpPr>
        <p:spPr>
          <a:xfrm>
            <a:off x="311700" y="1211925"/>
            <a:ext cx="23097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Delete </a:t>
            </a: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Root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Heap - Delete</a:t>
            </a:r>
            <a:endParaRPr sz="2700"/>
          </a:p>
        </p:txBody>
      </p:sp>
      <p:sp>
        <p:nvSpPr>
          <p:cNvPr id="200" name="Google Shape;200;p37"/>
          <p:cNvSpPr txBox="1"/>
          <p:nvPr/>
        </p:nvSpPr>
        <p:spPr>
          <a:xfrm>
            <a:off x="311700" y="1211925"/>
            <a:ext cx="23097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Delete </a:t>
            </a: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Root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1" name="Google Shape;2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425" y="1902225"/>
            <a:ext cx="3285150" cy="28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675" y="1499775"/>
            <a:ext cx="4065075" cy="243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Heap - Delete</a:t>
            </a:r>
            <a:endParaRPr sz="2700"/>
          </a:p>
        </p:txBody>
      </p:sp>
      <p:sp>
        <p:nvSpPr>
          <p:cNvPr id="208" name="Google Shape;208;p38"/>
          <p:cNvSpPr txBox="1"/>
          <p:nvPr/>
        </p:nvSpPr>
        <p:spPr>
          <a:xfrm>
            <a:off x="311700" y="1211925"/>
            <a:ext cx="23097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Delete </a:t>
            </a: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Root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6261000" y="3854175"/>
            <a:ext cx="2571300" cy="946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Sink() </a:t>
            </a:r>
            <a:endParaRPr b="1" sz="30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MaxHeapify()</a:t>
            </a:r>
            <a:endParaRPr b="1" sz="30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Heap - Delete</a:t>
            </a:r>
            <a:endParaRPr sz="2700"/>
          </a:p>
        </p:txBody>
      </p:sp>
      <p:pic>
        <p:nvPicPr>
          <p:cNvPr id="215" name="Google Shape;2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699" y="1017725"/>
            <a:ext cx="5026601" cy="397337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Heap - Delete (Pseudocode)</a:t>
            </a:r>
            <a:endParaRPr sz="2700"/>
          </a:p>
        </p:txBody>
      </p:sp>
      <p:pic>
        <p:nvPicPr>
          <p:cNvPr id="221" name="Google Shape;2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375" y="1229350"/>
            <a:ext cx="5289250" cy="3078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Heap - Sink (Pseudocode)</a:t>
            </a:r>
            <a:endParaRPr sz="2700"/>
          </a:p>
        </p:txBody>
      </p:sp>
      <p:pic>
        <p:nvPicPr>
          <p:cNvPr id="227" name="Google Shape;2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1180000"/>
            <a:ext cx="5600700" cy="3609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Heap Sort</a:t>
            </a:r>
            <a:endParaRPr sz="2700"/>
          </a:p>
        </p:txBody>
      </p:sp>
      <p:pic>
        <p:nvPicPr>
          <p:cNvPr id="233" name="Google Shape;2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550" y="1584775"/>
            <a:ext cx="2840900" cy="25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2"/>
          <p:cNvSpPr txBox="1"/>
          <p:nvPr/>
        </p:nvSpPr>
        <p:spPr>
          <a:xfrm>
            <a:off x="311700" y="1366350"/>
            <a:ext cx="3169200" cy="946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Delete All Nodes</a:t>
            </a:r>
            <a:endParaRPr b="1" sz="30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Heap Sort</a:t>
            </a:r>
            <a:endParaRPr sz="2700"/>
          </a:p>
        </p:txBody>
      </p:sp>
      <p:pic>
        <p:nvPicPr>
          <p:cNvPr id="240" name="Google Shape;24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84775"/>
            <a:ext cx="2840900" cy="254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425" y="2143125"/>
            <a:ext cx="320992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Heap - Special Binary Tree</a:t>
            </a:r>
            <a:endParaRPr sz="2700"/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613" y="1170125"/>
            <a:ext cx="6962775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550" y="4122877"/>
            <a:ext cx="311400" cy="330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3250" y="4074750"/>
            <a:ext cx="351000" cy="3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08244" y="4091625"/>
            <a:ext cx="406075" cy="3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Heap Sort</a:t>
            </a:r>
            <a:endParaRPr sz="2700"/>
          </a:p>
        </p:txBody>
      </p:sp>
      <p:pic>
        <p:nvPicPr>
          <p:cNvPr id="247" name="Google Shape;24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699" y="1017725"/>
            <a:ext cx="5026601" cy="397337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Heap - Build Heap</a:t>
            </a:r>
            <a:endParaRPr sz="2700"/>
          </a:p>
        </p:txBody>
      </p:sp>
      <p:graphicFrame>
        <p:nvGraphicFramePr>
          <p:cNvPr id="253" name="Google Shape;253;p45"/>
          <p:cNvGraphicFramePr/>
          <p:nvPr/>
        </p:nvGraphicFramePr>
        <p:xfrm>
          <a:off x="952500" y="135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{32108D86-8625-42B5-BA0A-4B1DDEB4F9CA}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N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8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2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6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2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-1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13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-5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2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1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5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4" name="Google Shape;254;p45"/>
          <p:cNvSpPr txBox="1"/>
          <p:nvPr/>
        </p:nvSpPr>
        <p:spPr>
          <a:xfrm>
            <a:off x="2627825" y="1986775"/>
            <a:ext cx="1131600" cy="472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Tree</a:t>
            </a:r>
            <a:endParaRPr b="1" sz="30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5" name="Google Shape;2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925" y="1986775"/>
            <a:ext cx="4047675" cy="30536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6" name="Google Shape;256;p45"/>
          <p:cNvPicPr preferRelativeResize="0"/>
          <p:nvPr/>
        </p:nvPicPr>
        <p:blipFill rotWithShape="1">
          <a:blip r:embed="rId4">
            <a:alphaModFix/>
          </a:blip>
          <a:srcRect b="0" l="0" r="20678" t="0"/>
          <a:stretch/>
        </p:blipFill>
        <p:spPr>
          <a:xfrm>
            <a:off x="4782425" y="3757800"/>
            <a:ext cx="364500" cy="2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Heap - Build Heap</a:t>
            </a:r>
            <a:endParaRPr sz="2700"/>
          </a:p>
        </p:txBody>
      </p:sp>
      <p:graphicFrame>
        <p:nvGraphicFramePr>
          <p:cNvPr id="262" name="Google Shape;262;p46"/>
          <p:cNvGraphicFramePr/>
          <p:nvPr/>
        </p:nvGraphicFramePr>
        <p:xfrm>
          <a:off x="952500" y="135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{32108D86-8625-42B5-BA0A-4B1DDEB4F9CA}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N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8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2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6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2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-1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13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-5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2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1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5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63" name="Google Shape;26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2466726"/>
            <a:ext cx="2791100" cy="12189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4" name="Google Shape;264;p46"/>
          <p:cNvSpPr txBox="1"/>
          <p:nvPr/>
        </p:nvSpPr>
        <p:spPr>
          <a:xfrm>
            <a:off x="4087750" y="2466725"/>
            <a:ext cx="1131600" cy="472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Heap</a:t>
            </a:r>
            <a:endParaRPr b="1" sz="30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5" name="Google Shape;26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3500" y="1937425"/>
            <a:ext cx="2838515" cy="30536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Heap - Build Heap</a:t>
            </a:r>
            <a:endParaRPr sz="2700"/>
          </a:p>
        </p:txBody>
      </p:sp>
      <p:graphicFrame>
        <p:nvGraphicFramePr>
          <p:cNvPr id="271" name="Google Shape;271;p47"/>
          <p:cNvGraphicFramePr/>
          <p:nvPr/>
        </p:nvGraphicFramePr>
        <p:xfrm>
          <a:off x="952500" y="135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{32108D86-8625-42B5-BA0A-4B1DDEB4F9CA}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N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13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5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8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2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2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6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-5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2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1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C3AA9"/>
                          </a:solidFill>
                          <a:latin typeface="Alfa Slab One"/>
                          <a:ea typeface="Alfa Slab One"/>
                          <a:cs typeface="Alfa Slab One"/>
                          <a:sym typeface="Alfa Slab One"/>
                        </a:rPr>
                        <a:t>-1</a:t>
                      </a:r>
                      <a:endParaRPr sz="1600">
                        <a:solidFill>
                          <a:srgbClr val="1C3AA9"/>
                        </a:solidFill>
                        <a:latin typeface="Alfa Slab One"/>
                        <a:ea typeface="Alfa Slab One"/>
                        <a:cs typeface="Alfa Slab One"/>
                        <a:sym typeface="Alfa Slab On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72" name="Google Shape;27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2466726"/>
            <a:ext cx="2791100" cy="12189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3" name="Google Shape;273;p47"/>
          <p:cNvSpPr txBox="1"/>
          <p:nvPr/>
        </p:nvSpPr>
        <p:spPr>
          <a:xfrm>
            <a:off x="4087750" y="2466725"/>
            <a:ext cx="1131600" cy="472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Heap</a:t>
            </a:r>
            <a:endParaRPr b="1" sz="30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4" name="Google Shape;27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3500" y="1937425"/>
            <a:ext cx="2838515" cy="30536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Heap - Properties</a:t>
            </a:r>
            <a:endParaRPr sz="2700"/>
          </a:p>
        </p:txBody>
      </p:sp>
      <p:pic>
        <p:nvPicPr>
          <p:cNvPr id="118" name="Google Shape;1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0919" y="1061525"/>
            <a:ext cx="3481375" cy="177164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/>
          <p:cNvSpPr txBox="1"/>
          <p:nvPr/>
        </p:nvSpPr>
        <p:spPr>
          <a:xfrm>
            <a:off x="311700" y="1211925"/>
            <a:ext cx="22374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→ Complete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7"/>
          <p:cNvSpPr txBox="1"/>
          <p:nvPr/>
        </p:nvSpPr>
        <p:spPr>
          <a:xfrm>
            <a:off x="311700" y="2114625"/>
            <a:ext cx="43599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→ Satisfy </a:t>
            </a: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Heap Property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7"/>
          <p:cNvSpPr txBox="1"/>
          <p:nvPr/>
        </p:nvSpPr>
        <p:spPr>
          <a:xfrm>
            <a:off x="311700" y="3195025"/>
            <a:ext cx="85206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→ Value of Parent &gt;= Value of Children </a:t>
            </a: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MaxHeap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311700" y="4097725"/>
            <a:ext cx="85206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→ Value of Parent &lt;= Value of Children </a:t>
            </a: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MinHeap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3" name="Google Shape;12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5250" y="2547700"/>
            <a:ext cx="141025" cy="1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0412" y="2540338"/>
            <a:ext cx="164188" cy="164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1950" y="2531563"/>
            <a:ext cx="188025" cy="1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Heap - Representation</a:t>
            </a:r>
            <a:endParaRPr sz="2700"/>
          </a:p>
        </p:txBody>
      </p:sp>
      <p:pic>
        <p:nvPicPr>
          <p:cNvPr id="131" name="Google Shape;1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402" y="1189875"/>
            <a:ext cx="4582601" cy="233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874075"/>
            <a:ext cx="8839198" cy="698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0250" y="4275579"/>
            <a:ext cx="202950" cy="21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88825" y="4281645"/>
            <a:ext cx="202950" cy="20293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8"/>
          <p:cNvSpPr/>
          <p:nvPr/>
        </p:nvSpPr>
        <p:spPr>
          <a:xfrm>
            <a:off x="8199025" y="3749575"/>
            <a:ext cx="754500" cy="82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6" name="Google Shape;13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8630" y="3141825"/>
            <a:ext cx="191470" cy="2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4100" y="3141826"/>
            <a:ext cx="215101" cy="21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93536" y="3123650"/>
            <a:ext cx="247539" cy="23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0048" y="4263463"/>
            <a:ext cx="247550" cy="239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Heap - Insert</a:t>
            </a:r>
            <a:endParaRPr sz="2700"/>
          </a:p>
        </p:txBody>
      </p:sp>
      <p:pic>
        <p:nvPicPr>
          <p:cNvPr id="145" name="Google Shape;1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25" y="1150375"/>
            <a:ext cx="744855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9"/>
          <p:cNvSpPr txBox="1"/>
          <p:nvPr/>
        </p:nvSpPr>
        <p:spPr>
          <a:xfrm>
            <a:off x="311700" y="1211925"/>
            <a:ext cx="15069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Insert </a:t>
            </a: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700" y="1150375"/>
            <a:ext cx="7020599" cy="37531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Heap - Insert</a:t>
            </a:r>
            <a:endParaRPr sz="2700"/>
          </a:p>
        </p:txBody>
      </p:sp>
      <p:sp>
        <p:nvSpPr>
          <p:cNvPr id="153" name="Google Shape;153;p30"/>
          <p:cNvSpPr txBox="1"/>
          <p:nvPr/>
        </p:nvSpPr>
        <p:spPr>
          <a:xfrm>
            <a:off x="311700" y="1211925"/>
            <a:ext cx="15069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Insert </a:t>
            </a: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Heap - Insert</a:t>
            </a:r>
            <a:endParaRPr sz="2700"/>
          </a:p>
        </p:txBody>
      </p:sp>
      <p:pic>
        <p:nvPicPr>
          <p:cNvPr id="159" name="Google Shape;1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25" y="1150375"/>
            <a:ext cx="744855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1"/>
          <p:cNvSpPr txBox="1"/>
          <p:nvPr/>
        </p:nvSpPr>
        <p:spPr>
          <a:xfrm>
            <a:off x="311700" y="1211925"/>
            <a:ext cx="19512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Insert </a:t>
            </a: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102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450" y="1211925"/>
            <a:ext cx="7167101" cy="36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Heap - Insert</a:t>
            </a:r>
            <a:endParaRPr sz="2700"/>
          </a:p>
        </p:txBody>
      </p:sp>
      <p:sp>
        <p:nvSpPr>
          <p:cNvPr id="167" name="Google Shape;167;p32"/>
          <p:cNvSpPr txBox="1"/>
          <p:nvPr/>
        </p:nvSpPr>
        <p:spPr>
          <a:xfrm>
            <a:off x="311700" y="1211925"/>
            <a:ext cx="19512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Insert </a:t>
            </a: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102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32"/>
          <p:cNvSpPr txBox="1"/>
          <p:nvPr/>
        </p:nvSpPr>
        <p:spPr>
          <a:xfrm>
            <a:off x="5273825" y="4031875"/>
            <a:ext cx="3558600" cy="946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Swim() </a:t>
            </a:r>
            <a:endParaRPr b="1" sz="30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HeapIncreaseKey()</a:t>
            </a:r>
            <a:endParaRPr b="1" sz="3000">
              <a:solidFill>
                <a:srgbClr val="1C3AA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600" y="1290150"/>
            <a:ext cx="7504800" cy="334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Heap - Insert</a:t>
            </a:r>
            <a:endParaRPr sz="2700"/>
          </a:p>
        </p:txBody>
      </p:sp>
      <p:sp>
        <p:nvSpPr>
          <p:cNvPr id="175" name="Google Shape;175;p33"/>
          <p:cNvSpPr txBox="1"/>
          <p:nvPr/>
        </p:nvSpPr>
        <p:spPr>
          <a:xfrm>
            <a:off x="311700" y="1211925"/>
            <a:ext cx="1951200" cy="64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C3AA9"/>
                </a:solidFill>
                <a:latin typeface="Proxima Nova"/>
                <a:ea typeface="Proxima Nova"/>
                <a:cs typeface="Proxima Nova"/>
                <a:sym typeface="Proxima Nova"/>
              </a:rPr>
              <a:t>Insert </a:t>
            </a:r>
            <a:r>
              <a:rPr b="1" lang="en" sz="30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102</a:t>
            </a:r>
            <a:endParaRPr b="1" i="0" sz="30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