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Alfa Slab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italic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.fntdata"/><Relationship Id="rId24" Type="http://schemas.openxmlformats.org/officeDocument/2006/relationships/slide" Target="slides/slide18.xml"/><Relationship Id="rId46" Type="http://schemas.openxmlformats.org/officeDocument/2006/relationships/font" Target="fonts/AlfaSlabOne-regular.fntdata"/><Relationship Id="rId23" Type="http://schemas.openxmlformats.org/officeDocument/2006/relationships/slide" Target="slides/slide17.xml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6291b7d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e6291b7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2014814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ce2014814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2014814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ce2014814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e201481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ce201481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e2014814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ce2014814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e2014814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ce2014814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e2014814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ce2014814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2014814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ce2014814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2014814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ce2014814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e2014814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ce2014814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f25d5beb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6f25d5beb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6291b7d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e6291b7d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e2014814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ce2014814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e2014814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ce2014814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e2014814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ce2014814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e2014814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ce2014814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e2014814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ce2014814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e2014814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ce2014814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ce20148140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ce20148140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e2014814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ce2014814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f20981c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6f20981c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f20981c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6f20981c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f12bbf9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6f12bbf9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f20981c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6f20981c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f20981c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6f20981c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f20981cf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6f20981cf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f20981c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6f20981c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f20981c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6f20981c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f20981c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26f20981c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e201481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ce201481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e201481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ce201481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e201481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ce201481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201481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ce201481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e201481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ce201481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2014814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ce2014814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059898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15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Graph Basics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</a:t>
            </a:r>
            <a:r>
              <a:rPr b="1" i="0" lang="en" sz="1600" u="none" cap="none" strike="noStrike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rsity </a:t>
            </a:r>
            <a:endParaRPr b="1" i="0" sz="1600" u="none" cap="none" strike="noStrike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600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Adapted From: Slides by Yosuke Mizutani</a:t>
            </a:r>
            <a:endParaRPr b="1" sz="1600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sp>
        <p:nvSpPr>
          <p:cNvPr id="171" name="Google Shape;171;p34"/>
          <p:cNvSpPr txBox="1"/>
          <p:nvPr/>
        </p:nvSpPr>
        <p:spPr>
          <a:xfrm>
            <a:off x="622650" y="1168400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Weighted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34"/>
          <p:cNvPicPr preferRelativeResize="0"/>
          <p:nvPr/>
        </p:nvPicPr>
        <p:blipFill rotWithShape="1">
          <a:blip r:embed="rId3">
            <a:alphaModFix/>
          </a:blip>
          <a:srcRect b="18106" l="0" r="0" t="0"/>
          <a:stretch/>
        </p:blipFill>
        <p:spPr>
          <a:xfrm>
            <a:off x="622638" y="1965575"/>
            <a:ext cx="7898726" cy="2754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78" name="Google Shape;178;p35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Edges 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Basic unit connecting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938" y="2254200"/>
            <a:ext cx="2666125" cy="266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85" name="Google Shape;185;p36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Adjacent Vertices: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Vertices sharing an edge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2277725"/>
            <a:ext cx="2666125" cy="266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36"/>
          <p:cNvSpPr txBox="1"/>
          <p:nvPr/>
        </p:nvSpPr>
        <p:spPr>
          <a:xfrm>
            <a:off x="3756200" y="2330725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(A) = {E, C,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3756200" y="3287538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Adj(C) = {A, B,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194" name="Google Shape;194;p37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Adjacent Vertices: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Vertices sharing an edge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7"/>
          <p:cNvSpPr txBox="1"/>
          <p:nvPr/>
        </p:nvSpPr>
        <p:spPr>
          <a:xfrm>
            <a:off x="5439325" y="2495500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Adj(A) = {B}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37"/>
          <p:cNvSpPr txBox="1"/>
          <p:nvPr/>
        </p:nvSpPr>
        <p:spPr>
          <a:xfrm>
            <a:off x="5439325" y="3299675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Adj(B) = {C}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0725"/>
            <a:ext cx="4016375" cy="249907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37"/>
          <p:cNvSpPr txBox="1"/>
          <p:nvPr/>
        </p:nvSpPr>
        <p:spPr>
          <a:xfrm>
            <a:off x="5439325" y="4103850"/>
            <a:ext cx="3023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Adj(E) = {D,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04" name="Google Shape;204;p38"/>
          <p:cNvSpPr txBox="1"/>
          <p:nvPr/>
        </p:nvSpPr>
        <p:spPr>
          <a:xfrm>
            <a:off x="364875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Outgoing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Edges: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edges starting from a vertex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813" y="2330725"/>
            <a:ext cx="4016375" cy="249907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11" name="Google Shape;211;p39"/>
          <p:cNvSpPr txBox="1"/>
          <p:nvPr/>
        </p:nvSpPr>
        <p:spPr>
          <a:xfrm>
            <a:off x="417625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Incoming Edges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edges reaching a vertex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813" y="2330725"/>
            <a:ext cx="4016375" cy="249907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18" name="Google Shape;218;p40"/>
          <p:cNvSpPr txBox="1"/>
          <p:nvPr/>
        </p:nvSpPr>
        <p:spPr>
          <a:xfrm>
            <a:off x="311700" y="1211925"/>
            <a:ext cx="7998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number of edges connected to a vertex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65975"/>
            <a:ext cx="2666125" cy="2666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40"/>
          <p:cNvSpPr txBox="1"/>
          <p:nvPr/>
        </p:nvSpPr>
        <p:spPr>
          <a:xfrm>
            <a:off x="3756200" y="2330725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deg(A)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40"/>
          <p:cNvSpPr txBox="1"/>
          <p:nvPr/>
        </p:nvSpPr>
        <p:spPr>
          <a:xfrm>
            <a:off x="3756200" y="3224638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deg(B)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3756200" y="4118550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deg(C)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6074275" y="2330725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deg(D)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6074275" y="3224638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deg(E)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6074275" y="4118550"/>
            <a:ext cx="2046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deg(F)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31" name="Google Shape;231;p41"/>
          <p:cNvSpPr txBox="1"/>
          <p:nvPr/>
        </p:nvSpPr>
        <p:spPr>
          <a:xfrm>
            <a:off x="311700" y="1211925"/>
            <a:ext cx="86100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number of incoming edges to a vertex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5814400" y="2330725"/>
            <a:ext cx="2530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deg(A) = 0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41"/>
          <p:cNvSpPr txBox="1"/>
          <p:nvPr/>
        </p:nvSpPr>
        <p:spPr>
          <a:xfrm>
            <a:off x="5814400" y="3224638"/>
            <a:ext cx="2530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deg(B)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5814400" y="4118550"/>
            <a:ext cx="2530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deg(C)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41" name="Google Shape;241;p42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 Degree: </a:t>
            </a:r>
            <a:r>
              <a:rPr b="1" lang="en" sz="2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total number of outgoing edges from a vertex</a:t>
            </a:r>
            <a:endParaRPr b="1" i="0" sz="22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5590750" y="2330725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deg(A)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5590750" y="3224638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deg(E) = 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5590750" y="4118550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Out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deg(F) = 0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51" name="Google Shape;251;p43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Degree: </a:t>
            </a:r>
            <a:r>
              <a:rPr b="1" lang="en" sz="2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Indegree + Outdegree</a:t>
            </a:r>
            <a:endParaRPr b="1" i="0" sz="22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5590750" y="2330725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deg(A)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5590750" y="3224638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deg(E) = 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5590750" y="4118550"/>
            <a:ext cx="27543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deg(F) = 1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A superset of Trees</a:t>
            </a:r>
            <a:endParaRPr sz="2700"/>
          </a:p>
        </p:txBody>
      </p:sp>
      <p:sp>
        <p:nvSpPr>
          <p:cNvPr id="109" name="Google Shape;109;p26"/>
          <p:cNvSpPr txBox="1"/>
          <p:nvPr/>
        </p:nvSpPr>
        <p:spPr>
          <a:xfrm>
            <a:off x="311700" y="1211925"/>
            <a:ext cx="32097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→ G := (V, E)</a:t>
            </a:r>
            <a:endParaRPr b="1" i="0" sz="3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601850" y="2571750"/>
            <a:ext cx="579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V := Set of vertices (nodes)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601850" y="3412450"/>
            <a:ext cx="5794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 := Set of edges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61" name="Google Shape;261;p44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Source Vertex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 vertex with in-degree zero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4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44"/>
          <p:cNvSpPr/>
          <p:nvPr/>
        </p:nvSpPr>
        <p:spPr>
          <a:xfrm>
            <a:off x="2550400" y="3024900"/>
            <a:ext cx="635700" cy="635700"/>
          </a:xfrm>
          <a:prstGeom prst="ellipse">
            <a:avLst/>
          </a:prstGeom>
          <a:noFill/>
          <a:ln cap="flat" cmpd="sng" w="7620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69" name="Google Shape;269;p45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Sink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Vertex 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A vertex with out-degree zero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4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45"/>
          <p:cNvSpPr/>
          <p:nvPr/>
        </p:nvSpPr>
        <p:spPr>
          <a:xfrm>
            <a:off x="5904850" y="4194100"/>
            <a:ext cx="635700" cy="635700"/>
          </a:xfrm>
          <a:prstGeom prst="ellipse">
            <a:avLst/>
          </a:prstGeom>
          <a:noFill/>
          <a:ln cap="flat" cmpd="sng" w="76200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77" name="Google Shape;277;p46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Parallel Edges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edges between the same pair of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012" y="2265375"/>
            <a:ext cx="3699984" cy="270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84" name="Google Shape;284;p47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Self Loop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Edge between a vertex and itself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012" y="2265375"/>
            <a:ext cx="3699984" cy="270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291" name="Google Shape;291;p48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Path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sequence of vertices where each adjacent pair is connected by an edge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2" name="Google Shape;2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48"/>
          <p:cNvSpPr txBox="1"/>
          <p:nvPr/>
        </p:nvSpPr>
        <p:spPr>
          <a:xfrm>
            <a:off x="4743325" y="2330725"/>
            <a:ext cx="3166200" cy="1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Path</a:t>
            </a: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(A, F)</a:t>
            </a:r>
            <a:endParaRPr b="1" sz="3000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 → B → C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E → F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4743325" y="3536825"/>
            <a:ext cx="3166200" cy="1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Path(D, A)</a:t>
            </a:r>
            <a:endParaRPr b="1" sz="3000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No path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300" name="Google Shape;300;p49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Cycle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closed path where the first and last vertices are the same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30725"/>
            <a:ext cx="4043201" cy="24990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49"/>
          <p:cNvSpPr txBox="1"/>
          <p:nvPr/>
        </p:nvSpPr>
        <p:spPr>
          <a:xfrm>
            <a:off x="4743325" y="2330725"/>
            <a:ext cx="3166200" cy="101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B → C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→ E → D → B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308" name="Google Shape;308;p50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Connected Graph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Has a path between every pair of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9" name="Google Shape;309;p50"/>
          <p:cNvPicPr preferRelativeResize="0"/>
          <p:nvPr/>
        </p:nvPicPr>
        <p:blipFill rotWithShape="1">
          <a:blip r:embed="rId3">
            <a:alphaModFix/>
          </a:blip>
          <a:srcRect b="5918" l="1880" r="50014" t="5216"/>
          <a:stretch/>
        </p:blipFill>
        <p:spPr>
          <a:xfrm>
            <a:off x="758950" y="2248075"/>
            <a:ext cx="3648699" cy="276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0"/>
          <p:cNvPicPr preferRelativeResize="0"/>
          <p:nvPr/>
        </p:nvPicPr>
        <p:blipFill rotWithShape="1">
          <a:blip r:embed="rId3">
            <a:alphaModFix/>
          </a:blip>
          <a:srcRect b="5562" l="49720" r="2174" t="5571"/>
          <a:stretch/>
        </p:blipFill>
        <p:spPr>
          <a:xfrm>
            <a:off x="4889625" y="2248075"/>
            <a:ext cx="3648699" cy="27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316" name="Google Shape;316;p51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Connected Graph: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Has a path between every pair of vertices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38" y="2276425"/>
            <a:ext cx="3919925" cy="2762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323" name="Google Shape;323;p52"/>
          <p:cNvSpPr txBox="1"/>
          <p:nvPr/>
        </p:nvSpPr>
        <p:spPr>
          <a:xfrm>
            <a:off x="311700" y="1211925"/>
            <a:ext cx="85206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Sparse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Graph: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 is considerably less than the maximum number of edges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4" name="Google Shape;324;p52"/>
          <p:cNvPicPr preferRelativeResize="0"/>
          <p:nvPr/>
        </p:nvPicPr>
        <p:blipFill rotWithShape="1">
          <a:blip r:embed="rId3">
            <a:alphaModFix/>
          </a:blip>
          <a:srcRect b="2619" l="2411" r="65179" t="7046"/>
          <a:stretch/>
        </p:blipFill>
        <p:spPr>
          <a:xfrm>
            <a:off x="3337538" y="2239475"/>
            <a:ext cx="2468925" cy="281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Basic Terminologies</a:t>
            </a:r>
            <a:endParaRPr sz="2700"/>
          </a:p>
        </p:txBody>
      </p:sp>
      <p:sp>
        <p:nvSpPr>
          <p:cNvPr id="330" name="Google Shape;330;p53"/>
          <p:cNvSpPr txBox="1"/>
          <p:nvPr/>
        </p:nvSpPr>
        <p:spPr>
          <a:xfrm>
            <a:off x="311700" y="1211925"/>
            <a:ext cx="8574900" cy="92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Dense </a:t>
            </a:r>
            <a:r>
              <a:rPr b="1" lang="en" sz="32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Graph: </a:t>
            </a:r>
            <a:r>
              <a:rPr b="1" lang="en" sz="24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 is close to the maximum number of edges</a:t>
            </a:r>
            <a:endParaRPr b="1" i="0" sz="24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 rotWithShape="1">
          <a:blip r:embed="rId3">
            <a:alphaModFix/>
          </a:blip>
          <a:srcRect b="3053" l="54488" r="2038" t="18864"/>
          <a:stretch/>
        </p:blipFill>
        <p:spPr>
          <a:xfrm>
            <a:off x="2656300" y="2273700"/>
            <a:ext cx="3831398" cy="2812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A superset of Trees</a:t>
            </a:r>
            <a:endParaRPr sz="2700"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26318" t="29433"/>
          <a:stretch/>
        </p:blipFill>
        <p:spPr>
          <a:xfrm>
            <a:off x="983275" y="1661775"/>
            <a:ext cx="2469550" cy="269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4">
            <a:alphaModFix/>
          </a:blip>
          <a:srcRect b="9692" l="13681" r="12799" t="8853"/>
          <a:stretch/>
        </p:blipFill>
        <p:spPr>
          <a:xfrm>
            <a:off x="5311050" y="1203113"/>
            <a:ext cx="3261450" cy="36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 - Adjacency List</a:t>
            </a:r>
            <a:endParaRPr sz="2700"/>
          </a:p>
        </p:txBody>
      </p:sp>
      <p:pic>
        <p:nvPicPr>
          <p:cNvPr id="337" name="Google Shape;33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0200"/>
            <a:ext cx="2963350" cy="2403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8" name="Google Shape;338;p54"/>
          <p:cNvPicPr preferRelativeResize="0"/>
          <p:nvPr/>
        </p:nvPicPr>
        <p:blipFill rotWithShape="1">
          <a:blip r:embed="rId4">
            <a:alphaModFix/>
          </a:blip>
          <a:srcRect b="19400" l="0" r="0" t="0"/>
          <a:stretch/>
        </p:blipFill>
        <p:spPr>
          <a:xfrm>
            <a:off x="3624150" y="1439200"/>
            <a:ext cx="5208151" cy="3165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r>
              <a:rPr lang="en" sz="2700"/>
              <a:t> - Adjacency Matrix</a:t>
            </a:r>
            <a:endParaRPr sz="2700"/>
          </a:p>
        </p:txBody>
      </p:sp>
      <p:pic>
        <p:nvPicPr>
          <p:cNvPr id="344" name="Google Shape;3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0200"/>
            <a:ext cx="2963350" cy="24032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55"/>
          <p:cNvPicPr preferRelativeResize="0"/>
          <p:nvPr/>
        </p:nvPicPr>
        <p:blipFill rotWithShape="1">
          <a:blip r:embed="rId4">
            <a:alphaModFix/>
          </a:blip>
          <a:srcRect b="12861" l="0" r="0" t="0"/>
          <a:stretch/>
        </p:blipFill>
        <p:spPr>
          <a:xfrm>
            <a:off x="4349825" y="1290600"/>
            <a:ext cx="4036524" cy="3462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r>
              <a:rPr lang="en" sz="2700"/>
              <a:t> - Adjacency List</a:t>
            </a:r>
            <a:endParaRPr sz="2700"/>
          </a:p>
        </p:txBody>
      </p:sp>
      <p:pic>
        <p:nvPicPr>
          <p:cNvPr id="351" name="Google Shape;3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9125"/>
            <a:ext cx="2963350" cy="24853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56"/>
          <p:cNvPicPr preferRelativeResize="0"/>
          <p:nvPr/>
        </p:nvPicPr>
        <p:blipFill rotWithShape="1">
          <a:blip r:embed="rId4">
            <a:alphaModFix/>
          </a:blip>
          <a:srcRect b="0" l="2629" r="10579" t="0"/>
          <a:stretch/>
        </p:blipFill>
        <p:spPr>
          <a:xfrm>
            <a:off x="3902700" y="1170125"/>
            <a:ext cx="4767124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56"/>
          <p:cNvSpPr/>
          <p:nvPr/>
        </p:nvSpPr>
        <p:spPr>
          <a:xfrm>
            <a:off x="7688050" y="1350425"/>
            <a:ext cx="981900" cy="4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r>
              <a:rPr lang="en" sz="2700"/>
              <a:t> - Adjacency Matrix</a:t>
            </a:r>
            <a:endParaRPr sz="2700"/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9125"/>
            <a:ext cx="2963350" cy="24853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0" name="Google Shape;36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300" y="1111325"/>
            <a:ext cx="4823424" cy="3965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endParaRPr sz="2700"/>
          </a:p>
        </p:txBody>
      </p:sp>
      <p:sp>
        <p:nvSpPr>
          <p:cNvPr id="366" name="Google Shape;366;p58"/>
          <p:cNvSpPr txBox="1"/>
          <p:nvPr/>
        </p:nvSpPr>
        <p:spPr>
          <a:xfrm>
            <a:off x="311700" y="1580150"/>
            <a:ext cx="8520600" cy="99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What to do for Weighted Graph’s Adjacency List Representation?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58"/>
          <p:cNvSpPr txBox="1"/>
          <p:nvPr/>
        </p:nvSpPr>
        <p:spPr>
          <a:xfrm>
            <a:off x="1485600" y="2997600"/>
            <a:ext cx="6172800" cy="122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Store Tuples like &lt;Vertice, Weight&gt;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only Vertice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 - Representation</a:t>
            </a:r>
            <a:endParaRPr sz="2700"/>
          </a:p>
        </p:txBody>
      </p:sp>
      <p:sp>
        <p:nvSpPr>
          <p:cNvPr id="373" name="Google Shape;373;p59"/>
          <p:cNvSpPr txBox="1"/>
          <p:nvPr/>
        </p:nvSpPr>
        <p:spPr>
          <a:xfrm>
            <a:off x="311700" y="1580150"/>
            <a:ext cx="8520600" cy="99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What to do for Weighted Graph’s Adjacency Matrix Representation?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59"/>
          <p:cNvSpPr txBox="1"/>
          <p:nvPr/>
        </p:nvSpPr>
        <p:spPr>
          <a:xfrm>
            <a:off x="1485600" y="2997600"/>
            <a:ext cx="6172800" cy="122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Store Weight in the Matrix Entry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Instead of 0 or 1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Graphs - IRL  (Rail Map)</a:t>
            </a:r>
            <a:endParaRPr sz="2700"/>
          </a:p>
        </p:txBody>
      </p:sp>
      <p:sp>
        <p:nvSpPr>
          <p:cNvPr id="125" name="Google Shape;125;p28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08-introduction-to-graph-theory-8-638.jpg" id="126" name="Google Shape;126;p28"/>
          <p:cNvPicPr preferRelativeResize="0"/>
          <p:nvPr/>
        </p:nvPicPr>
        <p:blipFill rotWithShape="1">
          <a:blip r:embed="rId3">
            <a:alphaModFix/>
          </a:blip>
          <a:srcRect b="-2562" l="0" r="0" t="24425"/>
          <a:stretch/>
        </p:blipFill>
        <p:spPr>
          <a:xfrm>
            <a:off x="1205775" y="1139250"/>
            <a:ext cx="6732450" cy="394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Graphs - IRL  (Social Network)</a:t>
            </a:r>
            <a:endParaRPr sz="2700"/>
          </a:p>
        </p:txBody>
      </p:sp>
      <p:sp>
        <p:nvSpPr>
          <p:cNvPr id="132" name="Google Shape;132;p29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11-introduction-to-graph-theory-11-638.jpg" id="133" name="Google Shape;133;p29"/>
          <p:cNvPicPr preferRelativeResize="0"/>
          <p:nvPr/>
        </p:nvPicPr>
        <p:blipFill rotWithShape="1">
          <a:blip r:embed="rId3">
            <a:alphaModFix/>
          </a:blip>
          <a:srcRect b="0" l="0" r="0" t="23913"/>
          <a:stretch/>
        </p:blipFill>
        <p:spPr>
          <a:xfrm>
            <a:off x="1272698" y="1082850"/>
            <a:ext cx="6598600" cy="376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Graphs - IRL  (Circuit Diagrams)</a:t>
            </a:r>
            <a:endParaRPr sz="2700"/>
          </a:p>
        </p:txBody>
      </p:sp>
      <p:sp>
        <p:nvSpPr>
          <p:cNvPr id="139" name="Google Shape;139;p30"/>
          <p:cNvSpPr/>
          <p:nvPr/>
        </p:nvSpPr>
        <p:spPr>
          <a:xfrm>
            <a:off x="2572350" y="1635550"/>
            <a:ext cx="97200" cy="5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15-introduction-to-graph-theory-15-638.jpg" id="140" name="Google Shape;140;p30"/>
          <p:cNvPicPr preferRelativeResize="0"/>
          <p:nvPr/>
        </p:nvPicPr>
        <p:blipFill rotWithShape="1">
          <a:blip r:embed="rId3">
            <a:alphaModFix/>
          </a:blip>
          <a:srcRect b="0" l="10890" r="11542" t="28212"/>
          <a:stretch/>
        </p:blipFill>
        <p:spPr>
          <a:xfrm>
            <a:off x="1859012" y="1177000"/>
            <a:ext cx="5425975" cy="376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4825"/>
            <a:ext cx="3649325" cy="3649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31"/>
          <p:cNvSpPr txBox="1"/>
          <p:nvPr/>
        </p:nvSpPr>
        <p:spPr>
          <a:xfrm>
            <a:off x="4321175" y="11348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321175" y="21935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V = {A, B, C, D, E,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4321175" y="3063900"/>
            <a:ext cx="3649200" cy="172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{ {A,E}, {A,C} , {A,F},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{B,C}, {B,D},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{B,E},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{C,F}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, {D,F} 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sp>
        <p:nvSpPr>
          <p:cNvPr id="155" name="Google Shape;155;p32"/>
          <p:cNvSpPr txBox="1"/>
          <p:nvPr/>
        </p:nvSpPr>
        <p:spPr>
          <a:xfrm>
            <a:off x="4321175" y="11348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irected 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32"/>
          <p:cNvSpPr txBox="1"/>
          <p:nvPr/>
        </p:nvSpPr>
        <p:spPr>
          <a:xfrm>
            <a:off x="4321175" y="2193525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V = {A, B, C, D, E, F}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2"/>
          <p:cNvSpPr txBox="1"/>
          <p:nvPr/>
        </p:nvSpPr>
        <p:spPr>
          <a:xfrm>
            <a:off x="4321175" y="3063900"/>
            <a:ext cx="3649200" cy="172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E = { {A,B},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{B,C}, {C,E},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{D,B},</a:t>
            </a: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{E,D}, {E,F} }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3225"/>
            <a:ext cx="4016375" cy="249907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Types of Graphs</a:t>
            </a:r>
            <a:endParaRPr sz="2700"/>
          </a:p>
        </p:txBody>
      </p:sp>
      <p:sp>
        <p:nvSpPr>
          <p:cNvPr id="164" name="Google Shape;164;p33"/>
          <p:cNvSpPr txBox="1"/>
          <p:nvPr/>
        </p:nvSpPr>
        <p:spPr>
          <a:xfrm>
            <a:off x="569900" y="1126100"/>
            <a:ext cx="364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Unweighted </a:t>
            </a:r>
            <a:r>
              <a:rPr b="1" lang="en" sz="30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Graph</a:t>
            </a:r>
            <a:endParaRPr b="1" i="0" sz="3000" u="none" cap="none" strike="noStrike">
              <a:solidFill>
                <a:srgbClr val="85200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p33"/>
          <p:cNvPicPr preferRelativeResize="0"/>
          <p:nvPr/>
        </p:nvPicPr>
        <p:blipFill rotWithShape="1">
          <a:blip r:embed="rId3">
            <a:alphaModFix/>
          </a:blip>
          <a:srcRect b="12188" l="0" r="0" t="0"/>
          <a:stretch/>
        </p:blipFill>
        <p:spPr>
          <a:xfrm>
            <a:off x="569900" y="1949150"/>
            <a:ext cx="6189201" cy="28648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