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embeddedFontLst>
    <p:embeddedFont>
      <p:font typeface="Proxima Nova"/>
      <p:regular r:id="rId56"/>
      <p:bold r:id="rId57"/>
      <p:italic r:id="rId58"/>
      <p:boldItalic r:id="rId59"/>
    </p:embeddedFont>
    <p:embeddedFont>
      <p:font typeface="Alfa Slab One"/>
      <p:regular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AlfaSlabOne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ProximaNova-bold.fntdata"/><Relationship Id="rId12" Type="http://schemas.openxmlformats.org/officeDocument/2006/relationships/slide" Target="slides/slide6.xml"/><Relationship Id="rId56" Type="http://schemas.openxmlformats.org/officeDocument/2006/relationships/font" Target="fonts/ProximaNova-regular.fntdata"/><Relationship Id="rId15" Type="http://schemas.openxmlformats.org/officeDocument/2006/relationships/slide" Target="slides/slide9.xml"/><Relationship Id="rId59" Type="http://schemas.openxmlformats.org/officeDocument/2006/relationships/font" Target="fonts/ProximaNova-boldItalic.fntdata"/><Relationship Id="rId14" Type="http://schemas.openxmlformats.org/officeDocument/2006/relationships/slide" Target="slides/slide8.xml"/><Relationship Id="rId58" Type="http://schemas.openxmlformats.org/officeDocument/2006/relationships/font" Target="fonts/ProximaNov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1d2874b7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b1d2874b7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1d2874b7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b1d2874b7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1d2874b7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b1d2874b7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1d2874b7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b1d2874b7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1d2874b7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b1d2874b7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1d2874b7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b1d2874b7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1d2874b7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b1d2874b7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1d2874b7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b1d2874b7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1d2874b7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b1d2874b7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1d2874b7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b1d2874b7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1d2874b7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b1d2874b7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1d2874b7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b1d2874b7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1d2874b7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b1d2874b7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1d2874b7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b1d2874b7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2715541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b2715541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2715541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b2715541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2715541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b2715541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2715541e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b2715541e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2715541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b2715541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2715541e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b2715541e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2715541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b2715541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2715541e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b2715541e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1d2874b7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b1d2874b7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2715541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b2715541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2715541e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2b2715541e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2715541e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b2715541e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2715541e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b2715541e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2715541e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b2715541e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2715541e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b2715541e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2715541e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2b2715541e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2715541e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b2715541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2715541e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b2715541e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b2715541e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2b2715541e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1d2874b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b1d2874b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2715541e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2b2715541e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2715541e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b2715541e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b2715541e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b2715541e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2715541e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2b2715541e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b2715541e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b2715541e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b2715541e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2b2715541e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b2715541e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2b2715541e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b2715541e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2b2715541e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b2715541e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2b2715541e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b2715541e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2b2715541e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1d2874b7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b1d2874b7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d2874b7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b1d2874b7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1d2874b7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b1d2874b7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1d2874b7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b1d2874b7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1d2874b7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b1d2874b7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1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Linear Array Basics and Operations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[PNP]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Determine Length</a:t>
            </a:r>
            <a:endParaRPr/>
          </a:p>
        </p:txBody>
      </p:sp>
      <p:pic>
        <p:nvPicPr>
          <p:cNvPr descr="Array Data Structure - GeeksforGeeks" id="173" name="Google Shape;1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7500" y="1017725"/>
            <a:ext cx="4154800" cy="10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311700" y="2201200"/>
            <a:ext cx="4953600" cy="242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Inefficient- </a:t>
            </a:r>
            <a:endParaRPr b="1" sz="27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Store size in first byte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Check if index out of bound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Slow access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 C#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Refresh your memory</a:t>
            </a:r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422300" y="1507725"/>
            <a:ext cx="4255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AutoNum type="arabicPeriod"/>
            </a:pPr>
            <a:r>
              <a:rPr b="1" i="0" lang="en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 i in range (stop)</a:t>
            </a:r>
            <a:endParaRPr b="1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AutoNum type="arabicPeriod"/>
            </a:pPr>
            <a:r>
              <a:rPr b="1" i="0" lang="en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 i in range (start, stop)</a:t>
            </a:r>
            <a:endParaRPr b="1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AutoNum type="arabicPeriod"/>
            </a:pPr>
            <a:r>
              <a:rPr b="1" i="0" lang="en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 i in range (start, stop, step)</a:t>
            </a:r>
            <a:endParaRPr b="1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AutoNum type="arabicPeriod"/>
            </a:pPr>
            <a:r>
              <a:rPr b="1" i="0" lang="en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Negative step?</a:t>
            </a:r>
            <a:endParaRPr b="1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AutoNum type="arabicPeriod"/>
            </a:pPr>
            <a:r>
              <a:rPr b="1" i="0" lang="en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Negative stop?</a:t>
            </a:r>
            <a:endParaRPr b="1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Accessing/Changing an Element</a:t>
            </a:r>
            <a:endParaRPr/>
          </a:p>
        </p:txBody>
      </p:sp>
      <p:pic>
        <p:nvPicPr>
          <p:cNvPr id="186" name="Google Shape;1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93475"/>
            <a:ext cx="8520600" cy="189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Initializing</a:t>
            </a:r>
            <a:endParaRPr/>
          </a:p>
        </p:txBody>
      </p:sp>
      <p:sp>
        <p:nvSpPr>
          <p:cNvPr id="192" name="Google Shape;192;p37"/>
          <p:cNvSpPr txBox="1"/>
          <p:nvPr/>
        </p:nvSpPr>
        <p:spPr>
          <a:xfrm>
            <a:off x="2820900" y="2287050"/>
            <a:ext cx="35022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array = [</a:t>
            </a:r>
            <a:r>
              <a:rPr b="1" i="0" lang="en" sz="25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None</a:t>
            </a:r>
            <a:r>
              <a:rPr b="1" i="0" lang="en" sz="2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 * length</a:t>
            </a:r>
            <a:endParaRPr b="1" i="0" sz="2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Initializing</a:t>
            </a:r>
            <a:endParaRPr/>
          </a:p>
        </p:txBody>
      </p:sp>
      <p:sp>
        <p:nvSpPr>
          <p:cNvPr id="198" name="Google Shape;198;p38"/>
          <p:cNvSpPr txBox="1"/>
          <p:nvPr/>
        </p:nvSpPr>
        <p:spPr>
          <a:xfrm>
            <a:off x="1849650" y="2656575"/>
            <a:ext cx="51336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my_array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= np</a:t>
            </a: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.array([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8, 3, 13, 1</a:t>
            </a: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])</a:t>
            </a:r>
            <a:endParaRPr b="1" i="0" sz="2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03975" y="1088025"/>
            <a:ext cx="31836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Import </a:t>
            </a:r>
            <a:r>
              <a:rPr b="1" lang="en" sz="2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numpy </a:t>
            </a: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as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endParaRPr b="1" i="0" sz="25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Initializing</a:t>
            </a:r>
            <a:endParaRPr/>
          </a:p>
        </p:txBody>
      </p:sp>
      <p:sp>
        <p:nvSpPr>
          <p:cNvPr id="205" name="Google Shape;205;p39"/>
          <p:cNvSpPr txBox="1"/>
          <p:nvPr/>
        </p:nvSpPr>
        <p:spPr>
          <a:xfrm>
            <a:off x="2175000" y="2427425"/>
            <a:ext cx="4794000" cy="95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my_list 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= [</a:t>
            </a:r>
            <a:r>
              <a:rPr b="1" lang="en" sz="2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2, 45, 3, 2, 56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1" sz="25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my_array 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.asarray(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my_list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25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39"/>
          <p:cNvSpPr txBox="1"/>
          <p:nvPr/>
        </p:nvSpPr>
        <p:spPr>
          <a:xfrm>
            <a:off x="403975" y="1088025"/>
            <a:ext cx="31836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Import </a:t>
            </a:r>
            <a:r>
              <a:rPr b="1" lang="en" sz="2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numpy </a:t>
            </a: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as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endParaRPr b="1" i="0" sz="25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Initializing</a:t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289900" y="2449950"/>
            <a:ext cx="4564200" cy="95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size 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my_array 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.zeros(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size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25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403975" y="1088025"/>
            <a:ext cx="31836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Import </a:t>
            </a:r>
            <a:r>
              <a:rPr b="1" lang="en" sz="2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numpy </a:t>
            </a: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as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endParaRPr b="1" i="0" sz="25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Initializing</a:t>
            </a:r>
            <a:endParaRPr/>
          </a:p>
        </p:txBody>
      </p:sp>
      <p:sp>
        <p:nvSpPr>
          <p:cNvPr id="219" name="Google Shape;219;p41"/>
          <p:cNvSpPr txBox="1"/>
          <p:nvPr/>
        </p:nvSpPr>
        <p:spPr>
          <a:xfrm>
            <a:off x="403975" y="1088025"/>
            <a:ext cx="31836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Import </a:t>
            </a:r>
            <a:r>
              <a:rPr b="1" lang="en" sz="2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numpy </a:t>
            </a: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as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endParaRPr b="1" i="0" sz="25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41"/>
          <p:cNvSpPr txBox="1"/>
          <p:nvPr/>
        </p:nvSpPr>
        <p:spPr>
          <a:xfrm>
            <a:off x="2289900" y="2449950"/>
            <a:ext cx="4564200" cy="95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size 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my_array 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.ones(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size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25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Initializing</a:t>
            </a:r>
            <a:endParaRPr/>
          </a:p>
        </p:txBody>
      </p:sp>
      <p:sp>
        <p:nvSpPr>
          <p:cNvPr id="226" name="Google Shape;226;p42"/>
          <p:cNvSpPr txBox="1"/>
          <p:nvPr/>
        </p:nvSpPr>
        <p:spPr>
          <a:xfrm>
            <a:off x="403975" y="1088025"/>
            <a:ext cx="31836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Import </a:t>
            </a:r>
            <a:r>
              <a:rPr b="1" lang="en" sz="2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numpy </a:t>
            </a: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as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endParaRPr b="1" i="0" sz="25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2289900" y="2449950"/>
            <a:ext cx="4564200" cy="95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size 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my_array 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.empty(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size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25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Initializing</a:t>
            </a:r>
            <a:endParaRPr/>
          </a:p>
        </p:txBody>
      </p:sp>
      <p:sp>
        <p:nvSpPr>
          <p:cNvPr id="233" name="Google Shape;233;p43"/>
          <p:cNvSpPr txBox="1"/>
          <p:nvPr/>
        </p:nvSpPr>
        <p:spPr>
          <a:xfrm>
            <a:off x="403975" y="1088025"/>
            <a:ext cx="31836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Import </a:t>
            </a:r>
            <a:r>
              <a:rPr b="1" lang="en" sz="2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numpy </a:t>
            </a: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as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endParaRPr b="1" i="0" sz="25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2289900" y="2449950"/>
            <a:ext cx="4564200" cy="95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size 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my_array 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.full(</a:t>
            </a:r>
            <a:r>
              <a:rPr b="1" lang="en" sz="2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size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, 4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25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Basics</a:t>
            </a:r>
            <a:endParaRPr/>
          </a:p>
        </p:txBody>
      </p:sp>
      <p:pic>
        <p:nvPicPr>
          <p:cNvPr descr="Array Data Structure - GeeksforGeeks" id="109" name="Google Shape;1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025" y="1827625"/>
            <a:ext cx="7827950" cy="20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Initializing</a:t>
            </a:r>
            <a:endParaRPr/>
          </a:p>
        </p:txBody>
      </p:sp>
      <p:sp>
        <p:nvSpPr>
          <p:cNvPr id="240" name="Google Shape;240;p44"/>
          <p:cNvSpPr txBox="1"/>
          <p:nvPr/>
        </p:nvSpPr>
        <p:spPr>
          <a:xfrm>
            <a:off x="403975" y="1088025"/>
            <a:ext cx="31836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Import </a:t>
            </a:r>
            <a:r>
              <a:rPr b="1" lang="en" sz="2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numpy </a:t>
            </a: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as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endParaRPr b="1" i="0" sz="25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2289900" y="2360050"/>
            <a:ext cx="4564200" cy="133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size 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my_array 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.ones(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size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25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my_array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.size)</a:t>
            </a:r>
            <a:endParaRPr b="1" sz="25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Initializing</a:t>
            </a:r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403975" y="1088025"/>
            <a:ext cx="31836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Import </a:t>
            </a:r>
            <a:r>
              <a:rPr b="1" lang="en" sz="2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numpy </a:t>
            </a:r>
            <a:r>
              <a:rPr b="1" lang="en" sz="2500">
                <a:latin typeface="Proxima Nova"/>
                <a:ea typeface="Proxima Nova"/>
                <a:cs typeface="Proxima Nova"/>
                <a:sym typeface="Proxima Nova"/>
              </a:rPr>
              <a:t>as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endParaRPr b="1" i="0" sz="25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45"/>
          <p:cNvSpPr txBox="1"/>
          <p:nvPr/>
        </p:nvSpPr>
        <p:spPr>
          <a:xfrm>
            <a:off x="2289900" y="2360050"/>
            <a:ext cx="4564200" cy="133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size 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my_array 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.ones(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size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25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len(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my_array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b="1" lang="en" sz="25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25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(Iteration)</a:t>
            </a:r>
            <a:endParaRPr/>
          </a:p>
        </p:txBody>
      </p:sp>
      <p:pic>
        <p:nvPicPr>
          <p:cNvPr id="254" name="Google Shape;254;p46"/>
          <p:cNvPicPr preferRelativeResize="0"/>
          <p:nvPr/>
        </p:nvPicPr>
        <p:blipFill rotWithShape="1">
          <a:blip r:embed="rId3">
            <a:alphaModFix/>
          </a:blip>
          <a:srcRect b="51402" l="4924" r="0" t="0"/>
          <a:stretch/>
        </p:blipFill>
        <p:spPr>
          <a:xfrm>
            <a:off x="521388" y="2072825"/>
            <a:ext cx="8101224" cy="14267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(Reverse Iteration)</a:t>
            </a:r>
            <a:endParaRPr/>
          </a:p>
        </p:txBody>
      </p:sp>
      <p:pic>
        <p:nvPicPr>
          <p:cNvPr id="260" name="Google Shape;260;p47"/>
          <p:cNvPicPr preferRelativeResize="0"/>
          <p:nvPr/>
        </p:nvPicPr>
        <p:blipFill rotWithShape="1">
          <a:blip r:embed="rId3">
            <a:alphaModFix/>
          </a:blip>
          <a:srcRect b="0" l="4924" r="0" t="51319"/>
          <a:stretch/>
        </p:blipFill>
        <p:spPr>
          <a:xfrm>
            <a:off x="521388" y="2001450"/>
            <a:ext cx="8101224" cy="14291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(Copy Array)</a:t>
            </a:r>
            <a:endParaRPr/>
          </a:p>
        </p:txBody>
      </p:sp>
      <p:pic>
        <p:nvPicPr>
          <p:cNvPr id="266" name="Google Shape;2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113" y="1220075"/>
            <a:ext cx="6881775" cy="3368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(Copy Array)</a:t>
            </a:r>
            <a:endParaRPr/>
          </a:p>
        </p:txBody>
      </p:sp>
      <p:pic>
        <p:nvPicPr>
          <p:cNvPr id="272" name="Google Shape;2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9775"/>
            <a:ext cx="8839201" cy="2792181"/>
          </a:xfrm>
          <a:prstGeom prst="rect">
            <a:avLst/>
          </a:prstGeom>
          <a:noFill/>
          <a:ln cap="flat" cmpd="sng" w="19050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(Resize Array)</a:t>
            </a:r>
            <a:endParaRPr/>
          </a:p>
        </p:txBody>
      </p:sp>
      <p:pic>
        <p:nvPicPr>
          <p:cNvPr id="278" name="Google Shape;2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0585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(Resize Array)</a:t>
            </a:r>
            <a:endParaRPr/>
          </a:p>
        </p:txBody>
      </p:sp>
      <p:pic>
        <p:nvPicPr>
          <p:cNvPr id="284" name="Google Shape;2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9650"/>
            <a:ext cx="8839201" cy="2904196"/>
          </a:xfrm>
          <a:prstGeom prst="rect">
            <a:avLst/>
          </a:prstGeom>
          <a:noFill/>
          <a:ln cap="flat" cmpd="sng" w="19050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(Reverse Array)</a:t>
            </a:r>
            <a:endParaRPr/>
          </a:p>
        </p:txBody>
      </p:sp>
      <p:pic>
        <p:nvPicPr>
          <p:cNvPr id="290" name="Google Shape;2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613" y="1084500"/>
            <a:ext cx="5724776" cy="3956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(Reverse Array)</a:t>
            </a:r>
            <a:endParaRPr/>
          </a:p>
        </p:txBody>
      </p:sp>
      <p:pic>
        <p:nvPicPr>
          <p:cNvPr id="296" name="Google Shape;2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9925"/>
            <a:ext cx="8839200" cy="3469074"/>
          </a:xfrm>
          <a:prstGeom prst="rect">
            <a:avLst/>
          </a:prstGeom>
          <a:noFill/>
          <a:ln cap="flat" cmpd="sng" w="19050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Basics</a:t>
            </a:r>
            <a:endParaRPr/>
          </a:p>
        </p:txBody>
      </p:sp>
      <p:pic>
        <p:nvPicPr>
          <p:cNvPr descr="Array Data Structure - GeeksforGeeks" id="115" name="Google Shape;1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7500" y="395275"/>
            <a:ext cx="4154800" cy="10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/>
          <p:cNvSpPr txBox="1"/>
          <p:nvPr/>
        </p:nvSpPr>
        <p:spPr>
          <a:xfrm>
            <a:off x="311700" y="1518150"/>
            <a:ext cx="5722800" cy="60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 - fixed ( 1, 2, 3, …, 100, ..)</a:t>
            </a:r>
            <a:endParaRPr b="1" i="0" sz="27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311700" y="2279738"/>
            <a:ext cx="5722800" cy="132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Index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0 - indexing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1 - indexing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311700" y="3762825"/>
            <a:ext cx="5722800" cy="51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Size / Length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311700" y="4434400"/>
            <a:ext cx="5722800" cy="51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Type - Fixed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(Reverse Array) (Efficient)</a:t>
            </a:r>
            <a:endParaRPr/>
          </a:p>
        </p:txBody>
      </p:sp>
      <p:pic>
        <p:nvPicPr>
          <p:cNvPr id="302" name="Google Shape;30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75" y="1362075"/>
            <a:ext cx="7382250" cy="30598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(Reverse Array) (Efficient)</a:t>
            </a:r>
            <a:endParaRPr/>
          </a:p>
        </p:txBody>
      </p:sp>
      <p:pic>
        <p:nvPicPr>
          <p:cNvPr id="308" name="Google Shape;3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3770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(Reverse Array) (Efficient)</a:t>
            </a:r>
            <a:endParaRPr/>
          </a:p>
        </p:txBody>
      </p:sp>
      <p:pic>
        <p:nvPicPr>
          <p:cNvPr id="314" name="Google Shape;314;p56"/>
          <p:cNvPicPr preferRelativeResize="0"/>
          <p:nvPr/>
        </p:nvPicPr>
        <p:blipFill rotWithShape="1">
          <a:blip r:embed="rId3">
            <a:alphaModFix/>
          </a:blip>
          <a:srcRect b="0" l="8282" r="0" t="0"/>
          <a:stretch/>
        </p:blipFill>
        <p:spPr>
          <a:xfrm>
            <a:off x="2051574" y="1222475"/>
            <a:ext cx="5040849" cy="36385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(Shift Left)</a:t>
            </a:r>
            <a:endParaRPr/>
          </a:p>
        </p:txBody>
      </p:sp>
      <p:pic>
        <p:nvPicPr>
          <p:cNvPr id="320" name="Google Shape;3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13" y="1190100"/>
            <a:ext cx="6657975" cy="3552825"/>
          </a:xfrm>
          <a:prstGeom prst="rect">
            <a:avLst/>
          </a:prstGeom>
          <a:noFill/>
          <a:ln cap="flat" cmpd="sng" w="19050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(Shift Left)</a:t>
            </a:r>
            <a:endParaRPr/>
          </a:p>
        </p:txBody>
      </p:sp>
      <p:pic>
        <p:nvPicPr>
          <p:cNvPr id="326" name="Google Shape;326;p58"/>
          <p:cNvPicPr preferRelativeResize="0"/>
          <p:nvPr/>
        </p:nvPicPr>
        <p:blipFill rotWithShape="1">
          <a:blip r:embed="rId3">
            <a:alphaModFix/>
          </a:blip>
          <a:srcRect b="0" l="6716" r="0" t="0"/>
          <a:stretch/>
        </p:blipFill>
        <p:spPr>
          <a:xfrm>
            <a:off x="1799837" y="1823275"/>
            <a:ext cx="5544324" cy="19716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(Shift Right)</a:t>
            </a:r>
            <a:endParaRPr/>
          </a:p>
        </p:txBody>
      </p:sp>
      <p:pic>
        <p:nvPicPr>
          <p:cNvPr id="332" name="Google Shape;33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1180100"/>
            <a:ext cx="8134350" cy="3733800"/>
          </a:xfrm>
          <a:prstGeom prst="rect">
            <a:avLst/>
          </a:prstGeom>
          <a:noFill/>
          <a:ln cap="flat" cmpd="sng" w="19050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(Shift Right)</a:t>
            </a:r>
            <a:endParaRPr/>
          </a:p>
        </p:txBody>
      </p:sp>
      <p:pic>
        <p:nvPicPr>
          <p:cNvPr id="338" name="Google Shape;338;p60"/>
          <p:cNvPicPr preferRelativeResize="0"/>
          <p:nvPr/>
        </p:nvPicPr>
        <p:blipFill rotWithShape="1">
          <a:blip r:embed="rId3">
            <a:alphaModFix/>
          </a:blip>
          <a:srcRect b="0" l="5446" r="0" t="0"/>
          <a:stretch/>
        </p:blipFill>
        <p:spPr>
          <a:xfrm>
            <a:off x="888538" y="1736025"/>
            <a:ext cx="7366925" cy="20601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(Rotate Left)</a:t>
            </a:r>
            <a:endParaRPr/>
          </a:p>
        </p:txBody>
      </p:sp>
      <p:pic>
        <p:nvPicPr>
          <p:cNvPr id="344" name="Google Shape;3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738" y="1200075"/>
            <a:ext cx="6214524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(Rotate Left)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 rotWithShape="1">
          <a:blip r:embed="rId3">
            <a:alphaModFix/>
          </a:blip>
          <a:srcRect b="0" l="6138" r="0" t="0"/>
          <a:stretch/>
        </p:blipFill>
        <p:spPr>
          <a:xfrm>
            <a:off x="1498738" y="1621350"/>
            <a:ext cx="6146524" cy="25712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(Rotate Right)</a:t>
            </a:r>
            <a:endParaRPr/>
          </a:p>
        </p:txBody>
      </p:sp>
      <p:pic>
        <p:nvPicPr>
          <p:cNvPr id="356" name="Google Shape;35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63" y="1140175"/>
            <a:ext cx="7467873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Basics</a:t>
            </a:r>
            <a:endParaRPr/>
          </a:p>
        </p:txBody>
      </p:sp>
      <p:pic>
        <p:nvPicPr>
          <p:cNvPr descr="Array Data Structure - GeeksforGeeks" id="125" name="Google Shape;1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7550" y="395075"/>
            <a:ext cx="4154800" cy="10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 txBox="1"/>
          <p:nvPr/>
        </p:nvSpPr>
        <p:spPr>
          <a:xfrm>
            <a:off x="311700" y="1518150"/>
            <a:ext cx="5722800" cy="60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 - fixed ( 1, 2, 3, …, 100, ..)</a:t>
            </a:r>
            <a:endParaRPr b="1" i="0" sz="27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311700" y="2338800"/>
            <a:ext cx="5722800" cy="153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Arrays - 1D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Matrix - 2D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Tensor - 3D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(Rotate Right)</a:t>
            </a:r>
            <a:endParaRPr/>
          </a:p>
        </p:txBody>
      </p:sp>
      <p:pic>
        <p:nvPicPr>
          <p:cNvPr id="362" name="Google Shape;362;p64"/>
          <p:cNvPicPr preferRelativeResize="0"/>
          <p:nvPr/>
        </p:nvPicPr>
        <p:blipFill rotWithShape="1">
          <a:blip r:embed="rId3">
            <a:alphaModFix/>
          </a:blip>
          <a:srcRect b="0" l="5150" r="0" t="0"/>
          <a:stretch/>
        </p:blipFill>
        <p:spPr>
          <a:xfrm>
            <a:off x="669138" y="1691100"/>
            <a:ext cx="7805725" cy="25188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(Insert)</a:t>
            </a:r>
            <a:endParaRPr/>
          </a:p>
        </p:txBody>
      </p:sp>
      <p:pic>
        <p:nvPicPr>
          <p:cNvPr id="368" name="Google Shape;36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563" y="1170125"/>
            <a:ext cx="6158877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(Insert)</a:t>
            </a:r>
            <a:endParaRPr/>
          </a:p>
        </p:txBody>
      </p:sp>
      <p:pic>
        <p:nvPicPr>
          <p:cNvPr id="374" name="Google Shape;374;p66"/>
          <p:cNvPicPr preferRelativeResize="0"/>
          <p:nvPr/>
        </p:nvPicPr>
        <p:blipFill rotWithShape="1">
          <a:blip r:embed="rId3">
            <a:alphaModFix/>
          </a:blip>
          <a:srcRect b="0" l="3512" r="0" t="0"/>
          <a:stretch/>
        </p:blipFill>
        <p:spPr>
          <a:xfrm>
            <a:off x="461462" y="1910475"/>
            <a:ext cx="8221075" cy="23486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(Remove)</a:t>
            </a:r>
            <a:endParaRPr/>
          </a:p>
        </p:txBody>
      </p:sp>
      <p:pic>
        <p:nvPicPr>
          <p:cNvPr id="380" name="Google Shape;38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75" y="1160125"/>
            <a:ext cx="7395852" cy="3820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Functions (Remove)</a:t>
            </a:r>
            <a:endParaRPr/>
          </a:p>
        </p:txBody>
      </p:sp>
      <p:pic>
        <p:nvPicPr>
          <p:cNvPr id="386" name="Google Shape;386;p68"/>
          <p:cNvPicPr preferRelativeResize="0"/>
          <p:nvPr/>
        </p:nvPicPr>
        <p:blipFill rotWithShape="1">
          <a:blip r:embed="rId3">
            <a:alphaModFix/>
          </a:blip>
          <a:srcRect b="0" l="4269" r="0" t="0"/>
          <a:stretch/>
        </p:blipFill>
        <p:spPr>
          <a:xfrm>
            <a:off x="488663" y="1973800"/>
            <a:ext cx="8286524" cy="127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Selection Sort</a:t>
            </a:r>
            <a:endParaRPr/>
          </a:p>
        </p:txBody>
      </p:sp>
      <p:pic>
        <p:nvPicPr>
          <p:cNvPr id="392" name="Google Shape;39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8" y="1260000"/>
            <a:ext cx="7896225" cy="3257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Selection Sort</a:t>
            </a:r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3">
            <a:alphaModFix/>
          </a:blip>
          <a:srcRect b="0" l="0" r="0" t="1361"/>
          <a:stretch/>
        </p:blipFill>
        <p:spPr>
          <a:xfrm>
            <a:off x="562663" y="1182500"/>
            <a:ext cx="8018676" cy="3768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Bubble Sort</a:t>
            </a:r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2289900" y="2449950"/>
            <a:ext cx="45642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SELF STUDY</a:t>
            </a:r>
            <a:endParaRPr b="1" sz="2500">
              <a:solidFill>
                <a:srgbClr val="2121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Binary Search</a:t>
            </a:r>
            <a:endParaRPr/>
          </a:p>
        </p:txBody>
      </p:sp>
      <p:pic>
        <p:nvPicPr>
          <p:cNvPr id="410" name="Google Shape;41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9850"/>
            <a:ext cx="8839199" cy="32235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</a:t>
            </a:r>
            <a:r>
              <a:rPr lang="en"/>
              <a:t>Binary Search</a:t>
            </a:r>
            <a:endParaRPr/>
          </a:p>
        </p:txBody>
      </p:sp>
      <p:pic>
        <p:nvPicPr>
          <p:cNvPr id="416" name="Google Shape;41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325" y="1150150"/>
            <a:ext cx="5865359" cy="3820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Basics</a:t>
            </a:r>
            <a:endParaRPr/>
          </a:p>
        </p:txBody>
      </p:sp>
      <p:pic>
        <p:nvPicPr>
          <p:cNvPr descr="Array Data Structure - GeeksforGeeks"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7550" y="395075"/>
            <a:ext cx="4154800" cy="10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 txBox="1"/>
          <p:nvPr/>
        </p:nvSpPr>
        <p:spPr>
          <a:xfrm>
            <a:off x="311700" y="1540663"/>
            <a:ext cx="5722800" cy="132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Index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0 - indexing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1 - indexing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311700" y="3116125"/>
            <a:ext cx="5722800" cy="99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Why 0-indexing?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 efficient memory access</a:t>
            </a:r>
            <a:endParaRPr b="1" sz="2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Basics</a:t>
            </a:r>
            <a:endParaRPr/>
          </a:p>
        </p:txBody>
      </p:sp>
      <p:pic>
        <p:nvPicPr>
          <p:cNvPr descr="Array Data Structure - GeeksforGeeks"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7550" y="395075"/>
            <a:ext cx="4154800" cy="10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 txBox="1"/>
          <p:nvPr/>
        </p:nvSpPr>
        <p:spPr>
          <a:xfrm>
            <a:off x="311700" y="1540668"/>
            <a:ext cx="57228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Size / Length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311700" y="2436975"/>
            <a:ext cx="5722800" cy="99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Size?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Valid Elements</a:t>
            </a:r>
            <a:endParaRPr b="1" sz="2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311700" y="3753275"/>
            <a:ext cx="5722800" cy="99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Length?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Fixed - As Declared</a:t>
            </a:r>
            <a:endParaRPr b="1" sz="2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Basics</a:t>
            </a:r>
            <a:endParaRPr/>
          </a:p>
        </p:txBody>
      </p:sp>
      <p:pic>
        <p:nvPicPr>
          <p:cNvPr descr="Array Data Structure - GeeksforGeeks" id="150" name="Google Shape;1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7550" y="395075"/>
            <a:ext cx="4154800" cy="10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 txBox="1"/>
          <p:nvPr/>
        </p:nvSpPr>
        <p:spPr>
          <a:xfrm>
            <a:off x="311700" y="1540668"/>
            <a:ext cx="57228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Type -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Fixed</a:t>
            </a:r>
            <a:endParaRPr b="1" sz="2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311700" y="2436975"/>
            <a:ext cx="5722800" cy="99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Why Not?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Efficient Memory Access</a:t>
            </a:r>
            <a:endParaRPr b="1" sz="2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Basics</a:t>
            </a:r>
            <a:endParaRPr/>
          </a:p>
        </p:txBody>
      </p:sp>
      <p:pic>
        <p:nvPicPr>
          <p:cNvPr descr="Array Data Structure - GeeksforGeeks" id="158" name="Google Shape;1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7550" y="395075"/>
            <a:ext cx="4154800" cy="10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 txBox="1"/>
          <p:nvPr/>
        </p:nvSpPr>
        <p:spPr>
          <a:xfrm>
            <a:off x="221800" y="3118675"/>
            <a:ext cx="4953600" cy="158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Formula- </a:t>
            </a:r>
            <a:endParaRPr b="1" sz="27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Starting address of array + index*bytes required for one data</a:t>
            </a:r>
            <a:endParaRPr b="1" sz="2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221800" y="1579050"/>
            <a:ext cx="4953600" cy="130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Integer :       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4bytes</a:t>
            </a:r>
            <a:endParaRPr b="1" sz="2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Floats :         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8bytes</a:t>
            </a:r>
            <a:endParaRPr b="1" sz="2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Character :  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1byte</a:t>
            </a:r>
            <a:endParaRPr b="1" sz="2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- Determine Length</a:t>
            </a:r>
            <a:endParaRPr/>
          </a:p>
        </p:txBody>
      </p:sp>
      <p:pic>
        <p:nvPicPr>
          <p:cNvPr descr="Array Data Structure - GeeksforGeeks" id="166" name="Google Shape;1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7500" y="1017725"/>
            <a:ext cx="4154800" cy="10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3"/>
          <p:cNvSpPr txBox="1"/>
          <p:nvPr/>
        </p:nvSpPr>
        <p:spPr>
          <a:xfrm>
            <a:off x="311700" y="2201200"/>
            <a:ext cx="5133300" cy="242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Efficient- </a:t>
            </a:r>
            <a:endParaRPr b="1" sz="27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Doesn’t store size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May give invalid data if index out of bounds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 access faster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 Fortran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