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embeddedFontLst>
    <p:embeddedFont>
      <p:font typeface="Proxima Nova"/>
      <p:regular r:id="rId57"/>
      <p:bold r:id="rId58"/>
      <p:italic r:id="rId59"/>
      <p:boldItalic r:id="rId60"/>
    </p:embeddedFont>
    <p:embeddedFont>
      <p:font typeface="Alfa Slab One"/>
      <p:regular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AlfaSlabOne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ProximaNova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ProximaNova-italic.fntdata"/><Relationship Id="rId14" Type="http://schemas.openxmlformats.org/officeDocument/2006/relationships/slide" Target="slides/slide8.xml"/><Relationship Id="rId58" Type="http://schemas.openxmlformats.org/officeDocument/2006/relationships/font" Target="fonts/ProximaNova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4176d497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b4176d497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4176d4973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b4176d497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4176d497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b4176d497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4176d497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b4176d497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4176d497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b4176d497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b4176d497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b4176d497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b4176d4973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b4176d4973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4176d4973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b4176d4973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b4176d4973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b4176d4973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4176d497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b4176d497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4176d4973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b4176d4973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4176d497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b4176d497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4176d4973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2b4176d4973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4176d4973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b4176d4973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4176d4973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b4176d4973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b4176d497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2b4176d497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4176d497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b4176d497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b4176d4973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2b4176d4973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b4176d4973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b4176d4973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4176d4973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b4176d4973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b4176d49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b4176d49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b4176d4973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b4176d4973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4176d497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b4176d497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4176d497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b4176d497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4176d4973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b4176d4973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4176d4973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2b4176d4973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4176d4973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b4176d4973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4176d4973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2b4176d4973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4176d4973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b4176d4973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4176d4973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2b4176d4973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b4176d4973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2b4176d4973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b4176d4973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b4176d4973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b4176d4973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2b4176d4973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4176d497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b4176d497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b4176d4973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2b4176d4973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b4176d4973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2b4176d4973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b4176d4973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2b4176d4973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4176d4973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2b4176d4973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b4176d4973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2b4176d4973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b4176d4973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2b4176d4973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b4176d497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2b4176d497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b4176d4973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2b4176d4973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4176d4973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2b4176d4973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b4176d497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2b4176d497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4176d497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b4176d497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b4176d4973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2b4176d4973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4176d497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b4176d497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4176d497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b4176d497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4176d497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b4176d497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4176d497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b4176d497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www.w3schools.com/python/numpy/trypython.asp?filename=demo_numpy_array_iterating3-2" TargetMode="External"/><Relationship Id="rId4" Type="http://schemas.openxmlformats.org/officeDocument/2006/relationships/image" Target="../media/image2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w3schools.com/python/numpy/trypython.asp?filename=demo_numpy_array_iterating3-2" TargetMode="External"/><Relationship Id="rId4" Type="http://schemas.openxmlformats.org/officeDocument/2006/relationships/image" Target="../media/image2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www.w3schools.com/python/numpy/trypython.asp?filename=demo_numpy_array_iterating3-2" TargetMode="External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www.geeksforgeeks.org/python-program-multiply-two-matrice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2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Multidimensional Array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[PNP]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University 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MultiDimensional Array (Index Finding)</a:t>
            </a:r>
            <a:endParaRPr/>
          </a:p>
        </p:txBody>
      </p:sp>
      <p:sp>
        <p:nvSpPr>
          <p:cNvPr id="171" name="Google Shape;171;p34"/>
          <p:cNvSpPr txBox="1"/>
          <p:nvPr/>
        </p:nvSpPr>
        <p:spPr>
          <a:xfrm>
            <a:off x="2545125" y="2545075"/>
            <a:ext cx="3631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arr[</a:t>
            </a:r>
            <a:r>
              <a:rPr b="1" i="0" lang="en" sz="29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][</a:t>
            </a:r>
            <a:r>
              <a:rPr b="1" i="0" lang="en" sz="29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][</a:t>
            </a:r>
            <a:r>
              <a:rPr b="1" i="0" lang="en" sz="29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][</a:t>
            </a:r>
            <a:r>
              <a:rPr b="1" i="0" lang="en" sz="29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b="1" i="0" sz="2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34"/>
          <p:cNvSpPr txBox="1"/>
          <p:nvPr/>
        </p:nvSpPr>
        <p:spPr>
          <a:xfrm>
            <a:off x="382200" y="1151100"/>
            <a:ext cx="1577400" cy="48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4D Array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MultiDimensional Array (Reverse Indexing)</a:t>
            </a:r>
            <a:endParaRPr/>
          </a:p>
        </p:txBody>
      </p:sp>
      <p:sp>
        <p:nvSpPr>
          <p:cNvPr id="178" name="Google Shape;178;p35"/>
          <p:cNvSpPr txBox="1"/>
          <p:nvPr/>
        </p:nvSpPr>
        <p:spPr>
          <a:xfrm>
            <a:off x="2512125" y="1705975"/>
            <a:ext cx="36312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arr[</a:t>
            </a:r>
            <a:r>
              <a:rPr b="1" i="0" lang="en" sz="29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][</a:t>
            </a:r>
            <a:r>
              <a:rPr b="1" i="0" lang="en" sz="29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][</a:t>
            </a:r>
            <a:r>
              <a:rPr b="1" i="0" lang="en" sz="29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b="1" i="0" sz="2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= 4</a:t>
            </a:r>
            <a:endParaRPr b="1" i="0" sz="2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= 4</a:t>
            </a:r>
            <a:endParaRPr b="1" i="0" sz="2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O </a:t>
            </a: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= 8</a:t>
            </a:r>
            <a:endParaRPr b="1" i="0" sz="2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Location 111</a:t>
            </a:r>
            <a:endParaRPr b="1" i="0" sz="2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35"/>
          <p:cNvSpPr txBox="1"/>
          <p:nvPr/>
        </p:nvSpPr>
        <p:spPr>
          <a:xfrm>
            <a:off x="382200" y="1151100"/>
            <a:ext cx="1577400" cy="48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3D Array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MultiDimensional Array (Reverse Indexing)</a:t>
            </a:r>
            <a:endParaRPr/>
          </a:p>
        </p:txBody>
      </p:sp>
      <p:sp>
        <p:nvSpPr>
          <p:cNvPr id="185" name="Google Shape;185;p36"/>
          <p:cNvSpPr txBox="1"/>
          <p:nvPr/>
        </p:nvSpPr>
        <p:spPr>
          <a:xfrm>
            <a:off x="2310750" y="1854525"/>
            <a:ext cx="4522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111 = M * (4*8) + N * 8 + O</a:t>
            </a:r>
            <a:endParaRPr b="1" i="0" sz="2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36"/>
          <p:cNvSpPr txBox="1"/>
          <p:nvPr/>
        </p:nvSpPr>
        <p:spPr>
          <a:xfrm>
            <a:off x="382200" y="1151100"/>
            <a:ext cx="1577400" cy="48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3D Array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775" y="2571750"/>
            <a:ext cx="5938461" cy="23529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MultiDimensional Array (Reverse Indexing)</a:t>
            </a:r>
            <a:endParaRPr/>
          </a:p>
        </p:txBody>
      </p:sp>
      <p:sp>
        <p:nvSpPr>
          <p:cNvPr id="193" name="Google Shape;193;p37"/>
          <p:cNvSpPr txBox="1"/>
          <p:nvPr/>
        </p:nvSpPr>
        <p:spPr>
          <a:xfrm>
            <a:off x="2310750" y="2256150"/>
            <a:ext cx="4522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96, 107, 60</a:t>
            </a:r>
            <a:endParaRPr b="1" i="0" sz="2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37"/>
          <p:cNvSpPr txBox="1"/>
          <p:nvPr/>
        </p:nvSpPr>
        <p:spPr>
          <a:xfrm>
            <a:off x="382200" y="1151100"/>
            <a:ext cx="1577400" cy="48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3D Array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MultiDimensional Array (Iteration - array)</a:t>
            </a:r>
            <a:endParaRPr/>
          </a:p>
        </p:txBody>
      </p:sp>
      <p:sp>
        <p:nvSpPr>
          <p:cNvPr id="200" name="Google Shape;200;p38"/>
          <p:cNvSpPr txBox="1"/>
          <p:nvPr/>
        </p:nvSpPr>
        <p:spPr>
          <a:xfrm>
            <a:off x="1838725" y="2287050"/>
            <a:ext cx="5328000" cy="56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2D Array</a:t>
            </a:r>
            <a:endParaRPr b="1" i="0" sz="2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MultiDimensional Array (Iteration - array)</a:t>
            </a:r>
            <a:endParaRPr/>
          </a:p>
        </p:txBody>
      </p:sp>
      <p:pic>
        <p:nvPicPr>
          <p:cNvPr id="206" name="Google Shape;2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5" y="1230725"/>
            <a:ext cx="8096250" cy="3505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type="title"/>
          </p:nvPr>
        </p:nvSpPr>
        <p:spPr>
          <a:xfrm>
            <a:off x="311700" y="445025"/>
            <a:ext cx="857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MultiDimensional Array (Iteration - element)</a:t>
            </a: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1908000" y="2287050"/>
            <a:ext cx="5328000" cy="56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2D Array</a:t>
            </a:r>
            <a:endParaRPr b="1" i="0" sz="2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MultiDimensional Array (Iteration - element)</a:t>
            </a:r>
            <a:endParaRPr/>
          </a:p>
        </p:txBody>
      </p:sp>
      <p:pic>
        <p:nvPicPr>
          <p:cNvPr id="218" name="Google Shape;21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825" y="1177525"/>
            <a:ext cx="7344350" cy="37025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MultiDimensional Array (Iteration - element)</a:t>
            </a:r>
            <a:endParaRPr/>
          </a:p>
        </p:txBody>
      </p:sp>
      <p:sp>
        <p:nvSpPr>
          <p:cNvPr id="224" name="Google Shape;224;p42"/>
          <p:cNvSpPr txBox="1"/>
          <p:nvPr/>
        </p:nvSpPr>
        <p:spPr>
          <a:xfrm>
            <a:off x="1908000" y="2287050"/>
            <a:ext cx="5328000" cy="56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3D Array</a:t>
            </a:r>
            <a:endParaRPr b="1" i="0" sz="2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MultiDimensional Array (Iteration - element)</a:t>
            </a:r>
            <a:endParaRPr/>
          </a:p>
        </p:txBody>
      </p:sp>
      <p:pic>
        <p:nvPicPr>
          <p:cNvPr id="230" name="Google Shape;23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75" y="1200550"/>
            <a:ext cx="8096251" cy="3710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MultiDimensional Array (Initialize)</a:t>
            </a:r>
            <a:endParaRPr/>
          </a:p>
        </p:txBody>
      </p:sp>
      <p:sp>
        <p:nvSpPr>
          <p:cNvPr id="109" name="Google Shape;109;p26"/>
          <p:cNvSpPr txBox="1"/>
          <p:nvPr/>
        </p:nvSpPr>
        <p:spPr>
          <a:xfrm>
            <a:off x="1710600" y="1392250"/>
            <a:ext cx="5722800" cy="102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1D Array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array1D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b="1" lang="en" sz="2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zeros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(5)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710600" y="2683200"/>
            <a:ext cx="5722800" cy="102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2D Array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array2D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b="1" lang="en" sz="2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zeros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((5,2))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710600" y="3974150"/>
            <a:ext cx="5722800" cy="102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3D Array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array3D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b="1" lang="en" sz="2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zeros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(?)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(Shape)</a:t>
            </a:r>
            <a:endParaRPr/>
          </a:p>
        </p:txBody>
      </p:sp>
      <p:pic>
        <p:nvPicPr>
          <p:cNvPr id="236" name="Google Shape;2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672350"/>
            <a:ext cx="76962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(Iteration - Row Wise)</a:t>
            </a:r>
            <a:endParaRPr/>
          </a:p>
        </p:txBody>
      </p:sp>
      <p:pic>
        <p:nvPicPr>
          <p:cNvPr id="242" name="Google Shape;242;p45"/>
          <p:cNvPicPr preferRelativeResize="0"/>
          <p:nvPr/>
        </p:nvPicPr>
        <p:blipFill rotWithShape="1">
          <a:blip r:embed="rId3">
            <a:alphaModFix/>
          </a:blip>
          <a:srcRect b="0" l="16888" r="0" t="0"/>
          <a:stretch/>
        </p:blipFill>
        <p:spPr>
          <a:xfrm>
            <a:off x="1995273" y="1111975"/>
            <a:ext cx="5153451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6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(Iteration - Row Wise)</a:t>
            </a:r>
            <a:endParaRPr/>
          </a:p>
        </p:txBody>
      </p:sp>
      <p:pic>
        <p:nvPicPr>
          <p:cNvPr id="248" name="Google Shape;24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88" y="1161450"/>
            <a:ext cx="796272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(Iteration - Column Wise)</a:t>
            </a:r>
            <a:endParaRPr/>
          </a:p>
        </p:txBody>
      </p:sp>
      <p:pic>
        <p:nvPicPr>
          <p:cNvPr id="254" name="Google Shape;254;p47"/>
          <p:cNvPicPr preferRelativeResize="0"/>
          <p:nvPr/>
        </p:nvPicPr>
        <p:blipFill rotWithShape="1">
          <a:blip r:embed="rId3">
            <a:alphaModFix/>
          </a:blip>
          <a:srcRect b="0" l="18864" r="0" t="0"/>
          <a:stretch/>
        </p:blipFill>
        <p:spPr>
          <a:xfrm>
            <a:off x="2050001" y="1150150"/>
            <a:ext cx="5043999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8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(Iteration - Column Wise)</a:t>
            </a:r>
            <a:endParaRPr/>
          </a:p>
        </p:txBody>
      </p:sp>
      <p:pic>
        <p:nvPicPr>
          <p:cNvPr id="260" name="Google Shape;2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88" y="1161475"/>
            <a:ext cx="770593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9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(Summation)</a:t>
            </a:r>
            <a:endParaRPr/>
          </a:p>
        </p:txBody>
      </p:sp>
      <p:pic>
        <p:nvPicPr>
          <p:cNvPr id="266" name="Google Shape;266;p49"/>
          <p:cNvPicPr preferRelativeResize="0"/>
          <p:nvPr/>
        </p:nvPicPr>
        <p:blipFill rotWithShape="1">
          <a:blip r:embed="rId3">
            <a:alphaModFix/>
          </a:blip>
          <a:srcRect b="0" l="19100" r="0" t="0"/>
          <a:stretch/>
        </p:blipFill>
        <p:spPr>
          <a:xfrm>
            <a:off x="2007475" y="1118400"/>
            <a:ext cx="5129051" cy="3820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(Summation)</a:t>
            </a:r>
            <a:endParaRPr/>
          </a:p>
        </p:txBody>
      </p:sp>
      <p:pic>
        <p:nvPicPr>
          <p:cNvPr id="272" name="Google Shape;27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500" y="1187450"/>
            <a:ext cx="572300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(Summation along Rows)</a:t>
            </a:r>
            <a:endParaRPr/>
          </a:p>
        </p:txBody>
      </p:sp>
      <p:pic>
        <p:nvPicPr>
          <p:cNvPr id="278" name="Google Shape;27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339" y="1360625"/>
            <a:ext cx="4263625" cy="28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2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(Summation along Rows)</a:t>
            </a:r>
            <a:endParaRPr/>
          </a:p>
        </p:txBody>
      </p:sp>
      <p:pic>
        <p:nvPicPr>
          <p:cNvPr id="284" name="Google Shape;284;p52"/>
          <p:cNvPicPr preferRelativeResize="0"/>
          <p:nvPr/>
        </p:nvPicPr>
        <p:blipFill rotWithShape="1">
          <a:blip r:embed="rId3">
            <a:alphaModFix/>
          </a:blip>
          <a:srcRect b="0" l="7969" r="0" t="0"/>
          <a:stretch/>
        </p:blipFill>
        <p:spPr>
          <a:xfrm>
            <a:off x="929163" y="1170125"/>
            <a:ext cx="7381976" cy="3820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(Summation along Rows)</a:t>
            </a:r>
            <a:endParaRPr/>
          </a:p>
        </p:txBody>
      </p:sp>
      <p:pic>
        <p:nvPicPr>
          <p:cNvPr id="290" name="Google Shape;2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775" y="1542450"/>
            <a:ext cx="6344750" cy="25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MultiDimensional Array (Initialize)</a:t>
            </a:r>
            <a:endParaRPr/>
          </a:p>
        </p:txBody>
      </p:sp>
      <p:sp>
        <p:nvSpPr>
          <p:cNvPr id="117" name="Google Shape;117;p27"/>
          <p:cNvSpPr txBox="1"/>
          <p:nvPr/>
        </p:nvSpPr>
        <p:spPr>
          <a:xfrm>
            <a:off x="1551900" y="1392250"/>
            <a:ext cx="6040200" cy="102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1D Array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array1D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b="1" lang="en" sz="2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zeros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(5, dtype = int)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1551900" y="2683200"/>
            <a:ext cx="6040200" cy="102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2D Array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array2D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b="1" lang="en" sz="2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zeros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((5,2), </a:t>
            </a: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dtype = int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1551900" y="3974150"/>
            <a:ext cx="6040200" cy="102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3D Array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array3D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b="1" lang="en" sz="2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zeros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(?)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(Summation along Columns)</a:t>
            </a:r>
            <a:endParaRPr/>
          </a:p>
        </p:txBody>
      </p:sp>
      <p:pic>
        <p:nvPicPr>
          <p:cNvPr id="296" name="Google Shape;2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500" y="1109500"/>
            <a:ext cx="2321300" cy="39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5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</a:t>
            </a:r>
            <a:endParaRPr/>
          </a:p>
        </p:txBody>
      </p:sp>
      <p:sp>
        <p:nvSpPr>
          <p:cNvPr id="302" name="Google Shape;302;p55"/>
          <p:cNvSpPr txBox="1"/>
          <p:nvPr/>
        </p:nvSpPr>
        <p:spPr>
          <a:xfrm>
            <a:off x="1445700" y="2274450"/>
            <a:ext cx="6252600" cy="84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Largest Number in a 2D Array</a:t>
            </a:r>
            <a:endParaRPr b="1" sz="27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6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</a:t>
            </a:r>
            <a:endParaRPr/>
          </a:p>
        </p:txBody>
      </p:sp>
      <p:sp>
        <p:nvSpPr>
          <p:cNvPr id="308" name="Google Shape;308;p56"/>
          <p:cNvSpPr txBox="1"/>
          <p:nvPr/>
        </p:nvSpPr>
        <p:spPr>
          <a:xfrm>
            <a:off x="926100" y="2237625"/>
            <a:ext cx="7291800" cy="84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Largest Number in Each Row in a 2D Array. Then Find The Smallest Among Them</a:t>
            </a:r>
            <a:endParaRPr b="1" sz="27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7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</a:t>
            </a:r>
            <a:endParaRPr/>
          </a:p>
        </p:txBody>
      </p:sp>
      <p:sp>
        <p:nvSpPr>
          <p:cNvPr id="314" name="Google Shape;314;p57"/>
          <p:cNvSpPr txBox="1"/>
          <p:nvPr/>
        </p:nvSpPr>
        <p:spPr>
          <a:xfrm>
            <a:off x="926100" y="2237625"/>
            <a:ext cx="7486500" cy="84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Smallest Number in Each Column in a 2D Array. Then Find The Largest Among Them</a:t>
            </a:r>
            <a:endParaRPr b="1" sz="27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8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(Swap Columns of m*n matrix)</a:t>
            </a:r>
            <a:endParaRPr/>
          </a:p>
        </p:txBody>
      </p:sp>
      <p:pic>
        <p:nvPicPr>
          <p:cNvPr id="320" name="Google Shape;32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988" y="1248075"/>
            <a:ext cx="6610325" cy="32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9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(Swap Columns of m*n matrix)</a:t>
            </a:r>
            <a:endParaRPr/>
          </a:p>
        </p:txBody>
      </p:sp>
      <p:pic>
        <p:nvPicPr>
          <p:cNvPr id="326" name="Google Shape;32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5" y="1256725"/>
            <a:ext cx="51244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0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(Swap Columns of m*n matrix)</a:t>
            </a:r>
            <a:endParaRPr/>
          </a:p>
        </p:txBody>
      </p:sp>
      <p:pic>
        <p:nvPicPr>
          <p:cNvPr id="332" name="Google Shape;332;p60"/>
          <p:cNvPicPr preferRelativeResize="0"/>
          <p:nvPr/>
        </p:nvPicPr>
        <p:blipFill rotWithShape="1">
          <a:blip r:embed="rId3">
            <a:alphaModFix/>
          </a:blip>
          <a:srcRect b="0" l="9836" r="0" t="0"/>
          <a:stretch/>
        </p:blipFill>
        <p:spPr>
          <a:xfrm>
            <a:off x="2135138" y="1181900"/>
            <a:ext cx="4873725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1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(Swap Columns of m*n matrix)</a:t>
            </a:r>
            <a:endParaRPr/>
          </a:p>
        </p:txBody>
      </p:sp>
      <p:pic>
        <p:nvPicPr>
          <p:cNvPr id="338" name="Google Shape;33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25" y="1819575"/>
            <a:ext cx="7850750" cy="22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2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</a:t>
            </a:r>
            <a:endParaRPr/>
          </a:p>
        </p:txBody>
      </p:sp>
      <p:sp>
        <p:nvSpPr>
          <p:cNvPr id="344" name="Google Shape;344;p62"/>
          <p:cNvSpPr txBox="1"/>
          <p:nvPr/>
        </p:nvSpPr>
        <p:spPr>
          <a:xfrm>
            <a:off x="2477700" y="2282250"/>
            <a:ext cx="4188600" cy="84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Swap Rows of m*n matrix</a:t>
            </a:r>
            <a:endParaRPr b="1" sz="27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</a:t>
            </a:r>
            <a:endParaRPr/>
          </a:p>
        </p:txBody>
      </p:sp>
      <p:sp>
        <p:nvSpPr>
          <p:cNvPr id="350" name="Google Shape;350;p63"/>
          <p:cNvSpPr txBox="1"/>
          <p:nvPr/>
        </p:nvSpPr>
        <p:spPr>
          <a:xfrm>
            <a:off x="512550" y="1614500"/>
            <a:ext cx="3147000" cy="84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Row Wise Shift</a:t>
            </a:r>
            <a:endParaRPr b="1" sz="27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1" name="Google Shape;351;p63"/>
          <p:cNvSpPr txBox="1"/>
          <p:nvPr/>
        </p:nvSpPr>
        <p:spPr>
          <a:xfrm>
            <a:off x="512550" y="2681800"/>
            <a:ext cx="3147000" cy="84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Column Wise Shift</a:t>
            </a:r>
            <a:endParaRPr b="1" sz="27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63"/>
          <p:cNvSpPr txBox="1"/>
          <p:nvPr/>
        </p:nvSpPr>
        <p:spPr>
          <a:xfrm>
            <a:off x="4817475" y="1614500"/>
            <a:ext cx="3673200" cy="84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Row Wise Rotation</a:t>
            </a:r>
            <a:endParaRPr b="1" sz="27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3" name="Google Shape;353;p63"/>
          <p:cNvSpPr txBox="1"/>
          <p:nvPr/>
        </p:nvSpPr>
        <p:spPr>
          <a:xfrm>
            <a:off x="4817500" y="2681800"/>
            <a:ext cx="3673200" cy="84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Column Wise Rotation</a:t>
            </a:r>
            <a:endParaRPr b="1" sz="2700">
              <a:solidFill>
                <a:srgbClr val="99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MultiDimensional Array (Initialize)</a:t>
            </a:r>
            <a:endParaRPr/>
          </a:p>
        </p:txBody>
      </p:sp>
      <p:sp>
        <p:nvSpPr>
          <p:cNvPr id="125" name="Google Shape;125;p28"/>
          <p:cNvSpPr txBox="1"/>
          <p:nvPr/>
        </p:nvSpPr>
        <p:spPr>
          <a:xfrm>
            <a:off x="1710600" y="1392250"/>
            <a:ext cx="5722800" cy="102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1D Array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array1D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b="1" lang="en" sz="2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array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([1,2])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1710600" y="2683200"/>
            <a:ext cx="5722800" cy="102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2D Array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array2D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b="1" lang="en" sz="2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array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([[1,2], [3,4]])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8"/>
          <p:cNvSpPr txBox="1"/>
          <p:nvPr/>
        </p:nvSpPr>
        <p:spPr>
          <a:xfrm>
            <a:off x="1710600" y="3974150"/>
            <a:ext cx="5722800" cy="102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3D Array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array3D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b="1" lang="en" sz="2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array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(?)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(Add elements of primary diagonal)</a:t>
            </a:r>
            <a:endParaRPr/>
          </a:p>
        </p:txBody>
      </p:sp>
      <p:pic>
        <p:nvPicPr>
          <p:cNvPr id="359" name="Google Shape;35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000" y="1248050"/>
            <a:ext cx="3970300" cy="33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5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(Add elements of primary diagonal)</a:t>
            </a:r>
            <a:endParaRPr/>
          </a:p>
        </p:txBody>
      </p:sp>
      <p:pic>
        <p:nvPicPr>
          <p:cNvPr id="365" name="Google Shape;365;p65"/>
          <p:cNvPicPr preferRelativeResize="0"/>
          <p:nvPr/>
        </p:nvPicPr>
        <p:blipFill rotWithShape="1">
          <a:blip r:embed="rId3">
            <a:alphaModFix/>
          </a:blip>
          <a:srcRect b="0" l="9567" r="0" t="0"/>
          <a:stretch/>
        </p:blipFill>
        <p:spPr>
          <a:xfrm>
            <a:off x="1481451" y="1136600"/>
            <a:ext cx="62774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6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(Add elements of primary diagonal)</a:t>
            </a:r>
            <a:endParaRPr/>
          </a:p>
        </p:txBody>
      </p:sp>
      <p:pic>
        <p:nvPicPr>
          <p:cNvPr id="371" name="Google Shape;37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250" y="1603100"/>
            <a:ext cx="6097800" cy="25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7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/>
              <a:t>2D Array (Add elements of secondary diagonal)</a:t>
            </a:r>
            <a:endParaRPr sz="2600"/>
          </a:p>
        </p:txBody>
      </p:sp>
      <p:pic>
        <p:nvPicPr>
          <p:cNvPr id="377" name="Google Shape;37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538" y="1178775"/>
            <a:ext cx="4004925" cy="35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8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/>
              <a:t>2D Array (Add elements of secondary diagonal)</a:t>
            </a:r>
            <a:endParaRPr sz="2600"/>
          </a:p>
        </p:txBody>
      </p:sp>
      <p:pic>
        <p:nvPicPr>
          <p:cNvPr id="383" name="Google Shape;383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600" y="1222075"/>
            <a:ext cx="4896800" cy="37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/>
              <a:t>2D Array (Add 2 Matrices)</a:t>
            </a:r>
            <a:endParaRPr sz="2600"/>
          </a:p>
        </p:txBody>
      </p:sp>
      <p:pic>
        <p:nvPicPr>
          <p:cNvPr id="389" name="Google Shape;389;p69"/>
          <p:cNvPicPr preferRelativeResize="0"/>
          <p:nvPr/>
        </p:nvPicPr>
        <p:blipFill rotWithShape="1">
          <a:blip r:embed="rId3">
            <a:alphaModFix/>
          </a:blip>
          <a:srcRect b="0" l="11119" r="0" t="0"/>
          <a:stretch/>
        </p:blipFill>
        <p:spPr>
          <a:xfrm>
            <a:off x="1007726" y="1223625"/>
            <a:ext cx="7224849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0"/>
          <p:cNvSpPr txBox="1"/>
          <p:nvPr>
            <p:ph type="title"/>
          </p:nvPr>
        </p:nvSpPr>
        <p:spPr>
          <a:xfrm>
            <a:off x="311700" y="445025"/>
            <a:ext cx="86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/>
              <a:t>2D Array (Add 2 Matrices)</a:t>
            </a:r>
            <a:endParaRPr sz="2600"/>
          </a:p>
        </p:txBody>
      </p:sp>
      <p:pic>
        <p:nvPicPr>
          <p:cNvPr id="395" name="Google Shape;39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13" y="1274025"/>
            <a:ext cx="8262175" cy="31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(Multiply Matrices)</a:t>
            </a:r>
            <a:endParaRPr/>
          </a:p>
        </p:txBody>
      </p:sp>
      <p:sp>
        <p:nvSpPr>
          <p:cNvPr id="401" name="Google Shape;401;p71">
            <a:hlinkClick r:id="rId3"/>
          </p:cNvPr>
          <p:cNvSpPr txBox="1"/>
          <p:nvPr/>
        </p:nvSpPr>
        <p:spPr>
          <a:xfrm>
            <a:off x="1577900" y="1546400"/>
            <a:ext cx="63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2288" y="1546400"/>
            <a:ext cx="30194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(Multiply Matrices)</a:t>
            </a:r>
            <a:endParaRPr/>
          </a:p>
        </p:txBody>
      </p:sp>
      <p:sp>
        <p:nvSpPr>
          <p:cNvPr id="408" name="Google Shape;408;p72">
            <a:hlinkClick r:id="rId3"/>
          </p:cNvPr>
          <p:cNvSpPr txBox="1"/>
          <p:nvPr/>
        </p:nvSpPr>
        <p:spPr>
          <a:xfrm>
            <a:off x="1577900" y="1546400"/>
            <a:ext cx="63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9" name="Google Shape;409;p72"/>
          <p:cNvPicPr preferRelativeResize="0"/>
          <p:nvPr/>
        </p:nvPicPr>
        <p:blipFill rotWithShape="1">
          <a:blip r:embed="rId4">
            <a:alphaModFix/>
          </a:blip>
          <a:srcRect b="0" l="6820" r="0" t="0"/>
          <a:stretch/>
        </p:blipFill>
        <p:spPr>
          <a:xfrm>
            <a:off x="1263801" y="1090825"/>
            <a:ext cx="6351299" cy="38685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2D Array (Multiply Matrices)</a:t>
            </a:r>
            <a:endParaRPr/>
          </a:p>
        </p:txBody>
      </p:sp>
      <p:sp>
        <p:nvSpPr>
          <p:cNvPr id="415" name="Google Shape;415;p73">
            <a:hlinkClick r:id="rId3"/>
          </p:cNvPr>
          <p:cNvSpPr txBox="1"/>
          <p:nvPr/>
        </p:nvSpPr>
        <p:spPr>
          <a:xfrm>
            <a:off x="1577900" y="1546400"/>
            <a:ext cx="63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6" name="Google Shape;416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676" y="1342825"/>
            <a:ext cx="5566625" cy="33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MultiDimensional Array (Initialize)</a:t>
            </a:r>
            <a:endParaRPr/>
          </a:p>
        </p:txBody>
      </p:sp>
      <p:sp>
        <p:nvSpPr>
          <p:cNvPr id="133" name="Google Shape;133;p29"/>
          <p:cNvSpPr txBox="1"/>
          <p:nvPr/>
        </p:nvSpPr>
        <p:spPr>
          <a:xfrm>
            <a:off x="1710600" y="1392250"/>
            <a:ext cx="5722800" cy="102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1D Array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array1D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b="1" lang="en" sz="2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array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([1,2])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1710600" y="2683200"/>
            <a:ext cx="5722800" cy="102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2D Array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array2D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b="1" lang="en" sz="2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array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([[1,2], [3,4]])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9"/>
          <p:cNvSpPr txBox="1"/>
          <p:nvPr/>
        </p:nvSpPr>
        <p:spPr>
          <a:xfrm>
            <a:off x="756900" y="3974150"/>
            <a:ext cx="7630200" cy="1028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3D Array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array3D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b="1" lang="en" sz="27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np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b="1" lang="en" sz="27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array</a:t>
            </a: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([[[1,2],[3,4]],[[5,6],[7,8]]])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MultiDimensional Array (Multiply Matrices)</a:t>
            </a:r>
            <a:endParaRPr/>
          </a:p>
        </p:txBody>
      </p:sp>
      <p:sp>
        <p:nvSpPr>
          <p:cNvPr id="422" name="Google Shape;422;p74"/>
          <p:cNvSpPr txBox="1"/>
          <p:nvPr/>
        </p:nvSpPr>
        <p:spPr>
          <a:xfrm>
            <a:off x="1198250" y="2240850"/>
            <a:ext cx="7242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" sz="3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Multiply Matrices (Geeks for Geeks)</a:t>
            </a:r>
            <a:endParaRPr b="1" i="0" sz="4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MultiDimensional Array (In Memory)</a:t>
            </a:r>
            <a:endParaRPr/>
          </a:p>
        </p:txBody>
      </p:sp>
      <p:pic>
        <p:nvPicPr>
          <p:cNvPr id="141" name="Google Shape;141;p30"/>
          <p:cNvPicPr preferRelativeResize="0"/>
          <p:nvPr/>
        </p:nvPicPr>
        <p:blipFill rotWithShape="1">
          <a:blip r:embed="rId3">
            <a:alphaModFix/>
          </a:blip>
          <a:srcRect b="10895" l="0" r="0" t="4836"/>
          <a:stretch/>
        </p:blipFill>
        <p:spPr>
          <a:xfrm>
            <a:off x="561975" y="2096275"/>
            <a:ext cx="8020050" cy="20225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" name="Google Shape;142;p30"/>
          <p:cNvSpPr txBox="1"/>
          <p:nvPr/>
        </p:nvSpPr>
        <p:spPr>
          <a:xfrm>
            <a:off x="561975" y="1312350"/>
            <a:ext cx="3534900" cy="48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Row Major Ordering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MultiDimensional Array (In Memory)</a:t>
            </a:r>
            <a:endParaRPr/>
          </a:p>
        </p:txBody>
      </p:sp>
      <p:pic>
        <p:nvPicPr>
          <p:cNvPr id="148" name="Google Shape;148;p31"/>
          <p:cNvPicPr preferRelativeResize="0"/>
          <p:nvPr/>
        </p:nvPicPr>
        <p:blipFill rotWithShape="1">
          <a:blip r:embed="rId3">
            <a:alphaModFix/>
          </a:blip>
          <a:srcRect b="0" l="329" r="-330" t="0"/>
          <a:stretch/>
        </p:blipFill>
        <p:spPr>
          <a:xfrm>
            <a:off x="561975" y="2096263"/>
            <a:ext cx="7908901" cy="20908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31"/>
          <p:cNvSpPr txBox="1"/>
          <p:nvPr/>
        </p:nvSpPr>
        <p:spPr>
          <a:xfrm>
            <a:off x="561975" y="1312350"/>
            <a:ext cx="3854400" cy="48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Column Major Ordering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MultiDimensional Array (In Memory)</a:t>
            </a:r>
            <a:endParaRPr/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150" y="1773775"/>
            <a:ext cx="6829700" cy="30550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32"/>
          <p:cNvSpPr txBox="1"/>
          <p:nvPr/>
        </p:nvSpPr>
        <p:spPr>
          <a:xfrm>
            <a:off x="382200" y="1151100"/>
            <a:ext cx="1577400" cy="48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3D Array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MultiDimensional Array (Index Finding)</a:t>
            </a:r>
            <a:endParaRPr/>
          </a:p>
        </p:txBody>
      </p:sp>
      <p:sp>
        <p:nvSpPr>
          <p:cNvPr id="162" name="Google Shape;162;p33"/>
          <p:cNvSpPr txBox="1"/>
          <p:nvPr/>
        </p:nvSpPr>
        <p:spPr>
          <a:xfrm>
            <a:off x="2545125" y="1809900"/>
            <a:ext cx="3631200" cy="1970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arr[</a:t>
            </a:r>
            <a:r>
              <a:rPr b="1" i="0" lang="en" sz="29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][</a:t>
            </a:r>
            <a:r>
              <a:rPr b="1" i="0" lang="en" sz="29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][</a:t>
            </a:r>
            <a:r>
              <a:rPr b="1" i="0" lang="en" sz="29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b="1" i="0" sz="2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arr[</a:t>
            </a:r>
            <a:r>
              <a:rPr b="1" i="0" lang="en" sz="29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][</a:t>
            </a:r>
            <a:r>
              <a:rPr b="1" i="0" lang="en" sz="29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][</a:t>
            </a:r>
            <a:r>
              <a:rPr b="1" i="0" lang="en" sz="2900" u="none" cap="none" strike="noStrike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b="1" i="0" sz="2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1*N*O + 2*O + 2</a:t>
            </a:r>
            <a:endParaRPr b="1" i="0" sz="29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33"/>
          <p:cNvSpPr txBox="1"/>
          <p:nvPr/>
        </p:nvSpPr>
        <p:spPr>
          <a:xfrm>
            <a:off x="382200" y="1151100"/>
            <a:ext cx="1577400" cy="48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3D Array</a:t>
            </a:r>
            <a:endParaRPr b="1" sz="27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33"/>
          <p:cNvSpPr/>
          <p:nvPr/>
        </p:nvSpPr>
        <p:spPr>
          <a:xfrm>
            <a:off x="3018175" y="3239900"/>
            <a:ext cx="2716500" cy="4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3"/>
          <p:cNvSpPr/>
          <p:nvPr/>
        </p:nvSpPr>
        <p:spPr>
          <a:xfrm>
            <a:off x="3018175" y="2750600"/>
            <a:ext cx="2716500" cy="48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