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Proxima Nova"/>
      <p:regular r:id="rId43"/>
      <p:bold r:id="rId44"/>
      <p:italic r:id="rId45"/>
      <p:boldItalic r:id="rId46"/>
    </p:embeddedFont>
    <p:embeddedFont>
      <p:font typeface="Alfa Slab One"/>
      <p:regular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ProximaNova-bold.fntdata"/><Relationship Id="rId21" Type="http://schemas.openxmlformats.org/officeDocument/2006/relationships/slide" Target="slides/slide15.xml"/><Relationship Id="rId43" Type="http://schemas.openxmlformats.org/officeDocument/2006/relationships/font" Target="fonts/ProximaNova-regular.fntdata"/><Relationship Id="rId24" Type="http://schemas.openxmlformats.org/officeDocument/2006/relationships/slide" Target="slides/slide18.xml"/><Relationship Id="rId46" Type="http://schemas.openxmlformats.org/officeDocument/2006/relationships/font" Target="fonts/ProximaNova-boldItalic.fntdata"/><Relationship Id="rId23" Type="http://schemas.openxmlformats.org/officeDocument/2006/relationships/slide" Target="slides/slide17.xml"/><Relationship Id="rId45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AlfaSlabOne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4bdc701f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b4bdc701f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4bdc701f8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b4bdc701f8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4bdc701f8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b4bdc701f8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4bdc701f8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b4bdc701f8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4bdc701f8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b4bdc701f8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b4bdc701f8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b4bdc701f8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4bdc701f8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b4bdc701f8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b4bdc701f8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b4bdc701f8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4bdc701f8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2b4bdc701f8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b4bdc701f8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2b4bdc701f8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b4bdc701f8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2b4bdc701f8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4bdc701f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b4bdc701f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4bdc701f8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2b4bdc701f8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b4bdc701f8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2b4bdc701f8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4bdc701f8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2b4bdc701f8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b4bdc701f8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2b4bdc701f8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b4bdc701f8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2b4bdc701f8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b4bdc701f8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2b4bdc701f8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672d313c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2672d313c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b4bdc701f8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2b4bdc701f8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672d313c2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2672d313c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b4bdc701f8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2b4bdc701f8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4bdc701f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b4bdc701f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672d313c2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2672d313c2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b4bdc701f8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2b4bdc701f8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672d313c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2672d313c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b4bdc701f8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2b4bdc701f8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672d313c2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2672d313c2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672d313c2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2672d313c2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672d313c2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2672d313c2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4bdc701f8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b4bdc701f8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4bdc701f8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b4bdc701f8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4bdc701f8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b4bdc701f8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4bdc701f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b4bdc701f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b4bdc701f8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b4bdc701f8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b4bdc701f8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b4bdc701f8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102" name="Google Shape;102;p25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5B0F00"/>
                </a:solidFill>
              </a:rPr>
              <a:t>Lecture 3</a:t>
            </a:r>
            <a:endParaRPr b="1">
              <a:solidFill>
                <a:srgbClr val="5B0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0000FF"/>
                </a:solidFill>
              </a:rPr>
              <a:t>Linked List</a:t>
            </a:r>
            <a:endParaRPr/>
          </a:p>
        </p:txBody>
      </p:sp>
      <p:sp>
        <p:nvSpPr>
          <p:cNvPr id="103" name="Google Shape;103;p25"/>
          <p:cNvSpPr txBox="1"/>
          <p:nvPr/>
        </p:nvSpPr>
        <p:spPr>
          <a:xfrm>
            <a:off x="1978800" y="3899325"/>
            <a:ext cx="518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Prantik Paul [PNP]</a:t>
            </a:r>
            <a:endParaRPr b="1" sz="1700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Lecturer</a:t>
            </a:r>
            <a:endParaRPr b="1" sz="1700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Department of Computer Science and Engineering</a:t>
            </a:r>
            <a:endParaRPr b="1" sz="1700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BRAC University </a:t>
            </a:r>
            <a:endParaRPr b="1" sz="1700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Linked List - Creation (From an Array)</a:t>
            </a:r>
            <a:endParaRPr/>
          </a:p>
        </p:txBody>
      </p:sp>
      <p:pic>
        <p:nvPicPr>
          <p:cNvPr id="163" name="Google Shape;163;p34"/>
          <p:cNvPicPr preferRelativeResize="0"/>
          <p:nvPr/>
        </p:nvPicPr>
        <p:blipFill rotWithShape="1">
          <a:blip r:embed="rId3">
            <a:alphaModFix/>
          </a:blip>
          <a:srcRect b="0" l="7697" r="0" t="0"/>
          <a:stretch/>
        </p:blipFill>
        <p:spPr>
          <a:xfrm>
            <a:off x="1629900" y="1235775"/>
            <a:ext cx="5884200" cy="373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Linked List - Iteration</a:t>
            </a:r>
            <a:endParaRPr/>
          </a:p>
        </p:txBody>
      </p:sp>
      <p:pic>
        <p:nvPicPr>
          <p:cNvPr id="169" name="Google Shape;1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750" y="1459750"/>
            <a:ext cx="6086475" cy="31908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Linked List - Iteration</a:t>
            </a:r>
            <a:endParaRPr/>
          </a:p>
        </p:txBody>
      </p:sp>
      <p:pic>
        <p:nvPicPr>
          <p:cNvPr id="175" name="Google Shape;175;p36"/>
          <p:cNvPicPr preferRelativeResize="0"/>
          <p:nvPr/>
        </p:nvPicPr>
        <p:blipFill rotWithShape="1">
          <a:blip r:embed="rId3">
            <a:alphaModFix/>
          </a:blip>
          <a:srcRect b="0" l="6711" r="6685" t="0"/>
          <a:stretch/>
        </p:blipFill>
        <p:spPr>
          <a:xfrm>
            <a:off x="1705637" y="1552550"/>
            <a:ext cx="5732725" cy="2750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Linked List - Count</a:t>
            </a:r>
            <a:endParaRPr/>
          </a:p>
        </p:txBody>
      </p:sp>
      <p:pic>
        <p:nvPicPr>
          <p:cNvPr id="181" name="Google Shape;1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388" y="1150150"/>
            <a:ext cx="4711223" cy="38209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Linked List - Count</a:t>
            </a:r>
            <a:endParaRPr/>
          </a:p>
        </p:txBody>
      </p:sp>
      <p:pic>
        <p:nvPicPr>
          <p:cNvPr id="187" name="Google Shape;187;p38"/>
          <p:cNvPicPr preferRelativeResize="0"/>
          <p:nvPr/>
        </p:nvPicPr>
        <p:blipFill rotWithShape="1">
          <a:blip r:embed="rId3">
            <a:alphaModFix/>
          </a:blip>
          <a:srcRect b="0" l="4722" r="10946" t="0"/>
          <a:stretch/>
        </p:blipFill>
        <p:spPr>
          <a:xfrm>
            <a:off x="1171638" y="1531925"/>
            <a:ext cx="6800725" cy="28657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Linked List - Get Node</a:t>
            </a:r>
            <a:endParaRPr/>
          </a:p>
        </p:txBody>
      </p:sp>
      <p:pic>
        <p:nvPicPr>
          <p:cNvPr id="193" name="Google Shape;19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313" y="1180125"/>
            <a:ext cx="4301368" cy="3820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Linked List - Get Node</a:t>
            </a:r>
            <a:endParaRPr/>
          </a:p>
        </p:txBody>
      </p:sp>
      <p:pic>
        <p:nvPicPr>
          <p:cNvPr id="199" name="Google Shape;199;p40"/>
          <p:cNvPicPr preferRelativeResize="0"/>
          <p:nvPr/>
        </p:nvPicPr>
        <p:blipFill rotWithShape="1">
          <a:blip r:embed="rId3">
            <a:alphaModFix/>
          </a:blip>
          <a:srcRect b="0" l="7257" r="5307" t="0"/>
          <a:stretch/>
        </p:blipFill>
        <p:spPr>
          <a:xfrm>
            <a:off x="1779288" y="1236125"/>
            <a:ext cx="5585425" cy="360580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Linked List - Get Element</a:t>
            </a:r>
            <a:endParaRPr/>
          </a:p>
        </p:txBody>
      </p:sp>
      <p:pic>
        <p:nvPicPr>
          <p:cNvPr id="205" name="Google Shape;20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975" y="1190100"/>
            <a:ext cx="4356062" cy="3820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Linked List - Get Element</a:t>
            </a:r>
            <a:endParaRPr/>
          </a:p>
        </p:txBody>
      </p:sp>
      <p:pic>
        <p:nvPicPr>
          <p:cNvPr id="211" name="Google Shape;211;p42"/>
          <p:cNvPicPr preferRelativeResize="0"/>
          <p:nvPr/>
        </p:nvPicPr>
        <p:blipFill rotWithShape="1">
          <a:blip r:embed="rId3">
            <a:alphaModFix/>
          </a:blip>
          <a:srcRect b="0" l="10704" r="11389" t="0"/>
          <a:stretch/>
        </p:blipFill>
        <p:spPr>
          <a:xfrm>
            <a:off x="1902050" y="1153700"/>
            <a:ext cx="5339901" cy="36880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Linked List - Update Value at Index</a:t>
            </a:r>
            <a:endParaRPr/>
          </a:p>
        </p:txBody>
      </p:sp>
      <p:pic>
        <p:nvPicPr>
          <p:cNvPr id="217" name="Google Shape;21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175" y="1130175"/>
            <a:ext cx="3869651" cy="38209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Array Problems</a:t>
            </a:r>
            <a:endParaRPr/>
          </a:p>
        </p:txBody>
      </p:sp>
      <p:sp>
        <p:nvSpPr>
          <p:cNvPr id="109" name="Google Shape;109;p26"/>
          <p:cNvSpPr txBox="1"/>
          <p:nvPr/>
        </p:nvSpPr>
        <p:spPr>
          <a:xfrm>
            <a:off x="3187200" y="1476525"/>
            <a:ext cx="2769600" cy="84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7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Fixed Capacity</a:t>
            </a:r>
            <a:endParaRPr b="1" sz="27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3187200" y="2512775"/>
            <a:ext cx="2769600" cy="84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7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Insert</a:t>
            </a:r>
            <a:endParaRPr b="1" sz="27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3187200" y="3549025"/>
            <a:ext cx="2769600" cy="84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7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Removal</a:t>
            </a:r>
            <a:endParaRPr b="1" sz="27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Linked List - Update Value at Index</a:t>
            </a:r>
            <a:endParaRPr/>
          </a:p>
        </p:txBody>
      </p:sp>
      <p:pic>
        <p:nvPicPr>
          <p:cNvPr id="223" name="Google Shape;223;p44"/>
          <p:cNvPicPr preferRelativeResize="0"/>
          <p:nvPr/>
        </p:nvPicPr>
        <p:blipFill rotWithShape="1">
          <a:blip r:embed="rId3">
            <a:alphaModFix/>
          </a:blip>
          <a:srcRect b="0" l="5892" r="17584" t="0"/>
          <a:stretch/>
        </p:blipFill>
        <p:spPr>
          <a:xfrm>
            <a:off x="2086188" y="1203025"/>
            <a:ext cx="4971626" cy="36551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Linked List - Search Element</a:t>
            </a:r>
            <a:endParaRPr/>
          </a:p>
        </p:txBody>
      </p:sp>
      <p:pic>
        <p:nvPicPr>
          <p:cNvPr id="229" name="Google Shape;22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7" cy="37481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Linked List - Search Element</a:t>
            </a:r>
            <a:endParaRPr/>
          </a:p>
        </p:txBody>
      </p:sp>
      <p:pic>
        <p:nvPicPr>
          <p:cNvPr id="235" name="Google Shape;235;p46"/>
          <p:cNvPicPr preferRelativeResize="0"/>
          <p:nvPr/>
        </p:nvPicPr>
        <p:blipFill rotWithShape="1">
          <a:blip r:embed="rId3">
            <a:alphaModFix/>
          </a:blip>
          <a:srcRect b="0" l="3194" r="0" t="0"/>
          <a:stretch/>
        </p:blipFill>
        <p:spPr>
          <a:xfrm>
            <a:off x="311700" y="1618875"/>
            <a:ext cx="8520601" cy="26519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Linked List - Search Element</a:t>
            </a:r>
            <a:endParaRPr/>
          </a:p>
        </p:txBody>
      </p:sp>
      <p:pic>
        <p:nvPicPr>
          <p:cNvPr id="241" name="Google Shape;24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250" y="1140175"/>
            <a:ext cx="5481493" cy="3820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Linked List - Search Element</a:t>
            </a:r>
            <a:endParaRPr/>
          </a:p>
        </p:txBody>
      </p:sp>
      <p:pic>
        <p:nvPicPr>
          <p:cNvPr id="247" name="Google Shape;247;p48"/>
          <p:cNvPicPr preferRelativeResize="0"/>
          <p:nvPr/>
        </p:nvPicPr>
        <p:blipFill rotWithShape="1">
          <a:blip r:embed="rId3">
            <a:alphaModFix/>
          </a:blip>
          <a:srcRect b="0" l="8525" r="11493" t="0"/>
          <a:stretch/>
        </p:blipFill>
        <p:spPr>
          <a:xfrm>
            <a:off x="1788263" y="1285250"/>
            <a:ext cx="5567476" cy="34742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Linked List - Insert Element</a:t>
            </a:r>
            <a:endParaRPr/>
          </a:p>
        </p:txBody>
      </p:sp>
      <p:pic>
        <p:nvPicPr>
          <p:cNvPr id="253" name="Google Shape;25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1963" y="1071975"/>
            <a:ext cx="5360075" cy="39321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Linked List - Insert Element</a:t>
            </a:r>
            <a:endParaRPr/>
          </a:p>
        </p:txBody>
      </p:sp>
      <p:pic>
        <p:nvPicPr>
          <p:cNvPr id="259" name="Google Shape;259;p50"/>
          <p:cNvPicPr preferRelativeResize="0"/>
          <p:nvPr/>
        </p:nvPicPr>
        <p:blipFill rotWithShape="1">
          <a:blip r:embed="rId3">
            <a:alphaModFix/>
          </a:blip>
          <a:srcRect b="0" l="3588" r="1732" t="0"/>
          <a:stretch/>
        </p:blipFill>
        <p:spPr>
          <a:xfrm>
            <a:off x="749500" y="1170125"/>
            <a:ext cx="7645000" cy="36715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Linked List - Remove Element</a:t>
            </a:r>
            <a:endParaRPr/>
          </a:p>
        </p:txBody>
      </p:sp>
      <p:pic>
        <p:nvPicPr>
          <p:cNvPr id="265" name="Google Shape;26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" y="1170125"/>
            <a:ext cx="8401050" cy="3505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Linked List - Remove Element</a:t>
            </a:r>
            <a:endParaRPr/>
          </a:p>
        </p:txBody>
      </p:sp>
      <p:pic>
        <p:nvPicPr>
          <p:cNvPr id="271" name="Google Shape;271;p52"/>
          <p:cNvPicPr preferRelativeResize="0"/>
          <p:nvPr/>
        </p:nvPicPr>
        <p:blipFill rotWithShape="1">
          <a:blip r:embed="rId3">
            <a:alphaModFix/>
          </a:blip>
          <a:srcRect b="0" l="4099" r="3368" t="0"/>
          <a:stretch/>
        </p:blipFill>
        <p:spPr>
          <a:xfrm>
            <a:off x="587125" y="1630600"/>
            <a:ext cx="8032224" cy="2879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Linked List - Rotate Right</a:t>
            </a:r>
            <a:endParaRPr/>
          </a:p>
        </p:txBody>
      </p:sp>
      <p:pic>
        <p:nvPicPr>
          <p:cNvPr id="277" name="Google Shape;27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488" y="1147600"/>
            <a:ext cx="6733025" cy="38635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Solution? Linked List</a:t>
            </a:r>
            <a:endParaRPr/>
          </a:p>
        </p:txBody>
      </p:sp>
      <p:pic>
        <p:nvPicPr>
          <p:cNvPr id="117" name="Google Shape;11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" y="1719250"/>
            <a:ext cx="7200900" cy="17049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Linked List - Rotate Right</a:t>
            </a:r>
            <a:endParaRPr/>
          </a:p>
        </p:txBody>
      </p:sp>
      <p:pic>
        <p:nvPicPr>
          <p:cNvPr id="283" name="Google Shape;283;p54"/>
          <p:cNvPicPr preferRelativeResize="0"/>
          <p:nvPr/>
        </p:nvPicPr>
        <p:blipFill rotWithShape="1">
          <a:blip r:embed="rId3">
            <a:alphaModFix/>
          </a:blip>
          <a:srcRect b="0" l="5950" r="5498" t="0"/>
          <a:stretch/>
        </p:blipFill>
        <p:spPr>
          <a:xfrm>
            <a:off x="968113" y="1137225"/>
            <a:ext cx="7207774" cy="37044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Linked List - Rotate Left</a:t>
            </a:r>
            <a:endParaRPr/>
          </a:p>
        </p:txBody>
      </p:sp>
      <p:pic>
        <p:nvPicPr>
          <p:cNvPr id="289" name="Google Shape;28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038" y="1170125"/>
            <a:ext cx="4993925" cy="38841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Linked List - Rotate Left</a:t>
            </a:r>
            <a:endParaRPr/>
          </a:p>
        </p:txBody>
      </p:sp>
      <p:pic>
        <p:nvPicPr>
          <p:cNvPr id="295" name="Google Shape;295;p56"/>
          <p:cNvPicPr preferRelativeResize="0"/>
          <p:nvPr/>
        </p:nvPicPr>
        <p:blipFill rotWithShape="1">
          <a:blip r:embed="rId3">
            <a:alphaModFix/>
          </a:blip>
          <a:srcRect b="0" l="8406" r="6247" t="0"/>
          <a:stretch/>
        </p:blipFill>
        <p:spPr>
          <a:xfrm>
            <a:off x="1818488" y="1120800"/>
            <a:ext cx="5507026" cy="370447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Linked List - Reverse List (Out of Place)</a:t>
            </a:r>
            <a:endParaRPr/>
          </a:p>
        </p:txBody>
      </p:sp>
      <p:pic>
        <p:nvPicPr>
          <p:cNvPr id="301" name="Google Shape;30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600" y="1181400"/>
            <a:ext cx="6412800" cy="37933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Linked List - Reverse List (Out of Place)</a:t>
            </a:r>
            <a:endParaRPr/>
          </a:p>
        </p:txBody>
      </p:sp>
      <p:pic>
        <p:nvPicPr>
          <p:cNvPr id="307" name="Google Shape;307;p58"/>
          <p:cNvPicPr preferRelativeResize="0"/>
          <p:nvPr/>
        </p:nvPicPr>
        <p:blipFill rotWithShape="1">
          <a:blip r:embed="rId3">
            <a:alphaModFix/>
          </a:blip>
          <a:srcRect b="0" l="6270" r="5778" t="0"/>
          <a:stretch/>
        </p:blipFill>
        <p:spPr>
          <a:xfrm>
            <a:off x="1180475" y="1182625"/>
            <a:ext cx="6783026" cy="3596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Linked List - Reverse List (In Place)</a:t>
            </a:r>
            <a:endParaRPr/>
          </a:p>
        </p:txBody>
      </p:sp>
      <p:pic>
        <p:nvPicPr>
          <p:cNvPr id="313" name="Google Shape;31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238" y="1158875"/>
            <a:ext cx="5365525" cy="38357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Linked List - Reverse List (In Place)</a:t>
            </a:r>
            <a:endParaRPr/>
          </a:p>
        </p:txBody>
      </p:sp>
      <p:pic>
        <p:nvPicPr>
          <p:cNvPr id="319" name="Google Shape;319;p60"/>
          <p:cNvPicPr preferRelativeResize="0"/>
          <p:nvPr/>
        </p:nvPicPr>
        <p:blipFill rotWithShape="1">
          <a:blip r:embed="rId3">
            <a:alphaModFix/>
          </a:blip>
          <a:srcRect b="0" l="7143" r="10748" t="0"/>
          <a:stretch/>
        </p:blipFill>
        <p:spPr>
          <a:xfrm>
            <a:off x="1747188" y="1189800"/>
            <a:ext cx="5649625" cy="360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Linked List</a:t>
            </a:r>
            <a:endParaRPr/>
          </a:p>
        </p:txBody>
      </p:sp>
      <p:pic>
        <p:nvPicPr>
          <p:cNvPr id="123" name="Google Shape;12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600" y="1982675"/>
            <a:ext cx="7558775" cy="27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/>
          <p:cNvSpPr txBox="1"/>
          <p:nvPr/>
        </p:nvSpPr>
        <p:spPr>
          <a:xfrm>
            <a:off x="437450" y="1135475"/>
            <a:ext cx="1993200" cy="699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7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Easy Insert</a:t>
            </a:r>
            <a:endParaRPr b="1" sz="27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Linked List</a:t>
            </a:r>
            <a:endParaRPr/>
          </a:p>
        </p:txBody>
      </p:sp>
      <p:pic>
        <p:nvPicPr>
          <p:cNvPr id="130" name="Google Shape;13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850" y="1859925"/>
            <a:ext cx="7646300" cy="244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9"/>
          <p:cNvSpPr txBox="1"/>
          <p:nvPr/>
        </p:nvSpPr>
        <p:spPr>
          <a:xfrm>
            <a:off x="437450" y="1135475"/>
            <a:ext cx="2337000" cy="699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7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Easy Removal</a:t>
            </a:r>
            <a:endParaRPr b="1" sz="27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Linked List</a:t>
            </a:r>
            <a:endParaRPr/>
          </a:p>
        </p:txBody>
      </p:sp>
      <p:pic>
        <p:nvPicPr>
          <p:cNvPr id="137" name="Google Shape;13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125" y="1859926"/>
            <a:ext cx="7939750" cy="18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0"/>
          <p:cNvSpPr txBox="1"/>
          <p:nvPr/>
        </p:nvSpPr>
        <p:spPr>
          <a:xfrm>
            <a:off x="437450" y="1135475"/>
            <a:ext cx="2103600" cy="699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7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Easy Resize</a:t>
            </a:r>
            <a:endParaRPr b="1" sz="27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Linked List - Problems?</a:t>
            </a:r>
            <a:endParaRPr/>
          </a:p>
        </p:txBody>
      </p:sp>
      <p:sp>
        <p:nvSpPr>
          <p:cNvPr id="144" name="Google Shape;144;p31"/>
          <p:cNvSpPr txBox="1"/>
          <p:nvPr/>
        </p:nvSpPr>
        <p:spPr>
          <a:xfrm>
            <a:off x="3187200" y="1476525"/>
            <a:ext cx="2769600" cy="84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7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Access</a:t>
            </a:r>
            <a:endParaRPr b="1" sz="27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31"/>
          <p:cNvSpPr txBox="1"/>
          <p:nvPr/>
        </p:nvSpPr>
        <p:spPr>
          <a:xfrm>
            <a:off x="3187200" y="2512775"/>
            <a:ext cx="2769600" cy="84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7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Space</a:t>
            </a:r>
            <a:endParaRPr b="1" sz="27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Linked List - Initialization</a:t>
            </a:r>
            <a:endParaRPr/>
          </a:p>
        </p:txBody>
      </p:sp>
      <p:pic>
        <p:nvPicPr>
          <p:cNvPr id="151" name="Google Shape;151;p32"/>
          <p:cNvPicPr preferRelativeResize="0"/>
          <p:nvPr/>
        </p:nvPicPr>
        <p:blipFill rotWithShape="1">
          <a:blip r:embed="rId3">
            <a:alphaModFix/>
          </a:blip>
          <a:srcRect b="14632" l="5293" r="8066" t="0"/>
          <a:stretch/>
        </p:blipFill>
        <p:spPr>
          <a:xfrm>
            <a:off x="1902050" y="1692450"/>
            <a:ext cx="5339900" cy="22357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Linked List - Creation (From an Array)</a:t>
            </a:r>
            <a:endParaRPr/>
          </a:p>
        </p:txBody>
      </p:sp>
      <p:pic>
        <p:nvPicPr>
          <p:cNvPr id="157" name="Google Shape;1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675" y="1150150"/>
            <a:ext cx="5068640" cy="3820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