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Lexend SemiBold"/>
      <p:regular r:id="rId31"/>
      <p:bold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4C21F6-11DE-4FF8-A816-13A7BE663393}">
  <a:tblStyle styleId="{6B4C21F6-11DE-4FF8-A816-13A7BE6633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exendSemiBold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3.xml"/><Relationship Id="rId32" Type="http://schemas.openxmlformats.org/officeDocument/2006/relationships/font" Target="fonts/LexendSemiBold-bold.fntdata"/><Relationship Id="rId13" Type="http://schemas.openxmlformats.org/officeDocument/2006/relationships/slide" Target="slides/slide6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5.xml"/><Relationship Id="rId34" Type="http://schemas.openxmlformats.org/officeDocument/2006/relationships/font" Target="fonts/ProximaNova-bold.fntdata"/><Relationship Id="rId15" Type="http://schemas.openxmlformats.org/officeDocument/2006/relationships/slide" Target="slides/slide8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7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743cfcdd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b743cfcdd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743cfcdd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743cfcdd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743cfcdd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743cfcdd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743cfcdd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743cfcdd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743cfcdd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743cfcdd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743cfcdd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743cfcdd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743cfcdd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743cfcdd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743cfcdd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743cfcdd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743cfcdd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743cfcdd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743cfcdd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743cfcdd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743cfcdd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743cfcdd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743cfcdd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743cfcdd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743cfcdd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743cfcdd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743cfcdd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743cfcdd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743cfcdd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743cfcdd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743cfcdd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743cfcdd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743cfcdd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743cfcdd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743cfcdd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743cfcdd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743cfcdd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743cfcdd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743cfcdd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743cfcdd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743cfcdd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743cfcdd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743cfcdd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743cfcdd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743cfcdd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743cfcdd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4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Linked List Variations + Doubly Linked List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[PNP]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Dummy Headed Doubly Linear Linked List</a:t>
            </a:r>
            <a:endParaRPr sz="2400"/>
          </a:p>
        </p:txBody>
      </p:sp>
      <p:pic>
        <p:nvPicPr>
          <p:cNvPr id="161" name="Google Shape;1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88" y="2158875"/>
            <a:ext cx="7861024" cy="1261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Dummy Headed Doubly Circular Linked List</a:t>
            </a:r>
            <a:endParaRPr sz="2400"/>
          </a:p>
        </p:txBody>
      </p:sp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88" y="1869225"/>
            <a:ext cx="8340426" cy="1973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Doubly Linked List</a:t>
            </a:r>
            <a:endParaRPr/>
          </a:p>
        </p:txBody>
      </p: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9600"/>
            <a:ext cx="8839202" cy="2845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 (Node Class)</a:t>
            </a:r>
            <a:endParaRPr/>
          </a:p>
        </p:txBody>
      </p:sp>
      <p:pic>
        <p:nvPicPr>
          <p:cNvPr id="179" name="Google Shape;179;p37"/>
          <p:cNvPicPr preferRelativeResize="0"/>
          <p:nvPr/>
        </p:nvPicPr>
        <p:blipFill rotWithShape="1">
          <a:blip r:embed="rId3">
            <a:alphaModFix/>
          </a:blip>
          <a:srcRect b="20299" l="7917" r="8027" t="19712"/>
          <a:stretch/>
        </p:blipFill>
        <p:spPr>
          <a:xfrm>
            <a:off x="852350" y="1851650"/>
            <a:ext cx="7429499" cy="207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 </a:t>
            </a:r>
            <a:r>
              <a:rPr lang="en"/>
              <a:t>Doubly Linked List (Creation)</a:t>
            </a:r>
            <a:endParaRPr/>
          </a:p>
        </p:txBody>
      </p:sp>
      <p:pic>
        <p:nvPicPr>
          <p:cNvPr id="185" name="Google Shape;1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338" y="1140150"/>
            <a:ext cx="4621315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 (Creation)</a:t>
            </a:r>
            <a:endParaRPr/>
          </a:p>
        </p:txBody>
      </p:sp>
      <p:pic>
        <p:nvPicPr>
          <p:cNvPr id="191" name="Google Shape;191;p39"/>
          <p:cNvPicPr preferRelativeResize="0"/>
          <p:nvPr/>
        </p:nvPicPr>
        <p:blipFill rotWithShape="1">
          <a:blip r:embed="rId3">
            <a:alphaModFix/>
          </a:blip>
          <a:srcRect b="0" l="6716" r="0" t="0"/>
          <a:stretch/>
        </p:blipFill>
        <p:spPr>
          <a:xfrm>
            <a:off x="1544475" y="1102600"/>
            <a:ext cx="6055050" cy="38451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 </a:t>
            </a:r>
            <a:r>
              <a:rPr lang="en"/>
              <a:t>Doubly Linked List (Iteration)</a:t>
            </a:r>
            <a:endParaRPr/>
          </a:p>
        </p:txBody>
      </p:sp>
      <p:pic>
        <p:nvPicPr>
          <p:cNvPr id="197" name="Google Shape;1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88" y="1649525"/>
            <a:ext cx="4543425" cy="2505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 </a:t>
            </a:r>
            <a:r>
              <a:rPr lang="en"/>
              <a:t>Doubly Linked List (Iteration)</a:t>
            </a:r>
            <a:endParaRPr/>
          </a:p>
        </p:txBody>
      </p:sp>
      <p:pic>
        <p:nvPicPr>
          <p:cNvPr id="203" name="Google Shape;203;p41"/>
          <p:cNvPicPr preferRelativeResize="0"/>
          <p:nvPr/>
        </p:nvPicPr>
        <p:blipFill rotWithShape="1">
          <a:blip r:embed="rId3">
            <a:alphaModFix/>
          </a:blip>
          <a:srcRect b="0" l="11049" r="10309" t="0"/>
          <a:stretch/>
        </p:blipFill>
        <p:spPr>
          <a:xfrm>
            <a:off x="1975300" y="1502100"/>
            <a:ext cx="5193426" cy="31959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 </a:t>
            </a:r>
            <a:r>
              <a:rPr lang="en"/>
              <a:t>Doubly Linked List (GetNode)</a:t>
            </a:r>
            <a:endParaRPr/>
          </a:p>
        </p:txBody>
      </p:sp>
      <p:pic>
        <p:nvPicPr>
          <p:cNvPr id="209" name="Google Shape;2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363" y="1150150"/>
            <a:ext cx="5457272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 </a:t>
            </a:r>
            <a:r>
              <a:rPr lang="en"/>
              <a:t>Doubly Linked List (GetNode)</a:t>
            </a:r>
            <a:endParaRPr/>
          </a:p>
        </p:txBody>
      </p:sp>
      <p:pic>
        <p:nvPicPr>
          <p:cNvPr id="215" name="Google Shape;215;p43"/>
          <p:cNvPicPr preferRelativeResize="0"/>
          <p:nvPr/>
        </p:nvPicPr>
        <p:blipFill rotWithShape="1">
          <a:blip r:embed="rId3">
            <a:alphaModFix/>
          </a:blip>
          <a:srcRect b="0" l="9576" r="7076" t="0"/>
          <a:stretch/>
        </p:blipFill>
        <p:spPr>
          <a:xfrm>
            <a:off x="2095125" y="1342275"/>
            <a:ext cx="4953750" cy="333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Singly Linked List (Problems)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Traversal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Determine where to stop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Operations near the end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Moving back in Time</a:t>
            </a:r>
            <a:endParaRPr b="1"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 </a:t>
            </a:r>
            <a:r>
              <a:rPr lang="en"/>
              <a:t>Doubly Linked List (Insertion)</a:t>
            </a:r>
            <a:endParaRPr/>
          </a:p>
        </p:txBody>
      </p:sp>
      <p:pic>
        <p:nvPicPr>
          <p:cNvPr id="221" name="Google Shape;2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65005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 </a:t>
            </a:r>
            <a:r>
              <a:rPr lang="en"/>
              <a:t>Doubly Linked List (Insertion)</a:t>
            </a:r>
            <a:endParaRPr/>
          </a:p>
        </p:txBody>
      </p:sp>
      <p:pic>
        <p:nvPicPr>
          <p:cNvPr id="227" name="Google Shape;227;p45"/>
          <p:cNvPicPr preferRelativeResize="0"/>
          <p:nvPr/>
        </p:nvPicPr>
        <p:blipFill rotWithShape="1">
          <a:blip r:embed="rId3">
            <a:alphaModFix/>
          </a:blip>
          <a:srcRect b="0" l="3385" r="6564" t="0"/>
          <a:stretch/>
        </p:blipFill>
        <p:spPr>
          <a:xfrm>
            <a:off x="148988" y="1248900"/>
            <a:ext cx="8846025" cy="3479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 </a:t>
            </a:r>
            <a:r>
              <a:rPr lang="en"/>
              <a:t>Doubly Linked List (Removal)</a:t>
            </a:r>
            <a:endParaRPr/>
          </a:p>
        </p:txBody>
      </p:sp>
      <p:pic>
        <p:nvPicPr>
          <p:cNvPr id="233" name="Google Shape;2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50" y="1200075"/>
            <a:ext cx="7920704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 </a:t>
            </a:r>
            <a:r>
              <a:rPr lang="en"/>
              <a:t>Doubly Linked List (Removal)</a:t>
            </a:r>
            <a:endParaRPr/>
          </a:p>
        </p:txBody>
      </p:sp>
      <p:pic>
        <p:nvPicPr>
          <p:cNvPr id="239" name="Google Shape;239;p47"/>
          <p:cNvPicPr preferRelativeResize="0"/>
          <p:nvPr/>
        </p:nvPicPr>
        <p:blipFill rotWithShape="1">
          <a:blip r:embed="rId3">
            <a:alphaModFix/>
          </a:blip>
          <a:srcRect b="0" l="4714" r="2658" t="0"/>
          <a:stretch/>
        </p:blipFill>
        <p:spPr>
          <a:xfrm>
            <a:off x="311700" y="1224500"/>
            <a:ext cx="8520600" cy="371496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Linked List</a:t>
            </a:r>
            <a:endParaRPr/>
          </a:p>
        </p:txBody>
      </p:sp>
      <p:graphicFrame>
        <p:nvGraphicFramePr>
          <p:cNvPr id="115" name="Google Shape;115;p27"/>
          <p:cNvGraphicFramePr/>
          <p:nvPr/>
        </p:nvGraphicFramePr>
        <p:xfrm>
          <a:off x="548888" y="20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{6B4C21F6-11DE-4FF8-A816-13A7BE663393}</a:tableStyleId>
              </a:tblPr>
              <a:tblGrid>
                <a:gridCol w="2682075"/>
                <a:gridCol w="2682075"/>
                <a:gridCol w="2682075"/>
              </a:tblGrid>
              <a:tr h="53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Category 1</a:t>
                      </a:r>
                      <a:endParaRPr sz="1800">
                        <a:solidFill>
                          <a:srgbClr val="0000FF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Category 2</a:t>
                      </a:r>
                      <a:endParaRPr sz="1800">
                        <a:solidFill>
                          <a:srgbClr val="0000FF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FF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Category 3</a:t>
                      </a:r>
                      <a:endParaRPr sz="1800">
                        <a:solidFill>
                          <a:srgbClr val="0000FF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Non-Dummy Headed</a:t>
                      </a:r>
                      <a:endParaRPr sz="1800">
                        <a:solidFill>
                          <a:srgbClr val="434343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Singly</a:t>
                      </a:r>
                      <a:endParaRPr sz="1800">
                        <a:solidFill>
                          <a:srgbClr val="434343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Linear</a:t>
                      </a:r>
                      <a:endParaRPr sz="1800">
                        <a:solidFill>
                          <a:srgbClr val="434343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Dummy Headed</a:t>
                      </a:r>
                      <a:endParaRPr sz="1800">
                        <a:solidFill>
                          <a:srgbClr val="434343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Doubly</a:t>
                      </a:r>
                      <a:endParaRPr sz="1800">
                        <a:solidFill>
                          <a:srgbClr val="434343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34343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Circular</a:t>
                      </a:r>
                      <a:endParaRPr sz="1800">
                        <a:solidFill>
                          <a:srgbClr val="434343"/>
                        </a:solidFill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7"/>
          <p:cNvSpPr txBox="1"/>
          <p:nvPr/>
        </p:nvSpPr>
        <p:spPr>
          <a:xfrm>
            <a:off x="928700" y="1271600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1014425" y="1414475"/>
            <a:ext cx="1714500" cy="461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Head Type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3714763" y="1414475"/>
            <a:ext cx="1714500" cy="461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Connection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6415125" y="1414475"/>
            <a:ext cx="1714500" cy="461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Structure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Non-Dummy Headed Singly Linear Linked List</a:t>
            </a:r>
            <a:endParaRPr sz="2400"/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009075"/>
            <a:ext cx="7819526" cy="1502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Non-Dummy Headed Singly Circular Linked List</a:t>
            </a:r>
            <a:endParaRPr sz="2400"/>
          </a:p>
        </p:txBody>
      </p:sp>
      <p:pic>
        <p:nvPicPr>
          <p:cNvPr id="131" name="Google Shape;1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50" y="2059000"/>
            <a:ext cx="7171899" cy="1654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Non-Dummy Headed Doubly Linear Linked List</a:t>
            </a:r>
            <a:endParaRPr sz="2400"/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88" y="2039025"/>
            <a:ext cx="7766332" cy="1401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Non-Dummy Headed Doubly Circular Linked List</a:t>
            </a:r>
            <a:endParaRPr sz="2400"/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50" y="1699450"/>
            <a:ext cx="8318901" cy="2324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Dummy Headed Singly Linear Linked List</a:t>
            </a:r>
            <a:endParaRPr sz="2400"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8975"/>
            <a:ext cx="7959351" cy="1341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Dummy Headed Singly Circular Linked List</a:t>
            </a:r>
            <a:endParaRPr sz="2400"/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75" y="2118925"/>
            <a:ext cx="7629776" cy="1486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