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Proxima Nova"/>
      <p:regular r:id="rId42"/>
      <p:bold r:id="rId43"/>
      <p:italic r:id="rId44"/>
      <p:boldItalic r:id="rId45"/>
    </p:embeddedFont>
    <p:embeddedFont>
      <p:font typeface="Roboto"/>
      <p:regular r:id="rId46"/>
      <p:bold r:id="rId47"/>
      <p:italic r:id="rId48"/>
      <p:boldItalic r:id="rId49"/>
    </p:embeddedFont>
    <p:embeddedFont>
      <p:font typeface="Alfa Slab One"/>
      <p:regular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ProximaNova-regular.fntdata"/><Relationship Id="rId41" Type="http://schemas.openxmlformats.org/officeDocument/2006/relationships/slide" Target="slides/slide35.xml"/><Relationship Id="rId44" Type="http://schemas.openxmlformats.org/officeDocument/2006/relationships/font" Target="fonts/ProximaNova-italic.fntdata"/><Relationship Id="rId43" Type="http://schemas.openxmlformats.org/officeDocument/2006/relationships/font" Target="fonts/ProximaNova-bold.fntdata"/><Relationship Id="rId46" Type="http://schemas.openxmlformats.org/officeDocument/2006/relationships/font" Target="fonts/Roboto-regular.fntdata"/><Relationship Id="rId45" Type="http://schemas.openxmlformats.org/officeDocument/2006/relationships/font" Target="fonts/ProximaNova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AlfaSlabOne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8350ca8d4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b8350ca8d4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8350ca8d4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b8350ca8d4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8350ca8d4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2b8350ca8d4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8350ca8d4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b8350ca8d4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8350ca8d4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b8350ca8d4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8350ca8d4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b8350ca8d4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b8350ca8d4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2b8350ca8d4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8350ca8d4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b8350ca8d4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b8350ca8d4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2b8350ca8d4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b8350ca8d4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2b8350ca8d4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8350ca8d4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2b8350ca8d4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8350ca8d4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8350ca8d4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b8350ca8d4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2b8350ca8d4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8350ca8d4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2b8350ca8d4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b8350ca8d4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2b8350ca8d4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b8350ca8d4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2b8350ca8d4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b8350ca8d4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2b8350ca8d4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b8350ca8d4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2b8350ca8d4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ba4911d89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2ba4911d89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b8350ca8d4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2b8350ca8d4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ba4911d89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2ba4911d89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b8350ca8d4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2b8350ca8d4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8350ca8d4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8350ca8d4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ba4911d89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2ba4911d89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ba4911d89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2ba4911d8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ba4911d89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ba4911d89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ba4911d89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ba4911d89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7505a7e4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7505a7e4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b8350ca8d4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2b8350ca8d4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8350ca8d4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8350ca8d4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8350ca8d4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8350ca8d4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8350ca8d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8350ca8d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8350ca8d4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8350ca8d4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8350ca8d4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8350ca8d4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8350ca8d4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b8350ca8d4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102" name="Google Shape;102;p25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5B0F00"/>
                </a:solidFill>
              </a:rPr>
              <a:t>Lecture 5</a:t>
            </a:r>
            <a:endParaRPr b="1">
              <a:solidFill>
                <a:srgbClr val="5B0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0000FF"/>
                </a:solidFill>
              </a:rPr>
              <a:t>Stack</a:t>
            </a:r>
            <a:endParaRPr/>
          </a:p>
        </p:txBody>
      </p:sp>
      <p:sp>
        <p:nvSpPr>
          <p:cNvPr id="103" name="Google Shape;103;p25"/>
          <p:cNvSpPr txBox="1"/>
          <p:nvPr/>
        </p:nvSpPr>
        <p:spPr>
          <a:xfrm>
            <a:off x="1978800" y="3899325"/>
            <a:ext cx="518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Prantik Paul [P</a:t>
            </a:r>
            <a:r>
              <a:rPr b="1" lang="en" sz="17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P]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Lecturer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Department of Computer Science and Engineering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BRAC University 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Applications (Function Stack)</a:t>
            </a:r>
            <a:endParaRPr/>
          </a:p>
        </p:txBody>
      </p:sp>
      <p:pic>
        <p:nvPicPr>
          <p:cNvPr id="157" name="Google Shape;1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638" y="1091325"/>
            <a:ext cx="2872717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Stack Applications (Reverse String)</a:t>
            </a:r>
            <a:endParaRPr/>
          </a:p>
        </p:txBody>
      </p:sp>
      <p:pic>
        <p:nvPicPr>
          <p:cNvPr id="163" name="Google Shape;163;p35"/>
          <p:cNvPicPr preferRelativeResize="0"/>
          <p:nvPr/>
        </p:nvPicPr>
        <p:blipFill rotWithShape="1">
          <a:blip r:embed="rId3">
            <a:alphaModFix/>
          </a:blip>
          <a:srcRect b="7646" l="20225" r="19847" t="44202"/>
          <a:stretch/>
        </p:blipFill>
        <p:spPr>
          <a:xfrm>
            <a:off x="931612" y="1316200"/>
            <a:ext cx="7280774" cy="329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Stack Applications (Reverse String)</a:t>
            </a:r>
            <a:endParaRPr/>
          </a:p>
        </p:txBody>
      </p:sp>
      <p:pic>
        <p:nvPicPr>
          <p:cNvPr id="169" name="Google Shape;16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5863" y="1151725"/>
            <a:ext cx="6772275" cy="37433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Stack Applications (Undo Operation)</a:t>
            </a:r>
            <a:endParaRPr/>
          </a:p>
        </p:txBody>
      </p:sp>
      <p:pic>
        <p:nvPicPr>
          <p:cNvPr id="175" name="Google Shape;17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8839202" cy="3335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Stack Applications (Postfix Notation)</a:t>
            </a:r>
            <a:endParaRPr/>
          </a:p>
        </p:txBody>
      </p:sp>
      <p:sp>
        <p:nvSpPr>
          <p:cNvPr id="181" name="Google Shape;181;p38"/>
          <p:cNvSpPr txBox="1"/>
          <p:nvPr/>
        </p:nvSpPr>
        <p:spPr>
          <a:xfrm>
            <a:off x="6095150" y="1855925"/>
            <a:ext cx="1965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4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3 + 5 * 9</a:t>
            </a:r>
            <a:endParaRPr b="1" i="0" sz="2700" u="none" cap="none" strike="noStrike">
              <a:solidFill>
                <a:schemeClr val="accent4"/>
              </a:solidFill>
              <a:highlight>
                <a:srgbClr val="CFE2F3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" name="Google Shape;182;p38"/>
          <p:cNvSpPr txBox="1"/>
          <p:nvPr/>
        </p:nvSpPr>
        <p:spPr>
          <a:xfrm>
            <a:off x="6156050" y="2955350"/>
            <a:ext cx="1843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A61C00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3 5 9 * +</a:t>
            </a:r>
            <a:r>
              <a:rPr b="1" i="0" lang="en" sz="2400" u="none" cap="none" strike="noStrike">
                <a:solidFill>
                  <a:srgbClr val="A61C00"/>
                </a:solidFill>
                <a:highlight>
                  <a:srgbClr val="EAD1DC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b="1" i="0" sz="3900" u="none" cap="none" strike="noStrike">
              <a:solidFill>
                <a:srgbClr val="A61C00"/>
              </a:solidFill>
              <a:highlight>
                <a:srgbClr val="EAD1DC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3" name="Google Shape;18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850" y="1186400"/>
            <a:ext cx="401048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Stack Applications (Postfix Notation)</a:t>
            </a:r>
            <a:endParaRPr/>
          </a:p>
        </p:txBody>
      </p:sp>
      <p:sp>
        <p:nvSpPr>
          <p:cNvPr id="189" name="Google Shape;189;p39"/>
          <p:cNvSpPr txBox="1"/>
          <p:nvPr/>
        </p:nvSpPr>
        <p:spPr>
          <a:xfrm>
            <a:off x="4732325" y="1855925"/>
            <a:ext cx="3992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accent4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((3 + 2) * 4) / (5 - 1)</a:t>
            </a:r>
            <a:endParaRPr b="1" i="0" sz="2300" u="none" cap="none" strike="noStrike">
              <a:solidFill>
                <a:schemeClr val="accent4"/>
              </a:solidFill>
              <a:highlight>
                <a:srgbClr val="CFE2F3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0" name="Google Shape;190;p39"/>
          <p:cNvSpPr txBox="1"/>
          <p:nvPr/>
        </p:nvSpPr>
        <p:spPr>
          <a:xfrm>
            <a:off x="4954925" y="2906525"/>
            <a:ext cx="354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A61C00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3 2 + 4 * 5 1 - /</a:t>
            </a:r>
            <a:endParaRPr b="1" i="0" sz="3900" u="none" cap="none" strike="noStrike">
              <a:solidFill>
                <a:srgbClr val="A61C00"/>
              </a:solidFill>
              <a:highlight>
                <a:srgbClr val="EAD1DC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1" name="Google Shape;19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430450"/>
            <a:ext cx="4444499" cy="318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Stack Applications (Expression Evaluation)</a:t>
            </a:r>
            <a:endParaRPr/>
          </a:p>
        </p:txBody>
      </p:sp>
      <p:pic>
        <p:nvPicPr>
          <p:cNvPr id="197" name="Google Shape;19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075" y="1126175"/>
            <a:ext cx="6581074" cy="388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0"/>
          <p:cNvSpPr txBox="1"/>
          <p:nvPr/>
        </p:nvSpPr>
        <p:spPr>
          <a:xfrm>
            <a:off x="6408300" y="1126175"/>
            <a:ext cx="2735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1900" u="none" cap="none" strike="noStrike">
                <a:solidFill>
                  <a:srgbClr val="A61C00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3 2 + 4 * 5 1 - /</a:t>
            </a:r>
            <a:endParaRPr b="1" i="0" sz="3400" u="none" cap="none" strike="noStrike">
              <a:solidFill>
                <a:srgbClr val="A61C00"/>
              </a:solidFill>
              <a:highlight>
                <a:srgbClr val="EAD1DC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Stack Applications (Expression Evaluation)</a:t>
            </a:r>
            <a:endParaRPr/>
          </a:p>
        </p:txBody>
      </p:sp>
      <p:pic>
        <p:nvPicPr>
          <p:cNvPr id="204" name="Google Shape;20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288" y="1088775"/>
            <a:ext cx="7493432" cy="38209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Stack Applications (Parenthesis Matching)</a:t>
            </a:r>
            <a:endParaRPr/>
          </a:p>
        </p:txBody>
      </p:sp>
      <p:sp>
        <p:nvSpPr>
          <p:cNvPr id="210" name="Google Shape;210;p42"/>
          <p:cNvSpPr txBox="1"/>
          <p:nvPr/>
        </p:nvSpPr>
        <p:spPr>
          <a:xfrm>
            <a:off x="714325" y="1855950"/>
            <a:ext cx="3351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700" u="none" cap="none" strike="noStrike">
                <a:solidFill>
                  <a:schemeClr val="accent4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(a (b + c) + d) </a:t>
            </a:r>
            <a:endParaRPr b="1" i="0" sz="2700" u="none" cap="none" strike="noStrike">
              <a:solidFill>
                <a:schemeClr val="accent4"/>
              </a:solidFill>
              <a:highlight>
                <a:srgbClr val="CFE2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42"/>
          <p:cNvSpPr txBox="1"/>
          <p:nvPr/>
        </p:nvSpPr>
        <p:spPr>
          <a:xfrm>
            <a:off x="714325" y="2498038"/>
            <a:ext cx="3351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chemeClr val="accent4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[ (a b) (c d) 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2"/>
          <p:cNvSpPr txBox="1"/>
          <p:nvPr/>
        </p:nvSpPr>
        <p:spPr>
          <a:xfrm>
            <a:off x="714325" y="3140125"/>
            <a:ext cx="3418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chemeClr val="accent4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( [a {x y} b]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2"/>
          <p:cNvSpPr txBox="1"/>
          <p:nvPr/>
        </p:nvSpPr>
        <p:spPr>
          <a:xfrm>
            <a:off x="5097900" y="1855950"/>
            <a:ext cx="3351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700" u="none" cap="none" strike="noStrike">
                <a:solidFill>
                  <a:srgbClr val="A61C00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(a  (b + c) + d </a:t>
            </a:r>
            <a:endParaRPr b="1" i="0" sz="2700" u="none" cap="none" strike="noStrike">
              <a:solidFill>
                <a:srgbClr val="A61C00"/>
              </a:solidFill>
              <a:highlight>
                <a:srgbClr val="EAD1D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42"/>
          <p:cNvSpPr txBox="1"/>
          <p:nvPr/>
        </p:nvSpPr>
        <p:spPr>
          <a:xfrm>
            <a:off x="5083350" y="2514000"/>
            <a:ext cx="3418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A61C00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[ (a b] (c d) 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2"/>
          <p:cNvSpPr txBox="1"/>
          <p:nvPr/>
        </p:nvSpPr>
        <p:spPr>
          <a:xfrm>
            <a:off x="5117100" y="3140125"/>
            <a:ext cx="3351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A61C00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( [a {x y) b]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2"/>
          <p:cNvSpPr txBox="1"/>
          <p:nvPr/>
        </p:nvSpPr>
        <p:spPr>
          <a:xfrm>
            <a:off x="1657225" y="4069125"/>
            <a:ext cx="146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accent4"/>
                </a:solidFill>
                <a:highlight>
                  <a:srgbClr val="6FA8DC"/>
                </a:highlight>
                <a:latin typeface="Courier New"/>
                <a:ea typeface="Courier New"/>
                <a:cs typeface="Courier New"/>
                <a:sym typeface="Courier New"/>
              </a:rPr>
              <a:t>Correct</a:t>
            </a:r>
            <a:endParaRPr b="0" i="0" sz="1100" u="none" cap="none" strike="noStrike">
              <a:solidFill>
                <a:schemeClr val="accent4"/>
              </a:solidFill>
              <a:highlight>
                <a:srgbClr val="6FA8D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2"/>
          <p:cNvSpPr txBox="1"/>
          <p:nvPr/>
        </p:nvSpPr>
        <p:spPr>
          <a:xfrm>
            <a:off x="5865900" y="4069125"/>
            <a:ext cx="185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accent4"/>
                </a:solidFill>
                <a:highlight>
                  <a:srgbClr val="D5A6BD"/>
                </a:highlight>
                <a:latin typeface="Courier New"/>
                <a:ea typeface="Courier New"/>
                <a:cs typeface="Courier New"/>
                <a:sym typeface="Courier New"/>
              </a:rPr>
              <a:t>Incorrect</a:t>
            </a:r>
            <a:endParaRPr b="0" i="0" sz="1100" u="none" cap="none" strike="noStrike">
              <a:solidFill>
                <a:schemeClr val="accent4"/>
              </a:solidFill>
              <a:highlight>
                <a:srgbClr val="D5A6BD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Stack Applications (Parenthesis Matching)</a:t>
            </a:r>
            <a:endParaRPr/>
          </a:p>
        </p:txBody>
      </p:sp>
      <p:pic>
        <p:nvPicPr>
          <p:cNvPr id="223" name="Google Shape;22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61450"/>
            <a:ext cx="8839199" cy="3565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(In Real life)</a:t>
            </a:r>
            <a:endParaRPr/>
          </a:p>
        </p:txBody>
      </p:sp>
      <p:pic>
        <p:nvPicPr>
          <p:cNvPr id="109" name="Google Shape;1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1606138"/>
            <a:ext cx="809625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Stack Applications (Parenthesis Matching)</a:t>
            </a:r>
            <a:endParaRPr/>
          </a:p>
        </p:txBody>
      </p:sp>
      <p:pic>
        <p:nvPicPr>
          <p:cNvPr id="229" name="Google Shape;22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7600" y="1128100"/>
            <a:ext cx="6128799" cy="39305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Stack Applications (BackTracking - Maze)</a:t>
            </a:r>
            <a:endParaRPr/>
          </a:p>
        </p:txBody>
      </p:sp>
      <p:pic>
        <p:nvPicPr>
          <p:cNvPr id="235" name="Google Shape;23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4062" y="1201875"/>
            <a:ext cx="3595875" cy="32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Stack Applications (BackTracking)</a:t>
            </a:r>
            <a:endParaRPr/>
          </a:p>
        </p:txBody>
      </p:sp>
      <p:pic>
        <p:nvPicPr>
          <p:cNvPr id="241" name="Google Shape;24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651" y="1017725"/>
            <a:ext cx="7334707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Stack Implementation (with Linked List)</a:t>
            </a:r>
            <a:endParaRPr/>
          </a:p>
        </p:txBody>
      </p:sp>
      <p:pic>
        <p:nvPicPr>
          <p:cNvPr id="247" name="Google Shape;24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075" y="1180700"/>
            <a:ext cx="8239850" cy="38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Stack Implementation (Node Class)</a:t>
            </a:r>
            <a:endParaRPr/>
          </a:p>
        </p:txBody>
      </p:sp>
      <p:pic>
        <p:nvPicPr>
          <p:cNvPr id="253" name="Google Shape;25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0563" y="1613963"/>
            <a:ext cx="6862875" cy="19155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Stack Implementation (Push Operation)</a:t>
            </a:r>
            <a:endParaRPr/>
          </a:p>
        </p:txBody>
      </p:sp>
      <p:pic>
        <p:nvPicPr>
          <p:cNvPr id="259" name="Google Shape;25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" y="1190100"/>
            <a:ext cx="8648700" cy="3162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Stack Implementation (Push Operation)</a:t>
            </a:r>
            <a:endParaRPr/>
          </a:p>
        </p:txBody>
      </p:sp>
      <p:pic>
        <p:nvPicPr>
          <p:cNvPr id="265" name="Google Shape;26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7975" y="1170125"/>
            <a:ext cx="6608050" cy="39733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Stack Implementation (Pop Operation)</a:t>
            </a:r>
            <a:endParaRPr/>
          </a:p>
        </p:txBody>
      </p:sp>
      <p:pic>
        <p:nvPicPr>
          <p:cNvPr id="271" name="Google Shape;27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9850"/>
            <a:ext cx="8839200" cy="247198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Stack Implementation (Pop Operation)</a:t>
            </a:r>
            <a:endParaRPr/>
          </a:p>
        </p:txBody>
      </p:sp>
      <p:pic>
        <p:nvPicPr>
          <p:cNvPr id="277" name="Google Shape;27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513" y="1170125"/>
            <a:ext cx="7082972" cy="39733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Stack Implementation (Peek Operation)</a:t>
            </a:r>
            <a:endParaRPr/>
          </a:p>
        </p:txBody>
      </p:sp>
      <p:pic>
        <p:nvPicPr>
          <p:cNvPr id="283" name="Google Shape;28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1879225"/>
            <a:ext cx="7296150" cy="20669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(In Data Structure)</a:t>
            </a:r>
            <a:endParaRPr/>
          </a:p>
        </p:txBody>
      </p:sp>
      <p:pic>
        <p:nvPicPr>
          <p:cNvPr id="115" name="Google Shape;1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875" y="1107925"/>
            <a:ext cx="4372249" cy="37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Stack Implementation (Peek Operation)</a:t>
            </a:r>
            <a:endParaRPr/>
          </a:p>
        </p:txBody>
      </p:sp>
      <p:pic>
        <p:nvPicPr>
          <p:cNvPr id="289" name="Google Shape;28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513" y="1551125"/>
            <a:ext cx="7062975" cy="26652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Stack Problems</a:t>
            </a:r>
            <a:endParaRPr/>
          </a:p>
        </p:txBody>
      </p:sp>
      <p:sp>
        <p:nvSpPr>
          <p:cNvPr id="295" name="Google Shape;295;p55"/>
          <p:cNvSpPr txBox="1"/>
          <p:nvPr/>
        </p:nvSpPr>
        <p:spPr>
          <a:xfrm>
            <a:off x="311700" y="2189100"/>
            <a:ext cx="8520600" cy="7653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Count the elements of a stack</a:t>
            </a:r>
            <a:endParaRPr b="1" sz="3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Application</a:t>
            </a:r>
            <a:endParaRPr/>
          </a:p>
        </p:txBody>
      </p:sp>
      <p:sp>
        <p:nvSpPr>
          <p:cNvPr id="301" name="Google Shape;301;p56"/>
          <p:cNvSpPr txBox="1"/>
          <p:nvPr/>
        </p:nvSpPr>
        <p:spPr>
          <a:xfrm>
            <a:off x="311700" y="2189100"/>
            <a:ext cx="8520600" cy="7653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Reverse a Number using Stack</a:t>
            </a:r>
            <a:endParaRPr b="1" sz="3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</a:t>
            </a:r>
            <a:r>
              <a:rPr lang="en"/>
              <a:t>Problems</a:t>
            </a:r>
            <a:endParaRPr/>
          </a:p>
        </p:txBody>
      </p:sp>
      <p:sp>
        <p:nvSpPr>
          <p:cNvPr id="307" name="Google Shape;307;p57"/>
          <p:cNvSpPr txBox="1"/>
          <p:nvPr/>
        </p:nvSpPr>
        <p:spPr>
          <a:xfrm>
            <a:off x="311700" y="2189100"/>
            <a:ext cx="8520600" cy="7653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Delete the third element from the stack</a:t>
            </a:r>
            <a:endParaRPr b="1" sz="3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Problems</a:t>
            </a:r>
            <a:endParaRPr/>
          </a:p>
        </p:txBody>
      </p:sp>
      <p:sp>
        <p:nvSpPr>
          <p:cNvPr id="313" name="Google Shape;313;p58"/>
          <p:cNvSpPr txBox="1"/>
          <p:nvPr/>
        </p:nvSpPr>
        <p:spPr>
          <a:xfrm>
            <a:off x="311700" y="1212175"/>
            <a:ext cx="8520600" cy="7653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Mid reversal of stack</a:t>
            </a:r>
            <a:endParaRPr b="1" sz="3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4" name="Google Shape;314;p58"/>
          <p:cNvSpPr/>
          <p:nvPr/>
        </p:nvSpPr>
        <p:spPr>
          <a:xfrm>
            <a:off x="3224575" y="2171925"/>
            <a:ext cx="1035900" cy="2742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5" name="Google Shape;315;p58"/>
          <p:cNvSpPr txBox="1"/>
          <p:nvPr/>
        </p:nvSpPr>
        <p:spPr>
          <a:xfrm>
            <a:off x="3306975" y="4491896"/>
            <a:ext cx="882600" cy="35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sz="1700">
              <a:solidFill>
                <a:srgbClr val="98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6" name="Google Shape;316;p58"/>
          <p:cNvSpPr txBox="1"/>
          <p:nvPr/>
        </p:nvSpPr>
        <p:spPr>
          <a:xfrm>
            <a:off x="3306975" y="4051442"/>
            <a:ext cx="882600" cy="35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1700">
              <a:solidFill>
                <a:srgbClr val="98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7" name="Google Shape;317;p58"/>
          <p:cNvSpPr txBox="1"/>
          <p:nvPr/>
        </p:nvSpPr>
        <p:spPr>
          <a:xfrm>
            <a:off x="3306975" y="3610988"/>
            <a:ext cx="882600" cy="35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1700">
              <a:solidFill>
                <a:srgbClr val="98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8" name="Google Shape;318;p58"/>
          <p:cNvSpPr txBox="1"/>
          <p:nvPr/>
        </p:nvSpPr>
        <p:spPr>
          <a:xfrm>
            <a:off x="3301225" y="3170533"/>
            <a:ext cx="882600" cy="35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sz="1700">
              <a:solidFill>
                <a:srgbClr val="98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9" name="Google Shape;319;p58"/>
          <p:cNvSpPr txBox="1"/>
          <p:nvPr/>
        </p:nvSpPr>
        <p:spPr>
          <a:xfrm>
            <a:off x="3301225" y="2730079"/>
            <a:ext cx="882600" cy="35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1" sz="1700">
              <a:solidFill>
                <a:srgbClr val="98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0" name="Google Shape;320;p58"/>
          <p:cNvSpPr txBox="1"/>
          <p:nvPr/>
        </p:nvSpPr>
        <p:spPr>
          <a:xfrm>
            <a:off x="3301225" y="2289625"/>
            <a:ext cx="882600" cy="35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 b="1" sz="1700">
              <a:solidFill>
                <a:srgbClr val="98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1" name="Google Shape;321;p58"/>
          <p:cNvSpPr/>
          <p:nvPr/>
        </p:nvSpPr>
        <p:spPr>
          <a:xfrm>
            <a:off x="4883525" y="2171925"/>
            <a:ext cx="1035900" cy="2742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58"/>
          <p:cNvSpPr txBox="1"/>
          <p:nvPr/>
        </p:nvSpPr>
        <p:spPr>
          <a:xfrm>
            <a:off x="4965925" y="4491896"/>
            <a:ext cx="882600" cy="35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sz="1700">
              <a:solidFill>
                <a:srgbClr val="98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3" name="Google Shape;323;p58"/>
          <p:cNvSpPr txBox="1"/>
          <p:nvPr/>
        </p:nvSpPr>
        <p:spPr>
          <a:xfrm>
            <a:off x="4965925" y="4051442"/>
            <a:ext cx="882600" cy="35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1" sz="1700">
              <a:solidFill>
                <a:srgbClr val="98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4" name="Google Shape;324;p58"/>
          <p:cNvSpPr txBox="1"/>
          <p:nvPr/>
        </p:nvSpPr>
        <p:spPr>
          <a:xfrm>
            <a:off x="4965925" y="3610988"/>
            <a:ext cx="882600" cy="35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 b="1" sz="1700">
              <a:solidFill>
                <a:srgbClr val="98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5" name="Google Shape;325;p58"/>
          <p:cNvSpPr txBox="1"/>
          <p:nvPr/>
        </p:nvSpPr>
        <p:spPr>
          <a:xfrm>
            <a:off x="4960175" y="3170533"/>
            <a:ext cx="882600" cy="35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sz="1700">
              <a:solidFill>
                <a:srgbClr val="98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6" name="Google Shape;326;p58"/>
          <p:cNvSpPr txBox="1"/>
          <p:nvPr/>
        </p:nvSpPr>
        <p:spPr>
          <a:xfrm>
            <a:off x="4960175" y="2730079"/>
            <a:ext cx="882600" cy="35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1700">
              <a:solidFill>
                <a:srgbClr val="98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7" name="Google Shape;327;p58"/>
          <p:cNvSpPr txBox="1"/>
          <p:nvPr/>
        </p:nvSpPr>
        <p:spPr>
          <a:xfrm>
            <a:off x="4960175" y="2289625"/>
            <a:ext cx="882600" cy="35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1700">
              <a:solidFill>
                <a:srgbClr val="98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Stack Implementation (with Array)</a:t>
            </a:r>
            <a:endParaRPr/>
          </a:p>
        </p:txBody>
      </p:sp>
      <p:pic>
        <p:nvPicPr>
          <p:cNvPr id="333" name="Google Shape;33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763" y="1255850"/>
            <a:ext cx="6748475" cy="33457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(In CS Problems)</a:t>
            </a:r>
            <a:endParaRPr/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125" y="1185675"/>
            <a:ext cx="4277750" cy="34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(Basic Actions)</a:t>
            </a:r>
            <a:endParaRPr/>
          </a:p>
        </p:txBody>
      </p:sp>
      <p:pic>
        <p:nvPicPr>
          <p:cNvPr id="127" name="Google Shape;127;p29"/>
          <p:cNvPicPr preferRelativeResize="0"/>
          <p:nvPr/>
        </p:nvPicPr>
        <p:blipFill rotWithShape="1">
          <a:blip r:embed="rId3">
            <a:alphaModFix/>
          </a:blip>
          <a:srcRect b="1219" l="0" r="0" t="1209"/>
          <a:stretch/>
        </p:blipFill>
        <p:spPr>
          <a:xfrm>
            <a:off x="1567675" y="1151725"/>
            <a:ext cx="6008650" cy="38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(Push Operation)</a:t>
            </a:r>
            <a:endParaRPr/>
          </a:p>
        </p:txBody>
      </p:sp>
      <p:pic>
        <p:nvPicPr>
          <p:cNvPr id="133" name="Google Shape;1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450" y="1133325"/>
            <a:ext cx="5959101" cy="38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(Pop Operation)</a:t>
            </a:r>
            <a:endParaRPr/>
          </a:p>
        </p:txBody>
      </p:sp>
      <p:pic>
        <p:nvPicPr>
          <p:cNvPr id="139" name="Google Shape;1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838" y="1133325"/>
            <a:ext cx="5646325" cy="38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(Peek Operation)</a:t>
            </a:r>
            <a:endParaRPr/>
          </a:p>
        </p:txBody>
      </p:sp>
      <p:pic>
        <p:nvPicPr>
          <p:cNvPr id="145" name="Google Shape;145;p32"/>
          <p:cNvPicPr preferRelativeResize="0"/>
          <p:nvPr/>
        </p:nvPicPr>
        <p:blipFill rotWithShape="1">
          <a:blip r:embed="rId3">
            <a:alphaModFix/>
          </a:blip>
          <a:srcRect b="7159" l="25813" r="15679" t="16760"/>
          <a:stretch/>
        </p:blipFill>
        <p:spPr>
          <a:xfrm>
            <a:off x="2320875" y="1258425"/>
            <a:ext cx="4502250" cy="329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Applications (Call Stack)</a:t>
            </a:r>
            <a:endParaRPr/>
          </a:p>
        </p:txBody>
      </p:sp>
      <p:pic>
        <p:nvPicPr>
          <p:cNvPr id="151" name="Google Shape;1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88" y="1170125"/>
            <a:ext cx="819063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