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Proxima Nova Semibold"/>
      <p:regular r:id="rId45"/>
      <p:bold r:id="rId46"/>
      <p:boldItalic r:id="rId47"/>
    </p:embeddedFont>
    <p:embeddedFont>
      <p:font typeface="Alfa Slab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6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bold.fntdata"/><Relationship Id="rId23" Type="http://schemas.openxmlformats.org/officeDocument/2006/relationships/slide" Target="slides/slide17.xml"/><Relationship Id="rId45" Type="http://schemas.openxmlformats.org/officeDocument/2006/relationships/font" Target="fonts/ProximaNova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lfaSlabOne-regular.fntdata"/><Relationship Id="rId25" Type="http://schemas.openxmlformats.org/officeDocument/2006/relationships/slide" Target="slides/slide19.xml"/><Relationship Id="rId47" Type="http://schemas.openxmlformats.org/officeDocument/2006/relationships/font" Target="fonts/ProximaNovaSemibol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d4b9bb0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bd4b9bb0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bd4b9bb0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bd4b9bb0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d4b9bb0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d4b9bb0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bd4b9bb0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bd4b9bb0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bd4b9bb0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bd4b9bb0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bd4b9bb0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bd4b9bb0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bd4b9bb0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bd4b9bb0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bd4b9bb0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bd4b9bb0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bd4b9bb0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bd4b9bb0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bd4b9bb0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bd4b9bb0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bd4b9bb0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bd4b9bb0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bd4b9bb0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bd4b9bb0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bd4b9bb0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bd4b9bb0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bd4b9bb0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bd4b9bb0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bd4b9bb0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bd4b9bb0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bd4b9bb0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bd4b9bb0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bd4b9bb0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bd4b9bb0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bd4b9bb0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bd4b9bb0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bd4b9bb0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bd4b9bb0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bd4b9bb0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bd4b9bb0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bd4b9bb0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bd4b9bb0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bd4b9bb0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bd4b9bb0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d4b9bb0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d4b9bb0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bd4b9bb0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bd4b9bb0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bd4b9bb0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bd4b9bb0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bd4b9bb0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bd4b9bb0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bd4b9bb0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bd4b9bb0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bd4b9bb0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bd4b9bb0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bd4b9bb0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bd4b9bb0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d4b9bb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bd4b9bb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d4b9bb0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d4b9bb0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bd4b9bb0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bd4b9bb0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bd4b9bb0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bd4b9bb0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bd4b9bb0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bd4b9bb0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8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Recursion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Stack (Factorial)</a:t>
            </a:r>
            <a:endParaRPr/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1270000"/>
            <a:ext cx="8220075" cy="3400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 (Fibonacci)</a:t>
            </a:r>
            <a:endParaRPr/>
          </a:p>
        </p:txBody>
      </p:sp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322250"/>
            <a:ext cx="8679899" cy="267073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Tree  (Fibonacci)</a:t>
            </a:r>
            <a:endParaRPr/>
          </a:p>
        </p:txBody>
      </p:sp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63000"/>
            <a:ext cx="5943600" cy="2752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36"/>
          <p:cNvSpPr/>
          <p:nvPr/>
        </p:nvSpPr>
        <p:spPr>
          <a:xfrm>
            <a:off x="2636700" y="4015725"/>
            <a:ext cx="676200" cy="929700"/>
          </a:xfrm>
          <a:prstGeom prst="ellipse">
            <a:avLst/>
          </a:prstGeom>
          <a:solidFill>
            <a:srgbClr val="EDE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6"/>
          <p:cNvSpPr/>
          <p:nvPr/>
        </p:nvSpPr>
        <p:spPr>
          <a:xfrm>
            <a:off x="4233900" y="4015725"/>
            <a:ext cx="676200" cy="929700"/>
          </a:xfrm>
          <a:prstGeom prst="ellipse">
            <a:avLst/>
          </a:prstGeom>
          <a:solidFill>
            <a:srgbClr val="EDE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6"/>
          <p:cNvSpPr/>
          <p:nvPr/>
        </p:nvSpPr>
        <p:spPr>
          <a:xfrm>
            <a:off x="5409200" y="4015725"/>
            <a:ext cx="676200" cy="929700"/>
          </a:xfrm>
          <a:prstGeom prst="ellipse">
            <a:avLst/>
          </a:prstGeom>
          <a:solidFill>
            <a:srgbClr val="EDE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584500" y="4015725"/>
            <a:ext cx="676200" cy="929700"/>
          </a:xfrm>
          <a:prstGeom prst="ellipse">
            <a:avLst/>
          </a:prstGeom>
          <a:solidFill>
            <a:srgbClr val="EDE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numbers</a:t>
            </a:r>
            <a:endParaRPr/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13" y="1150100"/>
            <a:ext cx="6210375" cy="35370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( Sum of numbers )</a:t>
            </a:r>
            <a:endParaRPr/>
          </a:p>
        </p:txBody>
      </p: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90525"/>
            <a:ext cx="8991600" cy="195970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Programming ( Sum of numbers )</a:t>
            </a:r>
            <a:endParaRPr/>
          </a:p>
        </p:txBody>
      </p:sp>
      <p:pic>
        <p:nvPicPr>
          <p:cNvPr id="193" name="Google Shape;193;p39"/>
          <p:cNvPicPr preferRelativeResize="0"/>
          <p:nvPr/>
        </p:nvPicPr>
        <p:blipFill rotWithShape="1">
          <a:blip r:embed="rId3">
            <a:alphaModFix/>
          </a:blip>
          <a:srcRect b="0" l="0" r="55883" t="0"/>
          <a:stretch/>
        </p:blipFill>
        <p:spPr>
          <a:xfrm>
            <a:off x="152400" y="1670350"/>
            <a:ext cx="8679899" cy="26484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( Length of Linked List )</a:t>
            </a:r>
            <a:endParaRPr/>
          </a:p>
        </p:txBody>
      </p:sp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5" y="1910450"/>
            <a:ext cx="8849350" cy="1971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Recursive Programming ( Length of Linked List )</a:t>
            </a:r>
            <a:endParaRPr sz="2500"/>
          </a:p>
        </p:txBody>
      </p:sp>
      <p:pic>
        <p:nvPicPr>
          <p:cNvPr id="205" name="Google Shape;205;p41"/>
          <p:cNvPicPr preferRelativeResize="0"/>
          <p:nvPr/>
        </p:nvPicPr>
        <p:blipFill rotWithShape="1">
          <a:blip r:embed="rId3">
            <a:alphaModFix/>
          </a:blip>
          <a:srcRect b="5200" l="0" r="0" t="3724"/>
          <a:stretch/>
        </p:blipFill>
        <p:spPr>
          <a:xfrm>
            <a:off x="120150" y="1760775"/>
            <a:ext cx="8903699" cy="2378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( Sequential Search LL )</a:t>
            </a:r>
            <a:endParaRPr/>
          </a:p>
        </p:txBody>
      </p:sp>
      <p:pic>
        <p:nvPicPr>
          <p:cNvPr id="211" name="Google Shape;2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0450"/>
            <a:ext cx="8520600" cy="189801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Recursive Programming ( Sequential Search LL )</a:t>
            </a:r>
            <a:endParaRPr sz="2500"/>
          </a:p>
        </p:txBody>
      </p:sp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339625"/>
            <a:ext cx="8679900" cy="31233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88" y="1153225"/>
            <a:ext cx="4987837" cy="39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Recursive Programming ( Sequential Search Array )</a:t>
            </a:r>
            <a:endParaRPr sz="23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725"/>
            <a:ext cx="8520600" cy="305519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( </a:t>
            </a:r>
            <a:r>
              <a:rPr lang="en" sz="2833"/>
              <a:t>Seq Search : Left Index</a:t>
            </a:r>
            <a:r>
              <a:rPr lang="en"/>
              <a:t> )</a:t>
            </a:r>
            <a:endParaRPr/>
          </a:p>
        </p:txBody>
      </p:sp>
      <p:pic>
        <p:nvPicPr>
          <p:cNvPr id="229" name="Google Shape;2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78358"/>
            <a:ext cx="8991600" cy="178679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Recursive Programming (Seq Search : Left Index)</a:t>
            </a:r>
            <a:endParaRPr sz="2500"/>
          </a:p>
        </p:txBody>
      </p:sp>
      <p:pic>
        <p:nvPicPr>
          <p:cNvPr id="235" name="Google Shape;2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6213"/>
            <a:ext cx="8725560" cy="2990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Recursive Programming ( Find Maximum - Linear LL )</a:t>
            </a:r>
            <a:endParaRPr sz="2200"/>
          </a:p>
        </p:txBody>
      </p:sp>
      <p:pic>
        <p:nvPicPr>
          <p:cNvPr id="241" name="Google Shape;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600" cy="375568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Recursive Programming (Find Maximum - Linear Array)</a:t>
            </a:r>
            <a:endParaRPr sz="2100"/>
          </a:p>
        </p:txBody>
      </p:sp>
      <p:pic>
        <p:nvPicPr>
          <p:cNvPr id="247" name="Google Shape;2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5" y="1159725"/>
            <a:ext cx="8676451" cy="388373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( Exponentiation )</a:t>
            </a:r>
            <a:endParaRPr/>
          </a:p>
        </p:txBody>
      </p:sp>
      <p:pic>
        <p:nvPicPr>
          <p:cNvPr id="253" name="Google Shape;2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450250"/>
            <a:ext cx="8679900" cy="285620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Recursive Programming ( </a:t>
            </a:r>
            <a:r>
              <a:rPr lang="en"/>
              <a:t>Exponentiation </a:t>
            </a:r>
            <a:r>
              <a:rPr lang="en" sz="2700"/>
              <a:t>)</a:t>
            </a:r>
            <a:endParaRPr sz="2700"/>
          </a:p>
        </p:txBody>
      </p:sp>
      <p:pic>
        <p:nvPicPr>
          <p:cNvPr id="259" name="Google Shape;2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80050" cy="290644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( Binary Search )</a:t>
            </a:r>
            <a:endParaRPr/>
          </a:p>
        </p:txBody>
      </p:sp>
      <p:pic>
        <p:nvPicPr>
          <p:cNvPr id="265" name="Google Shape;2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730375"/>
            <a:ext cx="8679899" cy="201696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( Binary Search )</a:t>
            </a:r>
            <a:endParaRPr/>
          </a:p>
        </p:txBody>
      </p:sp>
      <p:pic>
        <p:nvPicPr>
          <p:cNvPr id="271" name="Google Shape;2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0425"/>
            <a:ext cx="8679899" cy="211433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Recursive Programming (Binary Search)</a:t>
            </a:r>
            <a:endParaRPr sz="2700"/>
          </a:p>
        </p:txBody>
      </p:sp>
      <p:pic>
        <p:nvPicPr>
          <p:cNvPr id="277" name="Google Shape;2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782"/>
            <a:ext cx="8520600" cy="387171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75" y="1017724"/>
            <a:ext cx="677745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Recursive Programming (Find Maximum - Binary)</a:t>
            </a:r>
            <a:endParaRPr sz="2400"/>
          </a:p>
        </p:txBody>
      </p:sp>
      <p:pic>
        <p:nvPicPr>
          <p:cNvPr id="283" name="Google Shape;2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88" y="1017727"/>
            <a:ext cx="8291425" cy="396914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Recursive Definition ( Exponentiation Efficient )</a:t>
            </a:r>
            <a:endParaRPr sz="2500"/>
          </a:p>
        </p:txBody>
      </p:sp>
      <p:pic>
        <p:nvPicPr>
          <p:cNvPr id="289" name="Google Shape;2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530275"/>
            <a:ext cx="8679899" cy="282374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Recursive Programming (Exponentiation Efficient)</a:t>
            </a:r>
            <a:endParaRPr sz="2400"/>
          </a:p>
        </p:txBody>
      </p:sp>
      <p:pic>
        <p:nvPicPr>
          <p:cNvPr id="295" name="Google Shape;2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75" y="1716350"/>
            <a:ext cx="8548259" cy="2369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Recursive Programming (Exponentiation Efficient)</a:t>
            </a:r>
            <a:endParaRPr sz="2400"/>
          </a:p>
        </p:txBody>
      </p:sp>
      <p:pic>
        <p:nvPicPr>
          <p:cNvPr id="301" name="Google Shape;3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75" y="1150125"/>
            <a:ext cx="7998246" cy="3753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Recursive Programming ( Problems )</a:t>
            </a:r>
            <a:endParaRPr sz="2700"/>
          </a:p>
        </p:txBody>
      </p:sp>
      <p:sp>
        <p:nvSpPr>
          <p:cNvPr id="307" name="Google Shape;307;p58"/>
          <p:cNvSpPr txBox="1"/>
          <p:nvPr/>
        </p:nvSpPr>
        <p:spPr>
          <a:xfrm>
            <a:off x="620300" y="1474950"/>
            <a:ext cx="65028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Proxima Nova"/>
              <a:buChar char="-"/>
            </a:pPr>
            <a:r>
              <a:rPr b="1" lang="en" sz="35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Inefficient Recursion</a:t>
            </a:r>
            <a:endParaRPr b="1" sz="35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58"/>
          <p:cNvSpPr txBox="1"/>
          <p:nvPr/>
        </p:nvSpPr>
        <p:spPr>
          <a:xfrm>
            <a:off x="620300" y="2436775"/>
            <a:ext cx="65028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Proxima Nova"/>
              <a:buChar char="-"/>
            </a:pPr>
            <a:r>
              <a:rPr b="1" lang="en" sz="35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Space for Activation Frames</a:t>
            </a:r>
            <a:endParaRPr b="1" sz="35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58"/>
          <p:cNvSpPr txBox="1"/>
          <p:nvPr/>
        </p:nvSpPr>
        <p:spPr>
          <a:xfrm>
            <a:off x="620300" y="3398600"/>
            <a:ext cx="65028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Proxima Nova"/>
              <a:buChar char="-"/>
            </a:pPr>
            <a:r>
              <a:rPr b="1" lang="en" sz="35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Infinite Recursion</a:t>
            </a:r>
            <a:endParaRPr b="1" sz="35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 (Factorial)</a:t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425" y="1170125"/>
            <a:ext cx="6437152" cy="3973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 (Factorial)</a:t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38" y="1508175"/>
            <a:ext cx="7191925" cy="2970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9"/>
          <p:cNvSpPr txBox="1"/>
          <p:nvPr/>
        </p:nvSpPr>
        <p:spPr>
          <a:xfrm>
            <a:off x="2650500" y="2152350"/>
            <a:ext cx="460200" cy="419400"/>
          </a:xfrm>
          <a:prstGeom prst="rect">
            <a:avLst/>
          </a:prstGeom>
          <a:solidFill>
            <a:srgbClr val="EDEED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26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7404425" y="2101225"/>
            <a:ext cx="460200" cy="419400"/>
          </a:xfrm>
          <a:prstGeom prst="rect">
            <a:avLst/>
          </a:prstGeom>
          <a:solidFill>
            <a:srgbClr val="EDEED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0</a:t>
            </a:r>
            <a:endParaRPr sz="29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  (Factorial)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075" y="1170125"/>
            <a:ext cx="6751858" cy="3973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Programming (Factorial)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610300"/>
            <a:ext cx="8679900" cy="285877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Tree  (Factorial)</a:t>
            </a:r>
            <a:endParaRPr/>
          </a:p>
        </p:txBody>
      </p:sp>
      <p:pic>
        <p:nvPicPr>
          <p:cNvPr id="147" name="Google Shape;1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75" y="1170125"/>
            <a:ext cx="5673650" cy="38854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Stack (Factorial)</a:t>
            </a:r>
            <a:endParaRPr/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170125"/>
            <a:ext cx="8324850" cy="3505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