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A4C6EB-B9CA-4350-98B4-1B4CDE1ACBF2}">
  <a:tblStyle styleId="{D7A4C6EB-B9CA-4350-98B4-1B4CDE1ACB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roximaNova-bold.fntdata"/><Relationship Id="rId10" Type="http://schemas.openxmlformats.org/officeDocument/2006/relationships/slide" Target="slides/slide3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6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5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8.xml"/><Relationship Id="rId37" Type="http://schemas.openxmlformats.org/officeDocument/2006/relationships/font" Target="fonts/RobotoMono-bold.fntdata"/><Relationship Id="rId14" Type="http://schemas.openxmlformats.org/officeDocument/2006/relationships/slide" Target="slides/slide7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0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9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479e8278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c479e8278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479e8278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c479e8278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479e8278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c479e8278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479e8278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c479e8278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479e8278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c479e8278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479e8278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c479e8278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479e8278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c479e8278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479e8278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c479e8278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479e8278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c479e8278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479e8278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c479e8278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479e8278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2c479e8278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479e8278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c479e8278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479e8278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c479e8278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479e82789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c479e82789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479e82789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c479e82789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479e8278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c479e8278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479e8278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c479e8278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479e8278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c479e8278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479e8278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c479e8278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479e8278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c479e8278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479e8278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c479e8278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479e8278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c479e8278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479e8278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c479e8278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479e8278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c479e8278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9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Hashing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Hashing</a:t>
            </a:r>
            <a:endParaRPr sz="2700"/>
          </a:p>
        </p:txBody>
      </p:sp>
      <p:sp>
        <p:nvSpPr>
          <p:cNvPr id="163" name="Google Shape;163;p34"/>
          <p:cNvSpPr txBox="1"/>
          <p:nvPr/>
        </p:nvSpPr>
        <p:spPr>
          <a:xfrm>
            <a:off x="311700" y="16073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2521500" y="16073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Karen</a:t>
            </a:r>
            <a:endParaRPr b="1" sz="30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" name="Google Shape;165;p34"/>
          <p:cNvCxnSpPr/>
          <p:nvPr/>
        </p:nvCxnSpPr>
        <p:spPr>
          <a:xfrm rot="10800000">
            <a:off x="1215825" y="2241225"/>
            <a:ext cx="12900" cy="4734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34"/>
          <p:cNvCxnSpPr/>
          <p:nvPr/>
        </p:nvCxnSpPr>
        <p:spPr>
          <a:xfrm rot="10800000">
            <a:off x="3433050" y="2241225"/>
            <a:ext cx="12900" cy="4734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34"/>
          <p:cNvSpPr txBox="1"/>
          <p:nvPr/>
        </p:nvSpPr>
        <p:spPr>
          <a:xfrm>
            <a:off x="311700" y="27146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34"/>
          <p:cNvSpPr txBox="1"/>
          <p:nvPr/>
        </p:nvSpPr>
        <p:spPr>
          <a:xfrm>
            <a:off x="2521500" y="27146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value</a:t>
            </a:r>
            <a:endParaRPr b="1" sz="30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9" name="Google Shape;169;p34"/>
          <p:cNvGraphicFramePr/>
          <p:nvPr/>
        </p:nvGraphicFramePr>
        <p:xfrm>
          <a:off x="311688" y="37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Karen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0" name="Google Shape;170;p34"/>
          <p:cNvCxnSpPr/>
          <p:nvPr/>
        </p:nvCxnSpPr>
        <p:spPr>
          <a:xfrm>
            <a:off x="4643450" y="1300175"/>
            <a:ext cx="14400" cy="232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4"/>
          <p:cNvSpPr txBox="1"/>
          <p:nvPr/>
        </p:nvSpPr>
        <p:spPr>
          <a:xfrm>
            <a:off x="5855350" y="16073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2" name="Google Shape;172;p34"/>
          <p:cNvCxnSpPr/>
          <p:nvPr/>
        </p:nvCxnSpPr>
        <p:spPr>
          <a:xfrm rot="10800000">
            <a:off x="6766900" y="2241225"/>
            <a:ext cx="12900" cy="4734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4"/>
          <p:cNvSpPr txBox="1"/>
          <p:nvPr/>
        </p:nvSpPr>
        <p:spPr>
          <a:xfrm>
            <a:off x="4943800" y="2678925"/>
            <a:ext cx="38886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(110 + 97 + 109 + 101) = 417 % 5 = 2</a:t>
            </a:r>
            <a:endParaRPr b="1"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4"/>
          <p:cNvSpPr txBox="1"/>
          <p:nvPr/>
        </p:nvSpPr>
        <p:spPr>
          <a:xfrm>
            <a:off x="5822350" y="3140625"/>
            <a:ext cx="2131500" cy="47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Hash Function</a:t>
            </a:r>
            <a:endParaRPr b="1" sz="1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Hashing</a:t>
            </a:r>
            <a:endParaRPr sz="2700"/>
          </a:p>
        </p:txBody>
      </p:sp>
      <p:sp>
        <p:nvSpPr>
          <p:cNvPr id="180" name="Google Shape;180;p35"/>
          <p:cNvSpPr txBox="1"/>
          <p:nvPr/>
        </p:nvSpPr>
        <p:spPr>
          <a:xfrm>
            <a:off x="311700" y="16073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mean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2521500" y="16073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30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2" name="Google Shape;182;p35"/>
          <p:cNvCxnSpPr/>
          <p:nvPr/>
        </p:nvCxnSpPr>
        <p:spPr>
          <a:xfrm rot="10800000">
            <a:off x="1215825" y="2241225"/>
            <a:ext cx="12900" cy="4734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5"/>
          <p:cNvCxnSpPr/>
          <p:nvPr/>
        </p:nvCxnSpPr>
        <p:spPr>
          <a:xfrm rot="10800000">
            <a:off x="3433050" y="2241225"/>
            <a:ext cx="12900" cy="4734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5"/>
          <p:cNvSpPr txBox="1"/>
          <p:nvPr/>
        </p:nvSpPr>
        <p:spPr>
          <a:xfrm>
            <a:off x="311700" y="27146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35"/>
          <p:cNvSpPr txBox="1"/>
          <p:nvPr/>
        </p:nvSpPr>
        <p:spPr>
          <a:xfrm>
            <a:off x="2521500" y="27146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value</a:t>
            </a:r>
            <a:endParaRPr b="1" sz="30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6" name="Google Shape;186;p35"/>
          <p:cNvGraphicFramePr/>
          <p:nvPr/>
        </p:nvGraphicFramePr>
        <p:xfrm>
          <a:off x="311688" y="37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Karen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7" name="Google Shape;187;p35"/>
          <p:cNvCxnSpPr/>
          <p:nvPr/>
        </p:nvCxnSpPr>
        <p:spPr>
          <a:xfrm>
            <a:off x="4643450" y="1300175"/>
            <a:ext cx="14400" cy="232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35"/>
          <p:cNvSpPr txBox="1"/>
          <p:nvPr/>
        </p:nvSpPr>
        <p:spPr>
          <a:xfrm>
            <a:off x="5680300" y="840525"/>
            <a:ext cx="2490900" cy="64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COLLISION!!</a:t>
            </a:r>
            <a:endParaRPr b="1" sz="3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9" name="Google Shape;189;p35"/>
          <p:cNvCxnSpPr/>
          <p:nvPr/>
        </p:nvCxnSpPr>
        <p:spPr>
          <a:xfrm rot="10800000">
            <a:off x="6766900" y="2406225"/>
            <a:ext cx="12900" cy="4734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5"/>
          <p:cNvSpPr txBox="1"/>
          <p:nvPr/>
        </p:nvSpPr>
        <p:spPr>
          <a:xfrm>
            <a:off x="4943800" y="2899425"/>
            <a:ext cx="38886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(109+101+97+110) = 417 % 5 = 2</a:t>
            </a:r>
            <a:endParaRPr b="1"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6007750" y="1759725"/>
            <a:ext cx="1836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mean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Hashing</a:t>
            </a:r>
            <a:endParaRPr sz="2700"/>
          </a:p>
        </p:txBody>
      </p:sp>
      <p:graphicFrame>
        <p:nvGraphicFramePr>
          <p:cNvPr id="197" name="Google Shape;197;p36"/>
          <p:cNvGraphicFramePr/>
          <p:nvPr/>
        </p:nvGraphicFramePr>
        <p:xfrm>
          <a:off x="311688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Karen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36"/>
          <p:cNvGraphicFramePr/>
          <p:nvPr/>
        </p:nvGraphicFramePr>
        <p:xfrm>
          <a:off x="3719938" y="29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Hashing</a:t>
            </a:r>
            <a:endParaRPr sz="2700"/>
          </a:p>
        </p:txBody>
      </p:sp>
      <p:graphicFrame>
        <p:nvGraphicFramePr>
          <p:cNvPr id="204" name="Google Shape;204;p37"/>
          <p:cNvGraphicFramePr/>
          <p:nvPr/>
        </p:nvGraphicFramePr>
        <p:xfrm>
          <a:off x="311688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37"/>
          <p:cNvGraphicFramePr/>
          <p:nvPr/>
        </p:nvGraphicFramePr>
        <p:xfrm>
          <a:off x="3719938" y="29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Karen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6" name="Google Shape;206;p37"/>
          <p:cNvCxnSpPr/>
          <p:nvPr/>
        </p:nvCxnSpPr>
        <p:spPr>
          <a:xfrm flipH="1">
            <a:off x="4549325" y="2586050"/>
            <a:ext cx="8400" cy="3786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7"/>
          <p:cNvSpPr txBox="1"/>
          <p:nvPr/>
        </p:nvSpPr>
        <p:spPr>
          <a:xfrm>
            <a:off x="311700" y="3685175"/>
            <a:ext cx="31341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Forward Chaining</a:t>
            </a:r>
            <a:endParaRPr b="1" sz="30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8" name="Google Shape;208;p37"/>
          <p:cNvGraphicFramePr/>
          <p:nvPr/>
        </p:nvGraphicFramePr>
        <p:xfrm>
          <a:off x="6044513" y="29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Hashing</a:t>
            </a:r>
            <a:endParaRPr sz="2700"/>
          </a:p>
        </p:txBody>
      </p:sp>
      <p:graphicFrame>
        <p:nvGraphicFramePr>
          <p:cNvPr id="214" name="Google Shape;214;p38"/>
          <p:cNvGraphicFramePr/>
          <p:nvPr/>
        </p:nvGraphicFramePr>
        <p:xfrm>
          <a:off x="311688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8"/>
          <p:cNvGraphicFramePr/>
          <p:nvPr/>
        </p:nvGraphicFramePr>
        <p:xfrm>
          <a:off x="3719938" y="29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6" name="Google Shape;216;p38"/>
          <p:cNvCxnSpPr/>
          <p:nvPr/>
        </p:nvCxnSpPr>
        <p:spPr>
          <a:xfrm flipH="1">
            <a:off x="4549325" y="2586050"/>
            <a:ext cx="8400" cy="3786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8"/>
          <p:cNvSpPr txBox="1"/>
          <p:nvPr/>
        </p:nvSpPr>
        <p:spPr>
          <a:xfrm>
            <a:off x="311700" y="3685175"/>
            <a:ext cx="31341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Forward Chaining</a:t>
            </a:r>
            <a:endParaRPr b="1" sz="30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8" name="Google Shape;218;p38"/>
          <p:cNvGraphicFramePr/>
          <p:nvPr/>
        </p:nvGraphicFramePr>
        <p:xfrm>
          <a:off x="6044513" y="29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Karen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9" name="Google Shape;219;p38"/>
          <p:cNvCxnSpPr/>
          <p:nvPr/>
        </p:nvCxnSpPr>
        <p:spPr>
          <a:xfrm>
            <a:off x="5449625" y="3594825"/>
            <a:ext cx="596700" cy="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Hashing</a:t>
            </a:r>
            <a:endParaRPr sz="2700"/>
          </a:p>
        </p:txBody>
      </p:sp>
      <p:graphicFrame>
        <p:nvGraphicFramePr>
          <p:cNvPr id="225" name="Google Shape;225;p39"/>
          <p:cNvGraphicFramePr/>
          <p:nvPr/>
        </p:nvGraphicFramePr>
        <p:xfrm>
          <a:off x="311688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39"/>
          <p:cNvGraphicFramePr/>
          <p:nvPr/>
        </p:nvGraphicFramePr>
        <p:xfrm>
          <a:off x="3719938" y="29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7" name="Google Shape;227;p39"/>
          <p:cNvCxnSpPr/>
          <p:nvPr/>
        </p:nvCxnSpPr>
        <p:spPr>
          <a:xfrm flipH="1">
            <a:off x="4549325" y="2586050"/>
            <a:ext cx="8400" cy="37860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8" name="Google Shape;228;p39"/>
          <p:cNvGraphicFramePr/>
          <p:nvPr/>
        </p:nvGraphicFramePr>
        <p:xfrm>
          <a:off x="6044513" y="296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Karen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p39"/>
          <p:cNvCxnSpPr/>
          <p:nvPr/>
        </p:nvCxnSpPr>
        <p:spPr>
          <a:xfrm>
            <a:off x="5449625" y="3594825"/>
            <a:ext cx="596700" cy="0"/>
          </a:xfrm>
          <a:prstGeom prst="straightConnector1">
            <a:avLst/>
          </a:prstGeom>
          <a:noFill/>
          <a:ln cap="flat" cmpd="sng" w="38100">
            <a:solidFill>
              <a:srgbClr val="66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9"/>
          <p:cNvSpPr txBox="1"/>
          <p:nvPr/>
        </p:nvSpPr>
        <p:spPr>
          <a:xfrm>
            <a:off x="0" y="3842425"/>
            <a:ext cx="3627600" cy="101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Worst Case?</a:t>
            </a:r>
            <a:endParaRPr b="1" sz="27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Search/Insert/Delete?</a:t>
            </a:r>
            <a:endParaRPr b="1" sz="27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Forward Chaining</a:t>
            </a:r>
            <a:endParaRPr sz="2700"/>
          </a:p>
        </p:txBody>
      </p:sp>
      <p:sp>
        <p:nvSpPr>
          <p:cNvPr id="236" name="Google Shape;236;p40"/>
          <p:cNvSpPr txBox="1"/>
          <p:nvPr/>
        </p:nvSpPr>
        <p:spPr>
          <a:xfrm>
            <a:off x="1960950" y="2248500"/>
            <a:ext cx="522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How big should the array be?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Forward Chaining</a:t>
            </a:r>
            <a:endParaRPr sz="2700"/>
          </a:p>
        </p:txBody>
      </p:sp>
      <p:sp>
        <p:nvSpPr>
          <p:cNvPr id="242" name="Google Shape;242;p41"/>
          <p:cNvSpPr txBox="1"/>
          <p:nvPr/>
        </p:nvSpPr>
        <p:spPr>
          <a:xfrm>
            <a:off x="396525" y="1168025"/>
            <a:ext cx="200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Too small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g5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0" l="22757" r="22273" t="4915"/>
          <a:stretch/>
        </p:blipFill>
        <p:spPr>
          <a:xfrm>
            <a:off x="4028550" y="1168025"/>
            <a:ext cx="4358625" cy="38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Forward Chaining</a:t>
            </a:r>
            <a:endParaRPr sz="2700"/>
          </a:p>
        </p:txBody>
      </p:sp>
      <p:sp>
        <p:nvSpPr>
          <p:cNvPr id="249" name="Google Shape;249;p42"/>
          <p:cNvSpPr txBox="1"/>
          <p:nvPr/>
        </p:nvSpPr>
        <p:spPr>
          <a:xfrm>
            <a:off x="396525" y="1168025"/>
            <a:ext cx="155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Too big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g6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23077" l="4165" r="5287" t="17733"/>
          <a:stretch/>
        </p:blipFill>
        <p:spPr>
          <a:xfrm>
            <a:off x="2245825" y="1415450"/>
            <a:ext cx="6815175" cy="2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Forward Chaining (Insert)</a:t>
            </a:r>
            <a:endParaRPr sz="2700"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350"/>
            <a:ext cx="8043425" cy="3757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Linear Search</a:t>
            </a:r>
            <a:endParaRPr sz="2700"/>
          </a:p>
        </p:txBody>
      </p:sp>
      <p:sp>
        <p:nvSpPr>
          <p:cNvPr id="109" name="Google Shape;109;p26"/>
          <p:cNvSpPr/>
          <p:nvPr/>
        </p:nvSpPr>
        <p:spPr>
          <a:xfrm>
            <a:off x="6542850" y="2661175"/>
            <a:ext cx="2289600" cy="480300"/>
          </a:xfrm>
          <a:prstGeom prst="rect">
            <a:avLst/>
          </a:prstGeom>
          <a:solidFill>
            <a:srgbClr val="F7F7F7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9375"/>
            <a:ext cx="8520601" cy="19139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26"/>
          <p:cNvSpPr txBox="1"/>
          <p:nvPr/>
        </p:nvSpPr>
        <p:spPr>
          <a:xfrm>
            <a:off x="3654000" y="3493275"/>
            <a:ext cx="18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Forward Chaining (Search)</a:t>
            </a:r>
            <a:endParaRPr sz="2700"/>
          </a:p>
        </p:txBody>
      </p:sp>
      <p:pic>
        <p:nvPicPr>
          <p:cNvPr id="262" name="Google Shape;262;p44"/>
          <p:cNvPicPr preferRelativeResize="0"/>
          <p:nvPr/>
        </p:nvPicPr>
        <p:blipFill rotWithShape="1">
          <a:blip r:embed="rId3">
            <a:alphaModFix/>
          </a:blip>
          <a:srcRect b="-1341" l="0" r="-1112" t="-1857"/>
          <a:stretch/>
        </p:blipFill>
        <p:spPr>
          <a:xfrm>
            <a:off x="2174813" y="1017725"/>
            <a:ext cx="4794375" cy="3757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Forward Chaining (Delete)</a:t>
            </a:r>
            <a:endParaRPr sz="2700"/>
          </a:p>
        </p:txBody>
      </p:sp>
      <p:sp>
        <p:nvSpPr>
          <p:cNvPr id="268" name="Google Shape;268;p45"/>
          <p:cNvSpPr txBox="1"/>
          <p:nvPr/>
        </p:nvSpPr>
        <p:spPr>
          <a:xfrm>
            <a:off x="3266400" y="2248500"/>
            <a:ext cx="2611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Do It Yourself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Forward Chaining</a:t>
            </a:r>
            <a:endParaRPr sz="2700"/>
          </a:p>
        </p:txBody>
      </p:sp>
      <p:sp>
        <p:nvSpPr>
          <p:cNvPr id="274" name="Google Shape;274;p46"/>
          <p:cNvSpPr txBox="1"/>
          <p:nvPr/>
        </p:nvSpPr>
        <p:spPr>
          <a:xfrm>
            <a:off x="311700" y="1364975"/>
            <a:ext cx="4260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45F06"/>
                </a:solidFill>
                <a:latin typeface="Proxima Nova"/>
                <a:ea typeface="Proxima Nova"/>
                <a:cs typeface="Proxima Nova"/>
                <a:sym typeface="Proxima Nova"/>
              </a:rPr>
              <a:t>hash(key) = key % 5</a:t>
            </a:r>
            <a:endParaRPr b="1" sz="3000">
              <a:solidFill>
                <a:srgbClr val="B45F0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311700" y="2146025"/>
            <a:ext cx="8520600" cy="295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Insert 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"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Apple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b="1" sz="3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Insert 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"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Orange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b="1" sz="3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Insert 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"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Banana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b="1" sz="3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Insert 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"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Grapes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b="1" sz="3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Insert 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"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Watermelon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b="1" sz="3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Insert 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0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: "</a:t>
            </a:r>
            <a:r>
              <a:rPr b="1" lang="en" sz="3000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Pineapple</a:t>
            </a:r>
            <a:r>
              <a:rPr b="1" lang="en" sz="3000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b="1" sz="3000">
              <a:solidFill>
                <a:srgbClr val="B45F0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Hashing</a:t>
            </a:r>
            <a:endParaRPr sz="2700"/>
          </a:p>
        </p:txBody>
      </p:sp>
      <p:graphicFrame>
        <p:nvGraphicFramePr>
          <p:cNvPr id="281" name="Google Shape;281;p47"/>
          <p:cNvGraphicFramePr/>
          <p:nvPr/>
        </p:nvGraphicFramePr>
        <p:xfrm>
          <a:off x="311688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Karen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47"/>
          <p:cNvSpPr txBox="1"/>
          <p:nvPr/>
        </p:nvSpPr>
        <p:spPr>
          <a:xfrm>
            <a:off x="3004963" y="3212825"/>
            <a:ext cx="3134100" cy="110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Linear</a:t>
            </a:r>
            <a:endParaRPr b="1" sz="30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Probing</a:t>
            </a:r>
            <a:endParaRPr b="1" sz="30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47"/>
          <p:cNvSpPr/>
          <p:nvPr/>
        </p:nvSpPr>
        <p:spPr>
          <a:xfrm>
            <a:off x="3867350" y="1466350"/>
            <a:ext cx="12987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47"/>
          <p:cNvSpPr/>
          <p:nvPr/>
        </p:nvSpPr>
        <p:spPr>
          <a:xfrm>
            <a:off x="3922675" y="2068675"/>
            <a:ext cx="12987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7"/>
          <p:cNvSpPr/>
          <p:nvPr/>
        </p:nvSpPr>
        <p:spPr>
          <a:xfrm>
            <a:off x="5533125" y="1431188"/>
            <a:ext cx="12987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47"/>
          <p:cNvSpPr/>
          <p:nvPr/>
        </p:nvSpPr>
        <p:spPr>
          <a:xfrm>
            <a:off x="5588450" y="2033513"/>
            <a:ext cx="12987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Hashing</a:t>
            </a:r>
            <a:endParaRPr sz="2700"/>
          </a:p>
        </p:txBody>
      </p:sp>
      <p:graphicFrame>
        <p:nvGraphicFramePr>
          <p:cNvPr id="292" name="Google Shape;292;p48"/>
          <p:cNvGraphicFramePr/>
          <p:nvPr/>
        </p:nvGraphicFramePr>
        <p:xfrm>
          <a:off x="311688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{D7A4C6EB-B9CA-4350-98B4-1B4CDE1ACBF2}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4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name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mean</a:t>
                      </a:r>
                      <a:endParaRPr b="1" sz="3000">
                        <a:solidFill>
                          <a:schemeClr val="accent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Karen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accent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p48"/>
          <p:cNvSpPr txBox="1"/>
          <p:nvPr/>
        </p:nvSpPr>
        <p:spPr>
          <a:xfrm>
            <a:off x="5698213" y="3827175"/>
            <a:ext cx="31341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Hashing</a:t>
            </a:r>
            <a:endParaRPr b="1" sz="30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48"/>
          <p:cNvSpPr txBox="1"/>
          <p:nvPr/>
        </p:nvSpPr>
        <p:spPr>
          <a:xfrm>
            <a:off x="311688" y="2845675"/>
            <a:ext cx="31341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45F06"/>
                </a:solidFill>
                <a:latin typeface="Proxima Nova"/>
                <a:ea typeface="Proxima Nova"/>
                <a:cs typeface="Proxima Nova"/>
                <a:sym typeface="Proxima Nova"/>
              </a:rPr>
              <a:t>hash1(mean) = 2</a:t>
            </a:r>
            <a:endParaRPr b="1" sz="3000">
              <a:solidFill>
                <a:srgbClr val="B45F0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48"/>
          <p:cNvSpPr txBox="1"/>
          <p:nvPr/>
        </p:nvSpPr>
        <p:spPr>
          <a:xfrm>
            <a:off x="311688" y="3618738"/>
            <a:ext cx="31341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hash2(mean) = 7</a:t>
            </a:r>
            <a:endParaRPr b="1" sz="30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311699" y="4391825"/>
            <a:ext cx="4960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</a:t>
            </a: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 = (</a:t>
            </a:r>
            <a:r>
              <a:rPr b="1" lang="en" sz="3000">
                <a:solidFill>
                  <a:srgbClr val="B45F06"/>
                </a:solidFill>
                <a:latin typeface="Proxima Nova"/>
                <a:ea typeface="Proxima Nova"/>
                <a:cs typeface="Proxima Nova"/>
                <a:sym typeface="Proxima Nova"/>
              </a:rPr>
              <a:t>2 </a:t>
            </a: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+ </a:t>
            </a:r>
            <a:r>
              <a:rPr b="1" lang="en" sz="3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 x </a:t>
            </a:r>
            <a:r>
              <a:rPr b="1" lang="en" sz="3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r>
              <a:rPr b="1" lang="en" sz="30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)%5</a:t>
            </a:r>
            <a:endParaRPr b="1" sz="3000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48"/>
          <p:cNvSpPr/>
          <p:nvPr/>
        </p:nvSpPr>
        <p:spPr>
          <a:xfrm>
            <a:off x="7362975" y="1445125"/>
            <a:ext cx="1215600" cy="3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8"/>
          <p:cNvSpPr/>
          <p:nvPr/>
        </p:nvSpPr>
        <p:spPr>
          <a:xfrm>
            <a:off x="7447850" y="2070225"/>
            <a:ext cx="1215600" cy="37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Linear Insert/Delete</a:t>
            </a:r>
            <a:endParaRPr sz="2700"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775"/>
            <a:ext cx="8520601" cy="19139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7"/>
          <p:cNvSpPr txBox="1"/>
          <p:nvPr/>
        </p:nvSpPr>
        <p:spPr>
          <a:xfrm>
            <a:off x="3654000" y="3493275"/>
            <a:ext cx="18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Linear Search</a:t>
            </a:r>
            <a:endParaRPr sz="2700"/>
          </a:p>
        </p:txBody>
      </p:sp>
      <p:sp>
        <p:nvSpPr>
          <p:cNvPr id="124" name="Google Shape;124;p28"/>
          <p:cNvSpPr txBox="1"/>
          <p:nvPr/>
        </p:nvSpPr>
        <p:spPr>
          <a:xfrm>
            <a:off x="2163450" y="2248500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 if it’s Binary Search?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On a sorted array?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Linear Insert/Delete</a:t>
            </a:r>
            <a:endParaRPr sz="2700"/>
          </a:p>
        </p:txBody>
      </p:sp>
      <p:sp>
        <p:nvSpPr>
          <p:cNvPr id="130" name="Google Shape;130;p29"/>
          <p:cNvSpPr txBox="1"/>
          <p:nvPr/>
        </p:nvSpPr>
        <p:spPr>
          <a:xfrm>
            <a:off x="1960950" y="2248500"/>
            <a:ext cx="522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 if it’s on a sorted array?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Search/Insert/Delete</a:t>
            </a:r>
            <a:endParaRPr sz="2700"/>
          </a:p>
        </p:txBody>
      </p:sp>
      <p:sp>
        <p:nvSpPr>
          <p:cNvPr id="136" name="Google Shape;136;p30"/>
          <p:cNvSpPr txBox="1"/>
          <p:nvPr/>
        </p:nvSpPr>
        <p:spPr>
          <a:xfrm>
            <a:off x="1960950" y="2248500"/>
            <a:ext cx="522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What if it’s on a Linked List?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73400" cy="34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Solution? - Hashing</a:t>
            </a:r>
            <a:endParaRPr sz="2700"/>
          </a:p>
        </p:txBody>
      </p:sp>
      <p:sp>
        <p:nvSpPr>
          <p:cNvPr id="143" name="Google Shape;143;p31"/>
          <p:cNvSpPr txBox="1"/>
          <p:nvPr/>
        </p:nvSpPr>
        <p:spPr>
          <a:xfrm>
            <a:off x="311700" y="3328975"/>
            <a:ext cx="22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Search?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311700" y="3907950"/>
            <a:ext cx="22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Insertion?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311700" y="4497000"/>
            <a:ext cx="22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Deletion?</a:t>
            </a:r>
            <a:endParaRPr b="1" sz="30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Key-Value Pairs</a:t>
            </a:r>
            <a:endParaRPr sz="2700"/>
          </a:p>
        </p:txBody>
      </p:sp>
      <p:pic>
        <p:nvPicPr>
          <p:cNvPr descr="img.jpg" id="151" name="Google Shape;151;p32"/>
          <p:cNvPicPr preferRelativeResize="0"/>
          <p:nvPr/>
        </p:nvPicPr>
        <p:blipFill rotWithShape="1">
          <a:blip r:embed="rId3">
            <a:alphaModFix/>
          </a:blip>
          <a:srcRect b="32262" l="5767" r="6574" t="2991"/>
          <a:stretch/>
        </p:blipFill>
        <p:spPr>
          <a:xfrm>
            <a:off x="311700" y="1125125"/>
            <a:ext cx="8570675" cy="38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Key-Value Pairs</a:t>
            </a:r>
            <a:endParaRPr sz="2700"/>
          </a:p>
        </p:txBody>
      </p:sp>
      <p:pic>
        <p:nvPicPr>
          <p:cNvPr descr="Slide2.JPG" id="157" name="Google Shape;157;p33"/>
          <p:cNvPicPr preferRelativeResize="0"/>
          <p:nvPr/>
        </p:nvPicPr>
        <p:blipFill rotWithShape="1">
          <a:blip r:embed="rId3">
            <a:alphaModFix/>
          </a:blip>
          <a:srcRect b="31837" l="5099" r="6050" t="36752"/>
          <a:stretch/>
        </p:blipFill>
        <p:spPr>
          <a:xfrm>
            <a:off x="1113113" y="2250600"/>
            <a:ext cx="6917774" cy="128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