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1" r:id="rId10"/>
    <p:sldId id="266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099F2B-9A6F-404C-B5D6-7B3B3E8768B2}" type="datetimeFigureOut">
              <a:rPr lang="en-US" smtClean="0"/>
              <a:t>13-Aug-21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5E56FF-1BFE-41DD-BEA2-4BB11EA44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8456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5E56FF-1BFE-41DD-BEA2-4BB11EA4457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8835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AB369-8C49-4A19-BA7A-6D503558BD6F}" type="datetimeFigureOut">
              <a:rPr lang="en-US" smtClean="0"/>
              <a:t>13-Aug-21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2DD44-8B7D-415A-9CEC-1F7AC51AC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631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AB369-8C49-4A19-BA7A-6D503558BD6F}" type="datetimeFigureOut">
              <a:rPr lang="en-US" smtClean="0"/>
              <a:t>13-Aug-21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2DD44-8B7D-415A-9CEC-1F7AC51AC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791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AB369-8C49-4A19-BA7A-6D503558BD6F}" type="datetimeFigureOut">
              <a:rPr lang="en-US" smtClean="0"/>
              <a:t>13-Aug-21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2DD44-8B7D-415A-9CEC-1F7AC51AC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589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AB369-8C49-4A19-BA7A-6D503558BD6F}" type="datetimeFigureOut">
              <a:rPr lang="en-US" smtClean="0"/>
              <a:t>13-Aug-21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2DD44-8B7D-415A-9CEC-1F7AC51AC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078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AB369-8C49-4A19-BA7A-6D503558BD6F}" type="datetimeFigureOut">
              <a:rPr lang="en-US" smtClean="0"/>
              <a:t>13-Aug-21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2DD44-8B7D-415A-9CEC-1F7AC51AC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721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AB369-8C49-4A19-BA7A-6D503558BD6F}" type="datetimeFigureOut">
              <a:rPr lang="en-US" smtClean="0"/>
              <a:t>13-Aug-21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2DD44-8B7D-415A-9CEC-1F7AC51AC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981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AB369-8C49-4A19-BA7A-6D503558BD6F}" type="datetimeFigureOut">
              <a:rPr lang="en-US" smtClean="0"/>
              <a:t>13-Aug-21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2DD44-8B7D-415A-9CEC-1F7AC51AC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468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AB369-8C49-4A19-BA7A-6D503558BD6F}" type="datetimeFigureOut">
              <a:rPr lang="en-US" smtClean="0"/>
              <a:t>13-Aug-21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2DD44-8B7D-415A-9CEC-1F7AC51AC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431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AB369-8C49-4A19-BA7A-6D503558BD6F}" type="datetimeFigureOut">
              <a:rPr lang="en-US" smtClean="0"/>
              <a:t>13-Aug-21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2DD44-8B7D-415A-9CEC-1F7AC51AC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418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AB369-8C49-4A19-BA7A-6D503558BD6F}" type="datetimeFigureOut">
              <a:rPr lang="en-US" smtClean="0"/>
              <a:t>13-Aug-21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2DD44-8B7D-415A-9CEC-1F7AC51AC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14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AB369-8C49-4A19-BA7A-6D503558BD6F}" type="datetimeFigureOut">
              <a:rPr lang="en-US" smtClean="0"/>
              <a:t>13-Aug-21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2DD44-8B7D-415A-9CEC-1F7AC51AC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203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1AB369-8C49-4A19-BA7A-6D503558BD6F}" type="datetimeFigureOut">
              <a:rPr lang="en-US" smtClean="0"/>
              <a:t>13-Aug-21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92DD44-8B7D-415A-9CEC-1F7AC51AC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645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Recursion is the process of repeating a rule or a definition </a:t>
            </a:r>
            <a:r>
              <a:rPr lang="en-US" b="1" u="sng" dirty="0" smtClean="0"/>
              <a:t>by itself</a:t>
            </a:r>
            <a:r>
              <a:rPr lang="en-US" dirty="0" smtClean="0"/>
              <a:t> through a “task” </a:t>
            </a:r>
            <a:r>
              <a:rPr lang="en-US" b="1" dirty="0" smtClean="0"/>
              <a:t>NOT USING LOOP</a:t>
            </a:r>
          </a:p>
          <a:p>
            <a:r>
              <a:rPr lang="en-US" dirty="0" smtClean="0"/>
              <a:t>Extremely useful tool to solve large complicated problems</a:t>
            </a:r>
          </a:p>
          <a:p>
            <a:r>
              <a:rPr lang="en-US" dirty="0" smtClean="0"/>
              <a:t>Recursion works by breaking down a problem into smaller pieces and then solving the smaller pieces </a:t>
            </a:r>
          </a:p>
          <a:p>
            <a:r>
              <a:rPr lang="en-US" dirty="0" smtClean="0"/>
              <a:t>Benefits of breaking down a problem : </a:t>
            </a:r>
          </a:p>
          <a:p>
            <a:pPr marL="571500" indent="-571500">
              <a:buFont typeface="+mj-lt"/>
              <a:buAutoNum type="romanLcPeriod"/>
            </a:pPr>
            <a:r>
              <a:rPr lang="en-US" dirty="0" smtClean="0"/>
              <a:t>It is easier to solve smaller problems</a:t>
            </a:r>
          </a:p>
          <a:p>
            <a:pPr marL="571500" indent="-571500">
              <a:buFont typeface="+mj-lt"/>
              <a:buAutoNum type="romanLcPeriod"/>
            </a:pPr>
            <a:r>
              <a:rPr lang="en-US" dirty="0" smtClean="0"/>
              <a:t>The solutions of the smaller problems can be joined to find the solution of the original problem</a:t>
            </a:r>
          </a:p>
        </p:txBody>
      </p:sp>
    </p:spTree>
    <p:extLst>
      <p:ext uri="{BB962C8B-B14F-4D97-AF65-F5344CB8AC3E}">
        <p14:creationId xmlns:p14="http://schemas.microsoft.com/office/powerpoint/2010/main" val="983768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751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 build(n) Method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982640"/>
            <a:ext cx="92153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Recall what build(n) method did and now we will look at how it works.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6045968" y="1641940"/>
            <a:ext cx="4315853" cy="65509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n = 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79252" y="1835367"/>
            <a:ext cx="97334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build (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0363224" y="1837639"/>
            <a:ext cx="27764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4756" y="1865513"/>
            <a:ext cx="4299044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if (n&gt;1):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</a:t>
            </a:r>
            <a:r>
              <a:rPr lang="en-US" sz="2400" dirty="0" smtClean="0">
                <a:solidFill>
                  <a:srgbClr val="7030A0"/>
                </a:solidFill>
              </a:rPr>
              <a:t>return</a:t>
            </a:r>
            <a:r>
              <a:rPr lang="en-US" sz="2400" dirty="0" smtClean="0"/>
              <a:t> (do 1 floor + </a:t>
            </a:r>
            <a:r>
              <a:rPr lang="en-US" sz="2400" b="1" dirty="0" smtClean="0">
                <a:solidFill>
                  <a:srgbClr val="FF0000"/>
                </a:solidFill>
              </a:rPr>
              <a:t>build</a:t>
            </a:r>
            <a:r>
              <a:rPr lang="en-US" sz="2400" dirty="0" smtClean="0"/>
              <a:t>(n-1))</a:t>
            </a:r>
          </a:p>
          <a:p>
            <a:r>
              <a:rPr lang="en-US" sz="2400" dirty="0" smtClean="0"/>
              <a:t>else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</a:t>
            </a:r>
            <a:r>
              <a:rPr lang="en-US" sz="2400" dirty="0" smtClean="0"/>
              <a:t>do 1 floor and 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</a:rPr>
              <a:t>return</a:t>
            </a:r>
          </a:p>
          <a:p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6045968" y="2471842"/>
            <a:ext cx="1403056" cy="64633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12" name="Rectangle 11"/>
          <p:cNvSpPr/>
          <p:nvPr/>
        </p:nvSpPr>
        <p:spPr>
          <a:xfrm>
            <a:off x="7451688" y="3404778"/>
            <a:ext cx="2939702" cy="65509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n =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475682" y="3598205"/>
            <a:ext cx="97334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build (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10392794" y="3586829"/>
            <a:ext cx="27764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449023" y="4139225"/>
            <a:ext cx="1457729" cy="64633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17" name="TextBox 16"/>
          <p:cNvSpPr txBox="1"/>
          <p:nvPr/>
        </p:nvSpPr>
        <p:spPr>
          <a:xfrm>
            <a:off x="7938269" y="5115382"/>
            <a:ext cx="97334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build (</a:t>
            </a:r>
            <a:endParaRPr 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10408714" y="5117651"/>
            <a:ext cx="27764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)</a:t>
            </a:r>
          </a:p>
        </p:txBody>
      </p:sp>
      <p:sp>
        <p:nvSpPr>
          <p:cNvPr id="19" name="Rectangle 18"/>
          <p:cNvSpPr/>
          <p:nvPr/>
        </p:nvSpPr>
        <p:spPr>
          <a:xfrm>
            <a:off x="8911999" y="4924226"/>
            <a:ext cx="1481666" cy="65509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n =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906752" y="5808719"/>
            <a:ext cx="1484637" cy="64633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22" name="TextBox 21"/>
          <p:cNvSpPr txBox="1"/>
          <p:nvPr/>
        </p:nvSpPr>
        <p:spPr>
          <a:xfrm>
            <a:off x="7940541" y="5991114"/>
            <a:ext cx="97404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return</a:t>
            </a:r>
            <a:endParaRPr lang="en-US" sz="2400" dirty="0"/>
          </a:p>
        </p:txBody>
      </p:sp>
      <p:cxnSp>
        <p:nvCxnSpPr>
          <p:cNvPr id="24" name="Curved Connector 23"/>
          <p:cNvCxnSpPr/>
          <p:nvPr/>
        </p:nvCxnSpPr>
        <p:spPr>
          <a:xfrm flipH="1" flipV="1">
            <a:off x="10547534" y="4684342"/>
            <a:ext cx="510588" cy="1785410"/>
          </a:xfrm>
          <a:prstGeom prst="curvedConnector4">
            <a:avLst>
              <a:gd name="adj1" fmla="val -122288"/>
              <a:gd name="adj2" fmla="val 100328"/>
            </a:avLst>
          </a:prstGeom>
          <a:ln w="57150">
            <a:solidFill>
              <a:schemeClr val="accent2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8977264" y="4145960"/>
            <a:ext cx="1484637" cy="64633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3600" dirty="0"/>
          </a:p>
        </p:txBody>
      </p:sp>
      <p:cxnSp>
        <p:nvCxnSpPr>
          <p:cNvPr id="36" name="Curved Connector 35"/>
          <p:cNvCxnSpPr/>
          <p:nvPr/>
        </p:nvCxnSpPr>
        <p:spPr>
          <a:xfrm flipH="1" flipV="1">
            <a:off x="10748506" y="2786165"/>
            <a:ext cx="510588" cy="1785410"/>
          </a:xfrm>
          <a:prstGeom prst="curvedConnector4">
            <a:avLst>
              <a:gd name="adj1" fmla="val -122287"/>
              <a:gd name="adj2" fmla="val 107208"/>
            </a:avLst>
          </a:prstGeom>
          <a:ln w="57150"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7519535" y="2476473"/>
            <a:ext cx="1457729" cy="64633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3600" dirty="0"/>
          </a:p>
        </p:txBody>
      </p:sp>
      <p:sp>
        <p:nvSpPr>
          <p:cNvPr id="56" name="TextBox 55"/>
          <p:cNvSpPr txBox="1"/>
          <p:nvPr/>
        </p:nvSpPr>
        <p:spPr>
          <a:xfrm>
            <a:off x="9047776" y="2483208"/>
            <a:ext cx="1484637" cy="64633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3600" dirty="0"/>
          </a:p>
        </p:txBody>
      </p:sp>
      <p:cxnSp>
        <p:nvCxnSpPr>
          <p:cNvPr id="57" name="Curved Connector 56"/>
          <p:cNvCxnSpPr/>
          <p:nvPr/>
        </p:nvCxnSpPr>
        <p:spPr>
          <a:xfrm flipH="1" flipV="1">
            <a:off x="10276320" y="1230772"/>
            <a:ext cx="510588" cy="1785410"/>
          </a:xfrm>
          <a:prstGeom prst="curvedConnector4">
            <a:avLst>
              <a:gd name="adj1" fmla="val -143671"/>
              <a:gd name="adj2" fmla="val 85805"/>
            </a:avLst>
          </a:prstGeom>
          <a:ln w="57150"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Freeform 61"/>
          <p:cNvSpPr/>
          <p:nvPr/>
        </p:nvSpPr>
        <p:spPr>
          <a:xfrm>
            <a:off x="3167538" y="2137125"/>
            <a:ext cx="1439528" cy="779944"/>
          </a:xfrm>
          <a:custGeom>
            <a:avLst/>
            <a:gdLst>
              <a:gd name="connsiteX0" fmla="*/ 246779 w 1588573"/>
              <a:gd name="connsiteY0" fmla="*/ 750627 h 914400"/>
              <a:gd name="connsiteX1" fmla="*/ 246779 w 1588573"/>
              <a:gd name="connsiteY1" fmla="*/ 750627 h 914400"/>
              <a:gd name="connsiteX2" fmla="*/ 506086 w 1588573"/>
              <a:gd name="connsiteY2" fmla="*/ 777922 h 914400"/>
              <a:gd name="connsiteX3" fmla="*/ 929167 w 1588573"/>
              <a:gd name="connsiteY3" fmla="*/ 900752 h 914400"/>
              <a:gd name="connsiteX4" fmla="*/ 1202122 w 1588573"/>
              <a:gd name="connsiteY4" fmla="*/ 914400 h 914400"/>
              <a:gd name="connsiteX5" fmla="*/ 1379543 w 1588573"/>
              <a:gd name="connsiteY5" fmla="*/ 859809 h 914400"/>
              <a:gd name="connsiteX6" fmla="*/ 1502373 w 1588573"/>
              <a:gd name="connsiteY6" fmla="*/ 641445 h 914400"/>
              <a:gd name="connsiteX7" fmla="*/ 1584260 w 1588573"/>
              <a:gd name="connsiteY7" fmla="*/ 532263 h 914400"/>
              <a:gd name="connsiteX8" fmla="*/ 1447782 w 1588573"/>
              <a:gd name="connsiteY8" fmla="*/ 109182 h 914400"/>
              <a:gd name="connsiteX9" fmla="*/ 929167 w 1588573"/>
              <a:gd name="connsiteY9" fmla="*/ 0 h 914400"/>
              <a:gd name="connsiteX10" fmla="*/ 219483 w 1588573"/>
              <a:gd name="connsiteY10" fmla="*/ 27295 h 914400"/>
              <a:gd name="connsiteX11" fmla="*/ 137597 w 1588573"/>
              <a:gd name="connsiteY11" fmla="*/ 68239 h 914400"/>
              <a:gd name="connsiteX12" fmla="*/ 110301 w 1588573"/>
              <a:gd name="connsiteY12" fmla="*/ 109182 h 914400"/>
              <a:gd name="connsiteX13" fmla="*/ 55710 w 1588573"/>
              <a:gd name="connsiteY13" fmla="*/ 177421 h 914400"/>
              <a:gd name="connsiteX14" fmla="*/ 14767 w 1588573"/>
              <a:gd name="connsiteY14" fmla="*/ 259307 h 914400"/>
              <a:gd name="connsiteX15" fmla="*/ 14767 w 1588573"/>
              <a:gd name="connsiteY15" fmla="*/ 464024 h 914400"/>
              <a:gd name="connsiteX16" fmla="*/ 42063 w 1588573"/>
              <a:gd name="connsiteY16" fmla="*/ 545910 h 914400"/>
              <a:gd name="connsiteX17" fmla="*/ 83006 w 1588573"/>
              <a:gd name="connsiteY17" fmla="*/ 573206 h 914400"/>
              <a:gd name="connsiteX18" fmla="*/ 205836 w 1588573"/>
              <a:gd name="connsiteY18" fmla="*/ 709683 h 914400"/>
              <a:gd name="connsiteX19" fmla="*/ 246779 w 1588573"/>
              <a:gd name="connsiteY19" fmla="*/ 750627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588573" h="914400">
                <a:moveTo>
                  <a:pt x="246779" y="750627"/>
                </a:moveTo>
                <a:lnTo>
                  <a:pt x="246779" y="750627"/>
                </a:lnTo>
                <a:cubicBezTo>
                  <a:pt x="333215" y="759725"/>
                  <a:pt x="421203" y="759248"/>
                  <a:pt x="506086" y="777922"/>
                </a:cubicBezTo>
                <a:cubicBezTo>
                  <a:pt x="649506" y="809474"/>
                  <a:pt x="782500" y="893419"/>
                  <a:pt x="929167" y="900752"/>
                </a:cubicBezTo>
                <a:lnTo>
                  <a:pt x="1202122" y="914400"/>
                </a:lnTo>
                <a:cubicBezTo>
                  <a:pt x="1261262" y="896203"/>
                  <a:pt x="1333758" y="901432"/>
                  <a:pt x="1379543" y="859809"/>
                </a:cubicBezTo>
                <a:cubicBezTo>
                  <a:pt x="1441338" y="803632"/>
                  <a:pt x="1458111" y="712264"/>
                  <a:pt x="1502373" y="641445"/>
                </a:cubicBezTo>
                <a:cubicBezTo>
                  <a:pt x="1526484" y="602867"/>
                  <a:pt x="1556964" y="568657"/>
                  <a:pt x="1584260" y="532263"/>
                </a:cubicBezTo>
                <a:cubicBezTo>
                  <a:pt x="1569284" y="337582"/>
                  <a:pt x="1651914" y="166872"/>
                  <a:pt x="1447782" y="109182"/>
                </a:cubicBezTo>
                <a:cubicBezTo>
                  <a:pt x="1277779" y="61138"/>
                  <a:pt x="929167" y="0"/>
                  <a:pt x="929167" y="0"/>
                </a:cubicBezTo>
                <a:cubicBezTo>
                  <a:pt x="692606" y="9098"/>
                  <a:pt x="455344" y="6962"/>
                  <a:pt x="219483" y="27295"/>
                </a:cubicBezTo>
                <a:cubicBezTo>
                  <a:pt x="189079" y="29916"/>
                  <a:pt x="162011" y="49929"/>
                  <a:pt x="137597" y="68239"/>
                </a:cubicBezTo>
                <a:cubicBezTo>
                  <a:pt x="124475" y="78081"/>
                  <a:pt x="120143" y="96060"/>
                  <a:pt x="110301" y="109182"/>
                </a:cubicBezTo>
                <a:cubicBezTo>
                  <a:pt x="92823" y="132486"/>
                  <a:pt x="73188" y="154117"/>
                  <a:pt x="55710" y="177421"/>
                </a:cubicBezTo>
                <a:cubicBezTo>
                  <a:pt x="23963" y="219751"/>
                  <a:pt x="30508" y="212086"/>
                  <a:pt x="14767" y="259307"/>
                </a:cubicBezTo>
                <a:cubicBezTo>
                  <a:pt x="-1573" y="357348"/>
                  <a:pt x="-8011" y="350136"/>
                  <a:pt x="14767" y="464024"/>
                </a:cubicBezTo>
                <a:cubicBezTo>
                  <a:pt x="20410" y="492237"/>
                  <a:pt x="18124" y="529950"/>
                  <a:pt x="42063" y="545910"/>
                </a:cubicBezTo>
                <a:lnTo>
                  <a:pt x="83006" y="573206"/>
                </a:lnTo>
                <a:cubicBezTo>
                  <a:pt x="132616" y="647621"/>
                  <a:pt x="130751" y="662755"/>
                  <a:pt x="205836" y="709683"/>
                </a:cubicBezTo>
                <a:cubicBezTo>
                  <a:pt x="289474" y="761957"/>
                  <a:pt x="239955" y="743803"/>
                  <a:pt x="246779" y="750627"/>
                </a:cubicBezTo>
                <a:close/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Freeform 62"/>
          <p:cNvSpPr/>
          <p:nvPr/>
        </p:nvSpPr>
        <p:spPr>
          <a:xfrm>
            <a:off x="608263" y="2297554"/>
            <a:ext cx="1086332" cy="459086"/>
          </a:xfrm>
          <a:custGeom>
            <a:avLst/>
            <a:gdLst>
              <a:gd name="connsiteX0" fmla="*/ 246779 w 1588573"/>
              <a:gd name="connsiteY0" fmla="*/ 750627 h 914400"/>
              <a:gd name="connsiteX1" fmla="*/ 246779 w 1588573"/>
              <a:gd name="connsiteY1" fmla="*/ 750627 h 914400"/>
              <a:gd name="connsiteX2" fmla="*/ 506086 w 1588573"/>
              <a:gd name="connsiteY2" fmla="*/ 777922 h 914400"/>
              <a:gd name="connsiteX3" fmla="*/ 929167 w 1588573"/>
              <a:gd name="connsiteY3" fmla="*/ 900752 h 914400"/>
              <a:gd name="connsiteX4" fmla="*/ 1202122 w 1588573"/>
              <a:gd name="connsiteY4" fmla="*/ 914400 h 914400"/>
              <a:gd name="connsiteX5" fmla="*/ 1379543 w 1588573"/>
              <a:gd name="connsiteY5" fmla="*/ 859809 h 914400"/>
              <a:gd name="connsiteX6" fmla="*/ 1502373 w 1588573"/>
              <a:gd name="connsiteY6" fmla="*/ 641445 h 914400"/>
              <a:gd name="connsiteX7" fmla="*/ 1584260 w 1588573"/>
              <a:gd name="connsiteY7" fmla="*/ 532263 h 914400"/>
              <a:gd name="connsiteX8" fmla="*/ 1447782 w 1588573"/>
              <a:gd name="connsiteY8" fmla="*/ 109182 h 914400"/>
              <a:gd name="connsiteX9" fmla="*/ 929167 w 1588573"/>
              <a:gd name="connsiteY9" fmla="*/ 0 h 914400"/>
              <a:gd name="connsiteX10" fmla="*/ 219483 w 1588573"/>
              <a:gd name="connsiteY10" fmla="*/ 27295 h 914400"/>
              <a:gd name="connsiteX11" fmla="*/ 137597 w 1588573"/>
              <a:gd name="connsiteY11" fmla="*/ 68239 h 914400"/>
              <a:gd name="connsiteX12" fmla="*/ 110301 w 1588573"/>
              <a:gd name="connsiteY12" fmla="*/ 109182 h 914400"/>
              <a:gd name="connsiteX13" fmla="*/ 55710 w 1588573"/>
              <a:gd name="connsiteY13" fmla="*/ 177421 h 914400"/>
              <a:gd name="connsiteX14" fmla="*/ 14767 w 1588573"/>
              <a:gd name="connsiteY14" fmla="*/ 259307 h 914400"/>
              <a:gd name="connsiteX15" fmla="*/ 14767 w 1588573"/>
              <a:gd name="connsiteY15" fmla="*/ 464024 h 914400"/>
              <a:gd name="connsiteX16" fmla="*/ 42063 w 1588573"/>
              <a:gd name="connsiteY16" fmla="*/ 545910 h 914400"/>
              <a:gd name="connsiteX17" fmla="*/ 83006 w 1588573"/>
              <a:gd name="connsiteY17" fmla="*/ 573206 h 914400"/>
              <a:gd name="connsiteX18" fmla="*/ 205836 w 1588573"/>
              <a:gd name="connsiteY18" fmla="*/ 709683 h 914400"/>
              <a:gd name="connsiteX19" fmla="*/ 246779 w 1588573"/>
              <a:gd name="connsiteY19" fmla="*/ 750627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588573" h="914400">
                <a:moveTo>
                  <a:pt x="246779" y="750627"/>
                </a:moveTo>
                <a:lnTo>
                  <a:pt x="246779" y="750627"/>
                </a:lnTo>
                <a:cubicBezTo>
                  <a:pt x="333215" y="759725"/>
                  <a:pt x="421203" y="759248"/>
                  <a:pt x="506086" y="777922"/>
                </a:cubicBezTo>
                <a:cubicBezTo>
                  <a:pt x="649506" y="809474"/>
                  <a:pt x="782500" y="893419"/>
                  <a:pt x="929167" y="900752"/>
                </a:cubicBezTo>
                <a:lnTo>
                  <a:pt x="1202122" y="914400"/>
                </a:lnTo>
                <a:cubicBezTo>
                  <a:pt x="1261262" y="896203"/>
                  <a:pt x="1333758" y="901432"/>
                  <a:pt x="1379543" y="859809"/>
                </a:cubicBezTo>
                <a:cubicBezTo>
                  <a:pt x="1441338" y="803632"/>
                  <a:pt x="1458111" y="712264"/>
                  <a:pt x="1502373" y="641445"/>
                </a:cubicBezTo>
                <a:cubicBezTo>
                  <a:pt x="1526484" y="602867"/>
                  <a:pt x="1556964" y="568657"/>
                  <a:pt x="1584260" y="532263"/>
                </a:cubicBezTo>
                <a:cubicBezTo>
                  <a:pt x="1569284" y="337582"/>
                  <a:pt x="1651914" y="166872"/>
                  <a:pt x="1447782" y="109182"/>
                </a:cubicBezTo>
                <a:cubicBezTo>
                  <a:pt x="1277779" y="61138"/>
                  <a:pt x="929167" y="0"/>
                  <a:pt x="929167" y="0"/>
                </a:cubicBezTo>
                <a:cubicBezTo>
                  <a:pt x="692606" y="9098"/>
                  <a:pt x="455344" y="6962"/>
                  <a:pt x="219483" y="27295"/>
                </a:cubicBezTo>
                <a:cubicBezTo>
                  <a:pt x="189079" y="29916"/>
                  <a:pt x="162011" y="49929"/>
                  <a:pt x="137597" y="68239"/>
                </a:cubicBezTo>
                <a:cubicBezTo>
                  <a:pt x="124475" y="78081"/>
                  <a:pt x="120143" y="96060"/>
                  <a:pt x="110301" y="109182"/>
                </a:cubicBezTo>
                <a:cubicBezTo>
                  <a:pt x="92823" y="132486"/>
                  <a:pt x="73188" y="154117"/>
                  <a:pt x="55710" y="177421"/>
                </a:cubicBezTo>
                <a:cubicBezTo>
                  <a:pt x="23963" y="219751"/>
                  <a:pt x="30508" y="212086"/>
                  <a:pt x="14767" y="259307"/>
                </a:cubicBezTo>
                <a:cubicBezTo>
                  <a:pt x="-1573" y="357348"/>
                  <a:pt x="-8011" y="350136"/>
                  <a:pt x="14767" y="464024"/>
                </a:cubicBezTo>
                <a:cubicBezTo>
                  <a:pt x="20410" y="492237"/>
                  <a:pt x="18124" y="529950"/>
                  <a:pt x="42063" y="545910"/>
                </a:cubicBezTo>
                <a:lnTo>
                  <a:pt x="83006" y="573206"/>
                </a:lnTo>
                <a:cubicBezTo>
                  <a:pt x="132616" y="647621"/>
                  <a:pt x="130751" y="662755"/>
                  <a:pt x="205836" y="709683"/>
                </a:cubicBezTo>
                <a:cubicBezTo>
                  <a:pt x="289474" y="761957"/>
                  <a:pt x="239955" y="743803"/>
                  <a:pt x="246779" y="750627"/>
                </a:cubicBezTo>
                <a:close/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833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5" grpId="1" animBg="1"/>
      <p:bldP spid="17" grpId="0" animBg="1"/>
      <p:bldP spid="18" grpId="0" animBg="1"/>
      <p:bldP spid="19" grpId="0" animBg="1"/>
      <p:bldP spid="20" grpId="0" animBg="1"/>
      <p:bldP spid="20" grpId="1" animBg="1"/>
      <p:bldP spid="22" grpId="0" animBg="1"/>
      <p:bldP spid="35" grpId="0" animBg="1"/>
      <p:bldP spid="35" grpId="1" animBg="1"/>
      <p:bldP spid="55" grpId="0" animBg="1"/>
      <p:bldP spid="5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4935"/>
          </a:xfrm>
        </p:spPr>
        <p:txBody>
          <a:bodyPr/>
          <a:lstStyle/>
          <a:p>
            <a:r>
              <a:rPr lang="en-US" dirty="0" smtClean="0"/>
              <a:t>Finally the build(n) Method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1392072"/>
            <a:ext cx="3266343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def</a:t>
            </a:r>
            <a:r>
              <a:rPr lang="en-US" sz="2400" dirty="0" smtClean="0"/>
              <a:t> build(n):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if (n&gt;1):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  return 1 + build(n-1)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else:</a:t>
            </a:r>
          </a:p>
          <a:p>
            <a:r>
              <a:rPr lang="en-US" sz="2400" dirty="0" smtClean="0"/>
              <a:t>        return 1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4367283" y="1392072"/>
            <a:ext cx="77528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Giving our build(n) method a proper python syntax.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26853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half" idx="2"/>
          </p:nvPr>
        </p:nvSpPr>
        <p:spPr>
          <a:xfrm>
            <a:off x="839788" y="614154"/>
            <a:ext cx="6352582" cy="4517860"/>
          </a:xfrm>
        </p:spPr>
        <p:txBody>
          <a:bodyPr>
            <a:no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smtClean="0"/>
              <a:t>Let the task given to you is </a:t>
            </a:r>
            <a:r>
              <a:rPr lang="en-US" sz="2400" dirty="0" smtClean="0">
                <a:solidFill>
                  <a:srgbClr val="FF0000"/>
                </a:solidFill>
              </a:rPr>
              <a:t>build</a:t>
            </a:r>
            <a:r>
              <a:rPr lang="en-US" sz="2400" dirty="0" smtClean="0"/>
              <a:t> a 4 storied building.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smtClean="0"/>
              <a:t>You are smart and you </a:t>
            </a:r>
            <a:r>
              <a:rPr lang="en-US" sz="2400" dirty="0" smtClean="0">
                <a:solidFill>
                  <a:srgbClr val="FF0000"/>
                </a:solidFill>
              </a:rPr>
              <a:t>build</a:t>
            </a:r>
            <a:r>
              <a:rPr lang="en-US" sz="2400" dirty="0" smtClean="0"/>
              <a:t> one floor and asked your friend to do the same task, </a:t>
            </a:r>
            <a:r>
              <a:rPr lang="en-US" sz="2400" dirty="0" smtClean="0">
                <a:solidFill>
                  <a:srgbClr val="FF0000"/>
                </a:solidFill>
              </a:rPr>
              <a:t>build</a:t>
            </a:r>
            <a:r>
              <a:rPr lang="en-US" sz="2400" dirty="0" smtClean="0"/>
              <a:t>, and this time </a:t>
            </a:r>
            <a:r>
              <a:rPr lang="en-US" sz="2400" dirty="0" smtClean="0">
                <a:solidFill>
                  <a:srgbClr val="FF0000"/>
                </a:solidFill>
              </a:rPr>
              <a:t>3 floors</a:t>
            </a:r>
            <a:r>
              <a:rPr lang="en-US" sz="2400" dirty="0" smtClean="0"/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smtClean="0"/>
              <a:t>Your friend is smart like you and he also </a:t>
            </a:r>
            <a:r>
              <a:rPr lang="en-US" sz="2400" dirty="0" smtClean="0">
                <a:solidFill>
                  <a:srgbClr val="FF0000"/>
                </a:solidFill>
              </a:rPr>
              <a:t>built</a:t>
            </a:r>
            <a:r>
              <a:rPr lang="en-US" sz="2400" dirty="0" smtClean="0"/>
              <a:t> one floor and asked another friend to </a:t>
            </a:r>
            <a:r>
              <a:rPr lang="en-US" sz="2400" dirty="0" smtClean="0">
                <a:solidFill>
                  <a:srgbClr val="FF0000"/>
                </a:solidFill>
              </a:rPr>
              <a:t>build 2 floors</a:t>
            </a:r>
            <a:r>
              <a:rPr lang="en-US" sz="2400" dirty="0" smtClean="0"/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smtClean="0"/>
              <a:t>The third did the same thing and gave to a 4</a:t>
            </a:r>
            <a:r>
              <a:rPr lang="en-US" sz="2400" baseline="30000" dirty="0" smtClean="0"/>
              <a:t>th</a:t>
            </a:r>
            <a:r>
              <a:rPr lang="en-US" sz="2400" dirty="0" smtClean="0"/>
              <a:t> friend to </a:t>
            </a:r>
            <a:r>
              <a:rPr lang="en-US" sz="2400" dirty="0" smtClean="0">
                <a:solidFill>
                  <a:srgbClr val="FF0000"/>
                </a:solidFill>
              </a:rPr>
              <a:t>build</a:t>
            </a:r>
            <a:r>
              <a:rPr lang="en-US" sz="2400" dirty="0" smtClean="0"/>
              <a:t> the one floor.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smtClean="0"/>
              <a:t>4</a:t>
            </a:r>
            <a:r>
              <a:rPr lang="en-US" sz="2400" baseline="30000" dirty="0" smtClean="0"/>
              <a:t>th</a:t>
            </a:r>
            <a:r>
              <a:rPr lang="en-US" sz="2400" dirty="0" smtClean="0"/>
              <a:t> friend </a:t>
            </a:r>
            <a:r>
              <a:rPr lang="en-US" sz="2400" dirty="0" smtClean="0">
                <a:solidFill>
                  <a:srgbClr val="FF0000"/>
                </a:solidFill>
              </a:rPr>
              <a:t>built</a:t>
            </a:r>
            <a:r>
              <a:rPr lang="en-US" sz="2400" dirty="0" smtClean="0"/>
              <a:t> the 1 floor and there is </a:t>
            </a:r>
            <a:r>
              <a:rPr lang="en-US" sz="2400" dirty="0" smtClean="0">
                <a:solidFill>
                  <a:srgbClr val="FF0000"/>
                </a:solidFill>
              </a:rPr>
              <a:t>no floor remaining.  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547212" y="4558352"/>
            <a:ext cx="1433015" cy="84616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15106" y="5100794"/>
            <a:ext cx="6527139" cy="1200329"/>
          </a:xfrm>
          <a:prstGeom prst="rect">
            <a:avLst/>
          </a:prstGeom>
          <a:solidFill>
            <a:srgbClr val="FFFF00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dirty="0" smtClean="0"/>
              <a:t>It was easier to build one floor.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dirty="0" smtClean="0"/>
              <a:t>Building one floor by friend actually solved </a:t>
            </a:r>
            <a:br>
              <a:rPr lang="en-US" sz="2400" dirty="0" smtClean="0"/>
            </a:br>
            <a:r>
              <a:rPr lang="en-US" sz="2400" dirty="0" smtClean="0"/>
              <a:t>the original problem of building 4 floors.</a:t>
            </a:r>
            <a:endParaRPr lang="en-US" sz="2400" dirty="0"/>
          </a:p>
        </p:txBody>
      </p:sp>
      <p:sp>
        <p:nvSpPr>
          <p:cNvPr id="17" name="Rectangle 16"/>
          <p:cNvSpPr/>
          <p:nvPr/>
        </p:nvSpPr>
        <p:spPr>
          <a:xfrm>
            <a:off x="7549486" y="3687172"/>
            <a:ext cx="1433015" cy="846160"/>
          </a:xfrm>
          <a:prstGeom prst="rect">
            <a:avLst/>
          </a:prstGeom>
          <a:solidFill>
            <a:srgbClr val="00206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7549484" y="2813712"/>
            <a:ext cx="1433015" cy="8461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7551758" y="1997118"/>
            <a:ext cx="1433015" cy="84616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093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9776"/>
          </a:xfrm>
        </p:spPr>
        <p:txBody>
          <a:bodyPr/>
          <a:lstStyle/>
          <a:p>
            <a:r>
              <a:rPr lang="en-US" dirty="0" smtClean="0"/>
              <a:t>Analysis of the building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75497"/>
            <a:ext cx="10515600" cy="4351338"/>
          </a:xfrm>
        </p:spPr>
        <p:txBody>
          <a:bodyPr/>
          <a:lstStyle/>
          <a:p>
            <a:r>
              <a:rPr lang="en-US" dirty="0" smtClean="0"/>
              <a:t>If we recall the definition of recursion, it was repeating a rule by itself.</a:t>
            </a:r>
          </a:p>
          <a:p>
            <a:r>
              <a:rPr lang="en-US" dirty="0" smtClean="0"/>
              <a:t>Building a 4-storied building was the actual task</a:t>
            </a:r>
          </a:p>
          <a:p>
            <a:r>
              <a:rPr lang="en-US" dirty="0"/>
              <a:t>T</a:t>
            </a:r>
            <a:r>
              <a:rPr lang="en-US" dirty="0" smtClean="0"/>
              <a:t>he rule followed, was </a:t>
            </a:r>
            <a:r>
              <a:rPr lang="en-US" i="1" dirty="0" smtClean="0"/>
              <a:t>building one floor and pass the rest of the floors to a friend </a:t>
            </a:r>
            <a:r>
              <a:rPr lang="en-US" dirty="0" smtClean="0"/>
              <a:t>and this was repeated by all persons.</a:t>
            </a:r>
          </a:p>
          <a:p>
            <a:r>
              <a:rPr lang="en-US" dirty="0" smtClean="0"/>
              <a:t>“by itself” means this rule was forced within the task not using loops. [</a:t>
            </a:r>
            <a:r>
              <a:rPr lang="en-US" i="1" dirty="0" smtClean="0"/>
              <a:t>This statement will be clear once you see a piece of code</a:t>
            </a:r>
            <a:r>
              <a:rPr lang="en-US" dirty="0" smtClean="0"/>
              <a:t>]</a:t>
            </a:r>
          </a:p>
          <a:p>
            <a:r>
              <a:rPr lang="en-US" dirty="0" smtClean="0"/>
              <a:t>Recursion has 2 parts.</a:t>
            </a:r>
          </a:p>
          <a:p>
            <a:pPr marL="571500" indent="-571500">
              <a:buFont typeface="+mj-lt"/>
              <a:buAutoNum type="romanLcPeriod"/>
            </a:pPr>
            <a:r>
              <a:rPr lang="en-US" dirty="0" smtClean="0"/>
              <a:t>Recurrence Equation/Rule</a:t>
            </a:r>
          </a:p>
          <a:p>
            <a:pPr marL="571500" indent="-571500">
              <a:buFont typeface="+mj-lt"/>
              <a:buAutoNum type="romanLcPeriod"/>
            </a:pPr>
            <a:r>
              <a:rPr lang="en-US" dirty="0" smtClean="0"/>
              <a:t>Base  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082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6003"/>
          </a:xfrm>
        </p:spPr>
        <p:txBody>
          <a:bodyPr/>
          <a:lstStyle/>
          <a:p>
            <a:r>
              <a:rPr lang="en-US" dirty="0" smtClean="0"/>
              <a:t>Parts of 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9963"/>
            <a:ext cx="10515600" cy="4351338"/>
          </a:xfrm>
        </p:spPr>
        <p:txBody>
          <a:bodyPr/>
          <a:lstStyle/>
          <a:p>
            <a:r>
              <a:rPr lang="en-US" i="1" dirty="0" smtClean="0">
                <a:solidFill>
                  <a:srgbClr val="00B0F0"/>
                </a:solidFill>
              </a:rPr>
              <a:t>Build one floor and if there are more floor to be build, pass the remaining to the next person </a:t>
            </a:r>
            <a:r>
              <a:rPr lang="en-US" i="1" dirty="0" smtClean="0"/>
              <a:t>– </a:t>
            </a:r>
            <a:r>
              <a:rPr lang="en-US" dirty="0" smtClean="0"/>
              <a:t>is the recurrence equation, the rule that is repeated with the problem size decreasing at each step. Initially the problem size was 4 then at each step it was reduced by1 until the problem was 1.</a:t>
            </a:r>
          </a:p>
          <a:p>
            <a:r>
              <a:rPr lang="en-US" i="1" dirty="0" smtClean="0">
                <a:solidFill>
                  <a:srgbClr val="00B050"/>
                </a:solidFill>
              </a:rPr>
              <a:t>Build one floor and if there are no more floors remaining, return it to the previous step or to the person who ordered it </a:t>
            </a:r>
            <a:r>
              <a:rPr lang="en-US" i="1" dirty="0" smtClean="0"/>
              <a:t>–</a:t>
            </a:r>
            <a:r>
              <a:rPr lang="en-US" dirty="0" smtClean="0"/>
              <a:t> this is the base case. Base case is the very last step of the task where the problem size is in the smallest portion that cannot be further broken down.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069265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More Formal Approach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1723"/>
            <a:ext cx="10515600" cy="4351338"/>
          </a:xfrm>
        </p:spPr>
        <p:txBody>
          <a:bodyPr/>
          <a:lstStyle/>
          <a:p>
            <a:r>
              <a:rPr lang="en-US" dirty="0" smtClean="0"/>
              <a:t>We need to convert the recurrence equation and the base case into some mathematical form.</a:t>
            </a:r>
          </a:p>
          <a:p>
            <a:r>
              <a:rPr lang="en-US" dirty="0" smtClean="0"/>
              <a:t>In the building problem we can write a method to do the task and call it build(n), where n is the problem size.</a:t>
            </a:r>
          </a:p>
          <a:p>
            <a:r>
              <a:rPr lang="en-US" dirty="0" smtClean="0"/>
              <a:t>Let us rewrite the rule as: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if (n&gt;1):</a:t>
            </a:r>
          </a:p>
          <a:p>
            <a:pPr marL="0" indent="0">
              <a:buNone/>
            </a:pPr>
            <a:r>
              <a:rPr lang="en-US" dirty="0" smtClean="0"/>
              <a:t>		return (do 1 floor + </a:t>
            </a:r>
            <a:r>
              <a:rPr lang="en-US" b="1" dirty="0" smtClean="0">
                <a:solidFill>
                  <a:srgbClr val="FF0000"/>
                </a:solidFill>
              </a:rPr>
              <a:t>build</a:t>
            </a:r>
            <a:r>
              <a:rPr lang="en-US" dirty="0" smtClean="0"/>
              <a:t>(n-1))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else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do 1 floor and return</a:t>
            </a:r>
          </a:p>
        </p:txBody>
      </p:sp>
    </p:spTree>
    <p:extLst>
      <p:ext uri="{BB962C8B-B14F-4D97-AF65-F5344CB8AC3E}">
        <p14:creationId xmlns:p14="http://schemas.microsoft.com/office/powerpoint/2010/main" val="126144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3174"/>
          </a:xfrm>
        </p:spPr>
        <p:txBody>
          <a:bodyPr/>
          <a:lstStyle/>
          <a:p>
            <a:r>
              <a:rPr lang="en-US" dirty="0" smtClean="0"/>
              <a:t>Basics of methods – Void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07004"/>
            <a:ext cx="10515600" cy="903930"/>
          </a:xfrm>
        </p:spPr>
        <p:txBody>
          <a:bodyPr/>
          <a:lstStyle/>
          <a:p>
            <a:r>
              <a:rPr lang="en-US" dirty="0" smtClean="0"/>
              <a:t>Methods can be of 2 types: 1) That returns nothing which we call void and 2) that returns a value which we call a return type 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2320115"/>
            <a:ext cx="1842043" cy="42473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d</a:t>
            </a:r>
            <a:r>
              <a:rPr lang="en-US" dirty="0" err="1" smtClean="0"/>
              <a:t>ef</a:t>
            </a:r>
            <a:r>
              <a:rPr lang="en-US" dirty="0" smtClean="0"/>
              <a:t> met1():</a:t>
            </a:r>
          </a:p>
          <a:p>
            <a:r>
              <a:rPr lang="en-US" dirty="0"/>
              <a:t> </a:t>
            </a:r>
            <a:r>
              <a:rPr lang="en-US" dirty="0" smtClean="0"/>
              <a:t>   x = 1</a:t>
            </a:r>
          </a:p>
          <a:p>
            <a:r>
              <a:rPr lang="en-US" dirty="0"/>
              <a:t> </a:t>
            </a:r>
            <a:r>
              <a:rPr lang="en-US" dirty="0" smtClean="0"/>
              <a:t>   print (“met 1”);</a:t>
            </a:r>
          </a:p>
          <a:p>
            <a:r>
              <a:rPr lang="en-US" dirty="0"/>
              <a:t> </a:t>
            </a:r>
            <a:r>
              <a:rPr lang="en-US" dirty="0" smtClean="0"/>
              <a:t>   met2(x);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smtClean="0"/>
              <a:t>print (x);</a:t>
            </a:r>
          </a:p>
          <a:p>
            <a:endParaRPr lang="en-US" dirty="0"/>
          </a:p>
          <a:p>
            <a:r>
              <a:rPr lang="en-US" dirty="0" err="1"/>
              <a:t>d</a:t>
            </a:r>
            <a:r>
              <a:rPr lang="en-US" dirty="0" err="1" smtClean="0"/>
              <a:t>ef</a:t>
            </a:r>
            <a:r>
              <a:rPr lang="en-US" dirty="0" smtClean="0"/>
              <a:t> met2(y):</a:t>
            </a:r>
          </a:p>
          <a:p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smtClean="0"/>
              <a:t>print (“met 2”);</a:t>
            </a:r>
          </a:p>
          <a:p>
            <a:r>
              <a:rPr lang="en-US" dirty="0"/>
              <a:t> </a:t>
            </a:r>
            <a:r>
              <a:rPr lang="en-US" dirty="0" smtClean="0"/>
              <a:t>  y = y + 1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met3();</a:t>
            </a:r>
          </a:p>
          <a:p>
            <a:r>
              <a:rPr lang="en-US" dirty="0"/>
              <a:t> </a:t>
            </a:r>
            <a:r>
              <a:rPr lang="en-US" dirty="0" smtClean="0"/>
              <a:t>  print(y);</a:t>
            </a:r>
            <a:endParaRPr lang="en-US" dirty="0"/>
          </a:p>
          <a:p>
            <a:endParaRPr lang="en-US" dirty="0" smtClean="0"/>
          </a:p>
          <a:p>
            <a:r>
              <a:rPr lang="en-US" dirty="0" err="1"/>
              <a:t>d</a:t>
            </a:r>
            <a:r>
              <a:rPr lang="en-US" dirty="0" err="1" smtClean="0"/>
              <a:t>ef</a:t>
            </a:r>
            <a:r>
              <a:rPr lang="en-US" dirty="0" smtClean="0"/>
              <a:t> met3():</a:t>
            </a:r>
          </a:p>
          <a:p>
            <a:r>
              <a:rPr lang="en-US" dirty="0"/>
              <a:t>  </a:t>
            </a:r>
            <a:r>
              <a:rPr lang="en-US" dirty="0" smtClean="0"/>
              <a:t> </a:t>
            </a:r>
            <a:r>
              <a:rPr lang="en-US" dirty="0" smtClean="0"/>
              <a:t>print (“met 3”);</a:t>
            </a:r>
            <a:r>
              <a:rPr lang="en-US" dirty="0" smtClean="0"/>
              <a:t> </a:t>
            </a:r>
          </a:p>
          <a:p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838200" y="3862318"/>
            <a:ext cx="18420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840472" y="5502324"/>
            <a:ext cx="18420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/>
          <p:cNvSpPr txBox="1">
            <a:spLocks/>
          </p:cNvSpPr>
          <p:nvPr/>
        </p:nvSpPr>
        <p:spPr>
          <a:xfrm>
            <a:off x="3471813" y="2579426"/>
            <a:ext cx="8551864" cy="13101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Methods on the left do not return any values. </a:t>
            </a:r>
          </a:p>
          <a:p>
            <a:r>
              <a:rPr lang="en-US" dirty="0" smtClean="0"/>
              <a:t>If we call met1(), the output of the program would be 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649235" y="3605367"/>
            <a:ext cx="30827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 met1 </a:t>
            </a:r>
            <a:r>
              <a:rPr lang="en-US" sz="2400" dirty="0" smtClean="0"/>
              <a:t> met2  met3  2  1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2873583" y="4208148"/>
            <a:ext cx="8352992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 </a:t>
            </a:r>
            <a:r>
              <a:rPr lang="en-US" sz="2400" u="sng" dirty="0" smtClean="0"/>
              <a:t>? Question ? </a:t>
            </a:r>
          </a:p>
          <a:p>
            <a:r>
              <a:rPr lang="en-US" sz="2400" dirty="0" smtClean="0"/>
              <a:t>How does the program know that after completing met3() if must</a:t>
            </a:r>
          </a:p>
          <a:p>
            <a:r>
              <a:rPr lang="en-US" sz="2400" dirty="0" smtClean="0"/>
              <a:t>return to met2() not met1() ? 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2873582" y="5563070"/>
            <a:ext cx="2599169" cy="46166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Answer is Stack!!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007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8582"/>
          </a:xfrm>
        </p:spPr>
        <p:txBody>
          <a:bodyPr/>
          <a:lstStyle/>
          <a:p>
            <a:r>
              <a:rPr lang="en-US" dirty="0" smtClean="0"/>
              <a:t>Basics of Methods – Use of Stack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966842" y="1282885"/>
            <a:ext cx="8551864" cy="791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Every method call is saved in stack. To be elaborate, the values of local variables, mathematical operations and so on.  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47384" y="1214645"/>
            <a:ext cx="1842043" cy="42473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d</a:t>
            </a:r>
            <a:r>
              <a:rPr lang="en-US" dirty="0" err="1" smtClean="0"/>
              <a:t>ef</a:t>
            </a:r>
            <a:r>
              <a:rPr lang="en-US" dirty="0" smtClean="0"/>
              <a:t> met1():</a:t>
            </a:r>
          </a:p>
          <a:p>
            <a:r>
              <a:rPr lang="en-US" dirty="0"/>
              <a:t> </a:t>
            </a:r>
            <a:r>
              <a:rPr lang="en-US" dirty="0" smtClean="0"/>
              <a:t>   x = 1</a:t>
            </a:r>
          </a:p>
          <a:p>
            <a:r>
              <a:rPr lang="en-US" dirty="0"/>
              <a:t> </a:t>
            </a:r>
            <a:r>
              <a:rPr lang="en-US" dirty="0" smtClean="0"/>
              <a:t>   print (“met 1”);</a:t>
            </a:r>
          </a:p>
          <a:p>
            <a:r>
              <a:rPr lang="en-US" dirty="0"/>
              <a:t> </a:t>
            </a:r>
            <a:r>
              <a:rPr lang="en-US" dirty="0" smtClean="0"/>
              <a:t>   met2(x);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smtClean="0"/>
              <a:t>print (x);</a:t>
            </a:r>
          </a:p>
          <a:p>
            <a:endParaRPr lang="en-US" dirty="0"/>
          </a:p>
          <a:p>
            <a:r>
              <a:rPr lang="en-US" dirty="0" err="1"/>
              <a:t>d</a:t>
            </a:r>
            <a:r>
              <a:rPr lang="en-US" dirty="0" err="1" smtClean="0"/>
              <a:t>ef</a:t>
            </a:r>
            <a:r>
              <a:rPr lang="en-US" dirty="0" smtClean="0"/>
              <a:t> met2(y):</a:t>
            </a:r>
          </a:p>
          <a:p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smtClean="0"/>
              <a:t>print (“met 2”);</a:t>
            </a:r>
          </a:p>
          <a:p>
            <a:r>
              <a:rPr lang="en-US" dirty="0"/>
              <a:t> </a:t>
            </a:r>
            <a:r>
              <a:rPr lang="en-US" dirty="0" smtClean="0"/>
              <a:t>  y = y + 1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met3();</a:t>
            </a:r>
          </a:p>
          <a:p>
            <a:r>
              <a:rPr lang="en-US" dirty="0"/>
              <a:t> </a:t>
            </a:r>
            <a:r>
              <a:rPr lang="en-US" dirty="0" smtClean="0"/>
              <a:t>  print(y);</a:t>
            </a:r>
            <a:endParaRPr lang="en-US" dirty="0"/>
          </a:p>
          <a:p>
            <a:endParaRPr lang="en-US" dirty="0" smtClean="0"/>
          </a:p>
          <a:p>
            <a:r>
              <a:rPr lang="en-US" dirty="0" err="1"/>
              <a:t>d</a:t>
            </a:r>
            <a:r>
              <a:rPr lang="en-US" dirty="0" err="1" smtClean="0"/>
              <a:t>ef</a:t>
            </a:r>
            <a:r>
              <a:rPr lang="en-US" dirty="0" smtClean="0"/>
              <a:t> met3():</a:t>
            </a:r>
          </a:p>
          <a:p>
            <a:r>
              <a:rPr lang="en-US" dirty="0"/>
              <a:t>  </a:t>
            </a:r>
            <a:r>
              <a:rPr lang="en-US" dirty="0" smtClean="0"/>
              <a:t> </a:t>
            </a:r>
            <a:r>
              <a:rPr lang="en-US" dirty="0" smtClean="0"/>
              <a:t>print (“met 3”);</a:t>
            </a:r>
            <a:r>
              <a:rPr lang="en-US" dirty="0" smtClean="0"/>
              <a:t> </a:t>
            </a:r>
          </a:p>
          <a:p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47384" y="2756848"/>
            <a:ext cx="18420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949656" y="4396854"/>
            <a:ext cx="18420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25337" y="2033512"/>
            <a:ext cx="5233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1) met1() is called therefore met1() is pushed in stack.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302759" y="2579424"/>
            <a:ext cx="1856096" cy="14216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>
                <a:solidFill>
                  <a:schemeClr val="tx1"/>
                </a:solidFill>
              </a:rPr>
              <a:t>def</a:t>
            </a:r>
            <a:r>
              <a:rPr lang="en-US" dirty="0" smtClean="0">
                <a:solidFill>
                  <a:schemeClr val="tx1"/>
                </a:solidFill>
              </a:rPr>
              <a:t> met1():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  x = 1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  print (“met 1”);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  met2(x = 1);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  print (x);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4776716" y="3575710"/>
            <a:ext cx="89319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5720687" y="3427862"/>
            <a:ext cx="1856096" cy="14216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>
                <a:solidFill>
                  <a:schemeClr val="tx1"/>
                </a:solidFill>
              </a:rPr>
              <a:t>def</a:t>
            </a:r>
            <a:r>
              <a:rPr lang="en-US" dirty="0" smtClean="0">
                <a:solidFill>
                  <a:schemeClr val="tx1"/>
                </a:solidFill>
              </a:rPr>
              <a:t> met2(y = 1):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  print (“met 2”);</a:t>
            </a: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  y = y + 1 </a:t>
            </a:r>
            <a:r>
              <a:rPr lang="en-US" b="1" dirty="0" smtClean="0">
                <a:solidFill>
                  <a:srgbClr val="FF0000"/>
                </a:solidFill>
              </a:rPr>
              <a:t>[y = 2]</a:t>
            </a:r>
            <a:endParaRPr lang="en-US" b="1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    met3();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  print (y);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947550" y="4249000"/>
            <a:ext cx="1856096" cy="7625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>
                <a:solidFill>
                  <a:schemeClr val="tx1"/>
                </a:solidFill>
              </a:rPr>
              <a:t>def</a:t>
            </a:r>
            <a:r>
              <a:rPr lang="en-US" dirty="0" smtClean="0">
                <a:solidFill>
                  <a:schemeClr val="tx1"/>
                </a:solidFill>
              </a:rPr>
              <a:t> met3():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  print (“met 3”);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6826160" y="4437795"/>
            <a:ext cx="1062246" cy="2501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734336" y="2813711"/>
            <a:ext cx="2811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2</a:t>
            </a:r>
            <a:r>
              <a:rPr lang="en-US" dirty="0" smtClean="0">
                <a:solidFill>
                  <a:srgbClr val="002060"/>
                </a:solidFill>
              </a:rPr>
              <a:t>) met2() is pushed in stack.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933904" y="3757684"/>
            <a:ext cx="2811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3) met3() is pushed in stack.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944570" y="5180951"/>
            <a:ext cx="788767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At the end of met3(), it is popped out of stack and according to LIFO </a:t>
            </a:r>
          </a:p>
          <a:p>
            <a:r>
              <a:rPr lang="en-US" sz="2000" dirty="0" smtClean="0"/>
              <a:t>the stack now points to met2() and exactly to the end of line number 4. </a:t>
            </a:r>
          </a:p>
          <a:p>
            <a:r>
              <a:rPr lang="en-US" sz="2000" dirty="0" smtClean="0"/>
              <a:t>Line 5 will be executed and met2() will be popped and stack now points to</a:t>
            </a:r>
          </a:p>
          <a:p>
            <a:r>
              <a:rPr lang="en-US" sz="2000" dirty="0"/>
              <a:t>m</a:t>
            </a:r>
            <a:r>
              <a:rPr lang="en-US" sz="2000" dirty="0" smtClean="0"/>
              <a:t>et1().</a:t>
            </a:r>
            <a:endParaRPr lang="en-US" sz="2000" dirty="0"/>
          </a:p>
        </p:txBody>
      </p:sp>
      <p:cxnSp>
        <p:nvCxnSpPr>
          <p:cNvPr id="27" name="Curved Connector 26"/>
          <p:cNvCxnSpPr/>
          <p:nvPr/>
        </p:nvCxnSpPr>
        <p:spPr>
          <a:xfrm rot="10800000">
            <a:off x="6826160" y="4562900"/>
            <a:ext cx="1307906" cy="286605"/>
          </a:xfrm>
          <a:prstGeom prst="curvedConnector3">
            <a:avLst>
              <a:gd name="adj1" fmla="val 66696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urved Connector 29"/>
          <p:cNvCxnSpPr/>
          <p:nvPr/>
        </p:nvCxnSpPr>
        <p:spPr>
          <a:xfrm rot="16200000" flipV="1">
            <a:off x="4717251" y="3739165"/>
            <a:ext cx="981008" cy="862078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9094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2230"/>
          </a:xfrm>
        </p:spPr>
        <p:txBody>
          <a:bodyPr/>
          <a:lstStyle/>
          <a:p>
            <a:r>
              <a:rPr lang="en-US" dirty="0" smtClean="0"/>
              <a:t>Basics of Methods – Use of Stack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320658"/>
            <a:ext cx="10515600" cy="78284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 smtClean="0"/>
              <a:t>?? Question ??</a:t>
            </a:r>
          </a:p>
          <a:p>
            <a:pPr marL="0" indent="0">
              <a:buNone/>
            </a:pPr>
            <a:r>
              <a:rPr lang="en-US" sz="2400" dirty="0" smtClean="0"/>
              <a:t>If a method call is a push what statement invokes the pop ?? 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8126105" y="1580283"/>
            <a:ext cx="2956130" cy="52322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2800" dirty="0" smtClean="0"/>
              <a:t>Answer is </a:t>
            </a:r>
            <a:r>
              <a:rPr lang="en-US" sz="28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return</a:t>
            </a:r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!!!</a:t>
            </a:r>
            <a:endParaRPr lang="en-US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8200" y="2236805"/>
            <a:ext cx="1842043" cy="42473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d</a:t>
            </a:r>
            <a:r>
              <a:rPr lang="en-US" dirty="0" err="1" smtClean="0"/>
              <a:t>ef</a:t>
            </a:r>
            <a:r>
              <a:rPr lang="en-US" dirty="0" smtClean="0"/>
              <a:t> met1():</a:t>
            </a:r>
          </a:p>
          <a:p>
            <a:r>
              <a:rPr lang="en-US" dirty="0"/>
              <a:t> </a:t>
            </a:r>
            <a:r>
              <a:rPr lang="en-US" dirty="0" smtClean="0"/>
              <a:t>   x = 1</a:t>
            </a:r>
          </a:p>
          <a:p>
            <a:r>
              <a:rPr lang="en-US" dirty="0"/>
              <a:t> </a:t>
            </a:r>
            <a:r>
              <a:rPr lang="en-US" dirty="0" smtClean="0"/>
              <a:t>   print (“met 1”);</a:t>
            </a:r>
          </a:p>
          <a:p>
            <a:r>
              <a:rPr lang="en-US" dirty="0"/>
              <a:t> </a:t>
            </a:r>
            <a:r>
              <a:rPr lang="en-US" dirty="0" smtClean="0"/>
              <a:t>   met2(x);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smtClean="0"/>
              <a:t>print (x);</a:t>
            </a:r>
          </a:p>
          <a:p>
            <a:endParaRPr lang="en-US" dirty="0"/>
          </a:p>
          <a:p>
            <a:r>
              <a:rPr lang="en-US" dirty="0" err="1"/>
              <a:t>d</a:t>
            </a:r>
            <a:r>
              <a:rPr lang="en-US" dirty="0" err="1" smtClean="0"/>
              <a:t>ef</a:t>
            </a:r>
            <a:r>
              <a:rPr lang="en-US" dirty="0" smtClean="0"/>
              <a:t> met2(y):</a:t>
            </a:r>
          </a:p>
          <a:p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smtClean="0"/>
              <a:t>print (“met 2”);</a:t>
            </a:r>
          </a:p>
          <a:p>
            <a:r>
              <a:rPr lang="en-US" dirty="0"/>
              <a:t> </a:t>
            </a:r>
            <a:r>
              <a:rPr lang="en-US" dirty="0" smtClean="0"/>
              <a:t>  y = y + 1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met3();</a:t>
            </a:r>
          </a:p>
          <a:p>
            <a:r>
              <a:rPr lang="en-US" dirty="0"/>
              <a:t> </a:t>
            </a:r>
            <a:r>
              <a:rPr lang="en-US" dirty="0" smtClean="0"/>
              <a:t>  print(y);</a:t>
            </a:r>
            <a:endParaRPr lang="en-US" dirty="0"/>
          </a:p>
          <a:p>
            <a:endParaRPr lang="en-US" dirty="0" smtClean="0"/>
          </a:p>
          <a:p>
            <a:r>
              <a:rPr lang="en-US" dirty="0" err="1"/>
              <a:t>d</a:t>
            </a:r>
            <a:r>
              <a:rPr lang="en-US" dirty="0" err="1" smtClean="0"/>
              <a:t>ef</a:t>
            </a:r>
            <a:r>
              <a:rPr lang="en-US" dirty="0" smtClean="0"/>
              <a:t> met3():</a:t>
            </a:r>
          </a:p>
          <a:p>
            <a:r>
              <a:rPr lang="en-US" dirty="0"/>
              <a:t>  </a:t>
            </a:r>
            <a:r>
              <a:rPr lang="en-US" dirty="0" smtClean="0"/>
              <a:t> </a:t>
            </a:r>
            <a:r>
              <a:rPr lang="en-US" dirty="0" smtClean="0"/>
              <a:t>print (“met 3”);</a:t>
            </a:r>
            <a:r>
              <a:rPr lang="en-US" dirty="0" smtClean="0"/>
              <a:t> </a:t>
            </a:r>
          </a:p>
          <a:p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838200" y="3862318"/>
            <a:ext cx="18420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840472" y="5502324"/>
            <a:ext cx="18420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879678" y="2280242"/>
            <a:ext cx="793140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But nowhere in the code I have written the command return. </a:t>
            </a:r>
          </a:p>
          <a:p>
            <a:r>
              <a:rPr lang="en-US" sz="2000" dirty="0" smtClean="0"/>
              <a:t>~ Because there is invisible return command at the end of every method </a:t>
            </a:r>
            <a:br>
              <a:rPr lang="en-US" sz="2000" dirty="0" smtClean="0"/>
            </a:br>
            <a:r>
              <a:rPr lang="en-US" sz="2000" dirty="0" smtClean="0"/>
              <a:t>that returns no value. As there is no value returned developers made it </a:t>
            </a:r>
            <a:br>
              <a:rPr lang="en-US" sz="2000" dirty="0" smtClean="0"/>
            </a:br>
            <a:r>
              <a:rPr lang="en-US" sz="2000" dirty="0" smtClean="0"/>
              <a:t>easier for us not to write return.  </a:t>
            </a:r>
          </a:p>
          <a:p>
            <a:r>
              <a:rPr lang="en-US" sz="2000" dirty="0" smtClean="0"/>
              <a:t>Try writing the command return at the end of a void method like the one I </a:t>
            </a:r>
            <a:br>
              <a:rPr lang="en-US" sz="2000" dirty="0" smtClean="0"/>
            </a:br>
            <a:r>
              <a:rPr lang="en-US" sz="2000" dirty="0" smtClean="0"/>
              <a:t>did it in met1(). See the output.</a:t>
            </a:r>
            <a:endParaRPr 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2879678" y="4729796"/>
            <a:ext cx="1842043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def</a:t>
            </a:r>
            <a:r>
              <a:rPr lang="en-US" dirty="0" smtClean="0"/>
              <a:t> met1():</a:t>
            </a:r>
          </a:p>
          <a:p>
            <a:r>
              <a:rPr lang="en-US" dirty="0" smtClean="0"/>
              <a:t>    x = 1</a:t>
            </a:r>
          </a:p>
          <a:p>
            <a:r>
              <a:rPr lang="en-US" dirty="0" smtClean="0"/>
              <a:t>    print (“met 1”);</a:t>
            </a:r>
          </a:p>
          <a:p>
            <a:r>
              <a:rPr lang="en-US" dirty="0" smtClean="0"/>
              <a:t>    met2(x);</a:t>
            </a:r>
          </a:p>
          <a:p>
            <a:r>
              <a:rPr lang="en-US" dirty="0" smtClean="0"/>
              <a:t>    print (x);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    return 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5703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845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Return Type Methods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46159" y="1091818"/>
            <a:ext cx="10750828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?? Question ?? </a:t>
            </a:r>
          </a:p>
          <a:p>
            <a:r>
              <a:rPr lang="en-US" sz="2400" dirty="0" smtClean="0"/>
              <a:t>How to know when to use a void method and a return type method ?</a:t>
            </a:r>
          </a:p>
          <a:p>
            <a:endParaRPr lang="en-US" sz="2400" dirty="0"/>
          </a:p>
          <a:p>
            <a:pPr algn="just"/>
            <a:r>
              <a:rPr lang="en-US" sz="2400" dirty="0" smtClean="0"/>
              <a:t>The answer is obvious, does </a:t>
            </a:r>
            <a:r>
              <a:rPr lang="en-US" sz="2400" dirty="0" err="1" smtClean="0"/>
              <a:t>methodA</a:t>
            </a:r>
            <a:r>
              <a:rPr lang="en-US" sz="2400" dirty="0" smtClean="0"/>
              <a:t>() need a value(s) to be completed by</a:t>
            </a:r>
            <a:br>
              <a:rPr lang="en-US" sz="2400" dirty="0" smtClean="0"/>
            </a:br>
            <a:r>
              <a:rPr lang="en-US" sz="2400" dirty="0" smtClean="0"/>
              <a:t> some other methods in order to fulfil </a:t>
            </a:r>
            <a:r>
              <a:rPr lang="en-US" sz="2400" dirty="0" err="1" smtClean="0"/>
              <a:t>methodA</a:t>
            </a:r>
            <a:r>
              <a:rPr lang="en-US" sz="2400" dirty="0" smtClean="0"/>
              <a:t>()’s task ? Look at the scenario below.</a:t>
            </a:r>
          </a:p>
          <a:p>
            <a:r>
              <a:rPr lang="en-US" sz="2400" dirty="0"/>
              <a:t>x</a:t>
            </a:r>
            <a:r>
              <a:rPr lang="en-US" sz="2400" dirty="0" smtClean="0"/>
              <a:t> = 5 + </a:t>
            </a:r>
            <a:r>
              <a:rPr lang="en-US" sz="2400" dirty="0" err="1" smtClean="0">
                <a:solidFill>
                  <a:srgbClr val="00B0F0"/>
                </a:solidFill>
              </a:rPr>
              <a:t>methodB</a:t>
            </a:r>
            <a:r>
              <a:rPr lang="en-US" sz="2400" dirty="0" smtClean="0">
                <a:solidFill>
                  <a:srgbClr val="00B0F0"/>
                </a:solidFill>
              </a:rPr>
              <a:t>(); </a:t>
            </a:r>
          </a:p>
          <a:p>
            <a:r>
              <a:rPr lang="en-US" sz="2400" dirty="0" smtClean="0"/>
              <a:t>In order to compute x, the second operand must be returned by </a:t>
            </a:r>
            <a:r>
              <a:rPr lang="en-US" sz="2400" dirty="0" err="1" smtClean="0"/>
              <a:t>methodB</a:t>
            </a:r>
            <a:r>
              <a:rPr lang="en-US" sz="2400" dirty="0" smtClean="0"/>
              <a:t>().   </a:t>
            </a:r>
          </a:p>
          <a:p>
            <a:endParaRPr lang="en-US" sz="2400" dirty="0"/>
          </a:p>
          <a:p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?? Question ?? </a:t>
            </a:r>
          </a:p>
          <a:p>
            <a:r>
              <a:rPr lang="en-US" sz="2400" dirty="0" smtClean="0"/>
              <a:t>Should the method build(n) in our building problem be of void or return type?</a:t>
            </a:r>
          </a:p>
          <a:p>
            <a:r>
              <a:rPr lang="en-US" sz="2400" dirty="0" smtClean="0"/>
              <a:t>If return, what value is expected to be returned at the end of the method?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43151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469</TotalTime>
  <Words>1077</Words>
  <Application>Microsoft Office PowerPoint</Application>
  <PresentationFormat>Widescreen</PresentationFormat>
  <Paragraphs>153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Office Theme</vt:lpstr>
      <vt:lpstr>Recursion</vt:lpstr>
      <vt:lpstr>PowerPoint Presentation</vt:lpstr>
      <vt:lpstr>Analysis of the building problem</vt:lpstr>
      <vt:lpstr>Parts of Recursion</vt:lpstr>
      <vt:lpstr> More Formal Approach </vt:lpstr>
      <vt:lpstr>Basics of methods – Void Method</vt:lpstr>
      <vt:lpstr>Basics of Methods – Use of Stack</vt:lpstr>
      <vt:lpstr>Basics of Methods – Use of Stack</vt:lpstr>
      <vt:lpstr>Return Type Methods</vt:lpstr>
      <vt:lpstr>The build(n) Method</vt:lpstr>
      <vt:lpstr>Finally the build(n) Method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Recursion</dc:title>
  <dc:creator>Microsoft account</dc:creator>
  <cp:lastModifiedBy>Microsoft account</cp:lastModifiedBy>
  <cp:revision>55</cp:revision>
  <dcterms:created xsi:type="dcterms:W3CDTF">2021-08-13T08:42:48Z</dcterms:created>
  <dcterms:modified xsi:type="dcterms:W3CDTF">2021-08-13T16:32:09Z</dcterms:modified>
</cp:coreProperties>
</file>