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Rt/+HAHA1bK/G/U7SnUAaN5X7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3C792C-921A-4A0D-B3E3-A963F5CCFEAE}">
  <a:tblStyle styleId="{173C792C-921A-4A0D-B3E3-A963F5CCFE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0EC"/>
          </a:solidFill>
        </a:fill>
      </a:tcStyle>
    </a:wholeTbl>
    <a:band1H>
      <a:tcTxStyle/>
      <a:tcStyle>
        <a:fill>
          <a:solidFill>
            <a:srgbClr val="E1E0D6"/>
          </a:solidFill>
        </a:fill>
      </a:tcStyle>
    </a:band1H>
    <a:band2H>
      <a:tcTxStyle/>
    </a:band2H>
    <a:band1V>
      <a:tcTxStyle/>
      <a:tcStyle>
        <a:fill>
          <a:solidFill>
            <a:srgbClr val="E1E0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b2befe0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fb2befe0c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4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9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site/jannatun0abigzero/teach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705963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2400" y="1524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Welcome to CSE 220: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STRUCTURE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334000" y="3220134"/>
            <a:ext cx="2895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Jannatun Noor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Jannatun.noor@bracu.ac.bd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Java data types</a:t>
            </a:r>
            <a:endParaRPr/>
          </a:p>
        </p:txBody>
      </p:sp>
      <p:grpSp>
        <p:nvGrpSpPr>
          <p:cNvPr id="149" name="Google Shape;149;p11"/>
          <p:cNvGrpSpPr/>
          <p:nvPr/>
        </p:nvGrpSpPr>
        <p:grpSpPr>
          <a:xfrm>
            <a:off x="154811" y="2068148"/>
            <a:ext cx="8224777" cy="3224942"/>
            <a:chOff x="2411" y="650510"/>
            <a:chExt cx="8224777" cy="3224942"/>
          </a:xfrm>
        </p:grpSpPr>
        <p:sp>
          <p:nvSpPr>
            <p:cNvPr id="150" name="Google Shape;150;p11"/>
            <p:cNvSpPr/>
            <p:nvPr/>
          </p:nvSpPr>
          <p:spPr>
            <a:xfrm>
              <a:off x="4805957" y="1440503"/>
              <a:ext cx="2660957" cy="3618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84816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1" name="Google Shape;151;p11"/>
            <p:cNvSpPr/>
            <p:nvPr/>
          </p:nvSpPr>
          <p:spPr>
            <a:xfrm>
              <a:off x="5946368" y="2592318"/>
              <a:ext cx="760273" cy="3618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895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2" name="Google Shape;152;p11"/>
            <p:cNvSpPr/>
            <p:nvPr/>
          </p:nvSpPr>
          <p:spPr>
            <a:xfrm>
              <a:off x="5186094" y="2592318"/>
              <a:ext cx="760273" cy="3618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895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3" name="Google Shape;153;p11"/>
            <p:cNvSpPr/>
            <p:nvPr/>
          </p:nvSpPr>
          <p:spPr>
            <a:xfrm>
              <a:off x="4805957" y="1440503"/>
              <a:ext cx="1140410" cy="3618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84816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4" name="Google Shape;154;p11"/>
            <p:cNvSpPr/>
            <p:nvPr/>
          </p:nvSpPr>
          <p:spPr>
            <a:xfrm>
              <a:off x="2145000" y="2592318"/>
              <a:ext cx="1520547" cy="3618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9895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5" name="Google Shape;155;p11"/>
            <p:cNvSpPr/>
            <p:nvPr/>
          </p:nvSpPr>
          <p:spPr>
            <a:xfrm>
              <a:off x="2099280" y="2592318"/>
              <a:ext cx="91440" cy="36182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9895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6" name="Google Shape;156;p11"/>
            <p:cNvSpPr/>
            <p:nvPr/>
          </p:nvSpPr>
          <p:spPr>
            <a:xfrm>
              <a:off x="624453" y="2592318"/>
              <a:ext cx="1520547" cy="3618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98957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7" name="Google Shape;157;p11"/>
            <p:cNvSpPr/>
            <p:nvPr/>
          </p:nvSpPr>
          <p:spPr>
            <a:xfrm>
              <a:off x="2145000" y="1440503"/>
              <a:ext cx="2660957" cy="3618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84816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8" name="Google Shape;158;p11"/>
            <p:cNvSpPr/>
            <p:nvPr/>
          </p:nvSpPr>
          <p:spPr>
            <a:xfrm>
              <a:off x="4183915" y="650510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322147" y="781830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 txBox="1"/>
            <p:nvPr/>
          </p:nvSpPr>
          <p:spPr>
            <a:xfrm>
              <a:off x="4345285" y="804968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 primitives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1522958" y="1802324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1661189" y="1933644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 txBox="1"/>
            <p:nvPr/>
          </p:nvSpPr>
          <p:spPr>
            <a:xfrm>
              <a:off x="1684327" y="1956782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Numeric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411" y="295413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140642" y="308545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 txBox="1"/>
            <p:nvPr/>
          </p:nvSpPr>
          <p:spPr>
            <a:xfrm>
              <a:off x="163780" y="3108597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522958" y="295413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661189" y="308545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 txBox="1"/>
            <p:nvPr/>
          </p:nvSpPr>
          <p:spPr>
            <a:xfrm>
              <a:off x="1684327" y="3108597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043505" y="295413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181736" y="308545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 txBox="1"/>
            <p:nvPr/>
          </p:nvSpPr>
          <p:spPr>
            <a:xfrm>
              <a:off x="3204874" y="3108597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5324326" y="1802324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5462557" y="1933644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 txBox="1"/>
            <p:nvPr/>
          </p:nvSpPr>
          <p:spPr>
            <a:xfrm>
              <a:off x="5485695" y="1956782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Non-numeric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564052" y="295413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02284" y="308545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 txBox="1"/>
            <p:nvPr/>
          </p:nvSpPr>
          <p:spPr>
            <a:xfrm>
              <a:off x="4725422" y="3108597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6084599" y="295413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6222831" y="3085459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 txBox="1"/>
            <p:nvPr/>
          </p:nvSpPr>
          <p:spPr>
            <a:xfrm>
              <a:off x="6245969" y="3108597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6844873" y="1802324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rgbClr val="A9A57B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983104" y="1933644"/>
              <a:ext cx="1244084" cy="7899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9A5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7006242" y="1956782"/>
              <a:ext cx="1197808" cy="743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Java Numerical Primitives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242300" cy="452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Variables 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304800" y="2209800"/>
            <a:ext cx="83820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public class Example1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public static void main ( String[] args )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int payAmount = 123; 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System.out.println("The variable contains: " + payAmount );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286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Variables in Java Memory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67000"/>
            <a:ext cx="682710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Methods</a:t>
            </a:r>
            <a:endParaRPr/>
          </a:p>
        </p:txBody>
      </p:sp>
      <p:pic>
        <p:nvPicPr>
          <p:cNvPr descr="Image result for method in java"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026872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Class</a:t>
            </a:r>
            <a:endParaRPr/>
          </a:p>
        </p:txBody>
      </p:sp>
      <p:pic>
        <p:nvPicPr>
          <p:cNvPr descr="Image result for java class car example"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24345" r="0" t="0"/>
          <a:stretch/>
        </p:blipFill>
        <p:spPr>
          <a:xfrm>
            <a:off x="2286000" y="1905000"/>
            <a:ext cx="520950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/>
        </p:nvSpPr>
        <p:spPr>
          <a:xfrm>
            <a:off x="990600" y="2907268"/>
            <a:ext cx="1019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1143000" y="4126468"/>
            <a:ext cx="1015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Objects</a:t>
            </a:r>
            <a:endParaRPr/>
          </a:p>
        </p:txBody>
      </p:sp>
      <p:pic>
        <p:nvPicPr>
          <p:cNvPr descr="Image result for java class car example" id="222" name="Google Shape;222;p17"/>
          <p:cNvPicPr preferRelativeResize="0"/>
          <p:nvPr/>
        </p:nvPicPr>
        <p:blipFill rotWithShape="1">
          <a:blip r:embed="rId3">
            <a:alphaModFix/>
          </a:blip>
          <a:srcRect b="11482" l="0" r="0" t="16701"/>
          <a:stretch/>
        </p:blipFill>
        <p:spPr>
          <a:xfrm>
            <a:off x="228600" y="1676400"/>
            <a:ext cx="791416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Overloading and Overriding </a:t>
            </a:r>
            <a:endParaRPr/>
          </a:p>
        </p:txBody>
      </p:sp>
      <p:pic>
        <p:nvPicPr>
          <p:cNvPr descr="https://cdn-images-1.medium.com/max/1600/0*Jii_jcKX3sOCzaIS.png"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8229912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b2befe0cb_1_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mbria"/>
              <a:buNone/>
            </a:pPr>
            <a:r>
              <a:rPr b="1" lang="en-US" sz="4800">
                <a:solidFill>
                  <a:srgbClr val="FF0000"/>
                </a:solidFill>
              </a:rPr>
              <a:t>Assignments !!! 12 marks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4" name="Google Shape;234;g1fb2befe0cb_1_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Will be given in my Site</a:t>
            </a:r>
            <a:endParaRPr sz="2800"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>
                <a:solidFill>
                  <a:srgbClr val="00B050"/>
                </a:solidFill>
              </a:rPr>
              <a:t>Submit the assignments at due time. </a:t>
            </a:r>
            <a:endParaRPr b="1" sz="2800">
              <a:solidFill>
                <a:srgbClr val="00B050"/>
              </a:solidFill>
            </a:endParaRPr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>
                <a:solidFill>
                  <a:srgbClr val="FF0000"/>
                </a:solidFill>
              </a:rPr>
              <a:t>No assignment will be allowed after the deadline. [Strictly]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Never ignore assignments. That will lower your grade.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Necessary Information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From my site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https://sites.google.com/site/jannatun0abigzero/teaching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Marks will be updated on this site.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Slides are also available there</a:t>
            </a:r>
            <a:endParaRPr/>
          </a:p>
          <a:p>
            <a:pPr indent="-101600" lvl="1" marL="6400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53848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600">
                <a:solidFill>
                  <a:srgbClr val="FF0000"/>
                </a:solidFill>
              </a:rPr>
              <a:t>MUST present in the class within first 5 minutes to learn everything </a:t>
            </a:r>
            <a:r>
              <a:rPr b="1" lang="en-US" sz="2600">
                <a:solidFill>
                  <a:srgbClr val="FF0000"/>
                </a:solidFill>
              </a:rPr>
              <a:t>effectively</a:t>
            </a:r>
            <a:r>
              <a:rPr b="1" lang="en-US" sz="2600">
                <a:solidFill>
                  <a:srgbClr val="FF0000"/>
                </a:solidFill>
              </a:rPr>
              <a:t>.</a:t>
            </a:r>
            <a:endParaRPr b="1"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Tentative Mark Distribution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609600" y="13715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{173C792C-921A-4A0D-B3E3-A963F5CCFEAE}</a:tableStyleId>
              </a:tblPr>
              <a:tblGrid>
                <a:gridCol w="4517500"/>
                <a:gridCol w="2035700"/>
              </a:tblGrid>
              <a:tr h="65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Section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Marks (%)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Participation in class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5 %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mbria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Quizzes/Class Tests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%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Mid Term Examination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20 %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Lab including Lab Assignments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25 %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Final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%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9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Total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100 %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Books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Algorithms in Java, (3rd Edition), by Robert Sedgewick (main course textbook) 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Data Structures by Seymour Lipschutz 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In computer science, a data structure is a data organization, management and storage format that enables efficient access and modification. More precisely, a data structure is a collection of data values, the relationships among them, and the functions or operations that can be applied to the data.</a:t>
            </a:r>
            <a:endParaRPr/>
          </a:p>
          <a:p>
            <a:pPr indent="-381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114" name="Google Shape;114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Topics to cover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Arrays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Linear Array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Circular Array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2D Array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Linked Lists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Singly Linked List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Doubly Linked List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Stacks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Queue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Trees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Graphs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Others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Arrays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Linear Array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Circular Array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2D Array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Linked Lists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Singly Linked List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Doubly Linked List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Stacks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Queue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Trees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Graphs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Class &amp; Object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An </a:t>
            </a:r>
            <a:r>
              <a:rPr i="1" lang="en-US" sz="2035"/>
              <a:t>object </a:t>
            </a:r>
            <a:r>
              <a:rPr lang="en-US" sz="2035"/>
              <a:t>represents an entity in the real world that can be distinctly identified.</a:t>
            </a:r>
            <a:endParaRPr/>
          </a:p>
          <a:p>
            <a:pPr indent="-228600" lvl="0" marL="342900" rtl="0" algn="just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For example, a student, a desk, a circle, a button, and even a loan can all be viewed as objects. An object has a unique identity, state, and behavior.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r>
              <a:rPr lang="en-US" sz="2035"/>
              <a:t>■ The </a:t>
            </a:r>
            <a:r>
              <a:rPr i="1" lang="en-US" sz="2035"/>
              <a:t>state </a:t>
            </a:r>
            <a:r>
              <a:rPr lang="en-US" sz="2035"/>
              <a:t>of an object (also known as its </a:t>
            </a:r>
            <a:r>
              <a:rPr i="1" lang="en-US" sz="2035"/>
              <a:t>properties </a:t>
            </a:r>
            <a:r>
              <a:rPr lang="en-US" sz="2035"/>
              <a:t>or </a:t>
            </a:r>
            <a:r>
              <a:rPr i="1" lang="en-US" sz="2035"/>
              <a:t>attributes</a:t>
            </a:r>
            <a:r>
              <a:rPr lang="en-US" sz="2035"/>
              <a:t>) is represented by </a:t>
            </a:r>
            <a:r>
              <a:rPr i="1" lang="en-US" sz="2035"/>
              <a:t>data fields </a:t>
            </a:r>
            <a:r>
              <a:rPr lang="en-US" sz="2035"/>
              <a:t>with their current values. A circle object, for example, has a data field </a:t>
            </a:r>
            <a:r>
              <a:rPr b="1" lang="en-US" sz="2035"/>
              <a:t>radius</a:t>
            </a:r>
            <a:r>
              <a:rPr lang="en-US" sz="2035"/>
              <a:t>, which is the property that characterizes a circle. A rectangle object has data fields </a:t>
            </a:r>
            <a:r>
              <a:rPr b="1" lang="en-US" sz="2035"/>
              <a:t>width </a:t>
            </a:r>
            <a:r>
              <a:rPr lang="en-US" sz="2035"/>
              <a:t>and </a:t>
            </a:r>
            <a:r>
              <a:rPr b="1" lang="en-US" sz="2035"/>
              <a:t>height</a:t>
            </a:r>
            <a:r>
              <a:rPr lang="en-US" sz="2035"/>
              <a:t>, which are the properties that characterize a rectangle.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r>
              <a:rPr lang="en-US" sz="2035"/>
              <a:t>■ The </a:t>
            </a:r>
            <a:r>
              <a:rPr i="1" lang="en-US" sz="2035"/>
              <a:t>behavior </a:t>
            </a:r>
            <a:r>
              <a:rPr lang="en-US" sz="2035"/>
              <a:t>of an object (also known as its </a:t>
            </a:r>
            <a:r>
              <a:rPr i="1" lang="en-US" sz="2035"/>
              <a:t>actions</a:t>
            </a:r>
            <a:r>
              <a:rPr lang="en-US" sz="2035"/>
              <a:t>) is defined by methods. To invoke a method on an object is to ask the object to perform an action. For example, you may define a method named </a:t>
            </a:r>
            <a:r>
              <a:rPr b="1" lang="en-US" sz="2035"/>
              <a:t>getArea() </a:t>
            </a:r>
            <a:r>
              <a:rPr lang="en-US" sz="2035"/>
              <a:t>for circle objects. A circle object may invoke </a:t>
            </a:r>
            <a:r>
              <a:rPr b="1" lang="en-US" sz="2035"/>
              <a:t>getArea() </a:t>
            </a:r>
            <a:r>
              <a:rPr lang="en-US" sz="2035"/>
              <a:t>to return its area.</a:t>
            </a:r>
            <a:endParaRPr/>
          </a:p>
          <a:p>
            <a:pPr indent="-99377" lvl="0" marL="34290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r>
              <a:t/>
            </a:r>
            <a:endParaRPr sz="2035"/>
          </a:p>
        </p:txBody>
      </p:sp>
      <p:sp>
        <p:nvSpPr>
          <p:cNvPr id="135" name="Google Shape;135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1/12/2020</a:t>
            </a:r>
            <a:endParaRPr/>
          </a:p>
        </p:txBody>
      </p:sp>
      <p:sp>
        <p:nvSpPr>
          <p:cNvPr id="136" name="Google Shape;136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190" y="2392623"/>
            <a:ext cx="6710064" cy="264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Jannatun Noor Mukta</dc:creator>
</cp:coreProperties>
</file>