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hOZ5VQPHHfn6zYYEfb4MsDEXL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BA6C1F-0E75-49E0-9E5A-B7EA5C6DD760}">
  <a:tblStyle styleId="{F0BA6C1F-0E75-49E0-9E5A-B7EA5C6DD76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tutorials.jenkov.com/java/data-types.html#object-types" TargetMode="External"/><Relationship Id="rId4" Type="http://schemas.openxmlformats.org/officeDocument/2006/relationships/hyperlink" Target="https://study.com/academy/lesson/java-int-vs-integer.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Java Data Types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a:t>
            </a:r>
            <a:endParaRPr/>
          </a:p>
          <a:p>
            <a:pPr indent="0" lvl="0" marL="0" rtl="0" algn="ctr">
              <a:lnSpc>
                <a:spcPct val="90000"/>
              </a:lnSpc>
              <a:spcBef>
                <a:spcPts val="1000"/>
              </a:spcBef>
              <a:spcAft>
                <a:spcPts val="0"/>
              </a:spcAft>
              <a:buClr>
                <a:schemeClr val="dk1"/>
              </a:buClr>
              <a:buSzPts val="2400"/>
              <a:buNone/>
            </a:pPr>
            <a:r>
              <a:rPr lang="en-US"/>
              <a:t>Jannatun Noor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155620" y="133306"/>
            <a:ext cx="10515600" cy="71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Java Data Types</a:t>
            </a:r>
            <a:endParaRPr/>
          </a:p>
        </p:txBody>
      </p:sp>
      <p:sp>
        <p:nvSpPr>
          <p:cNvPr id="91" name="Google Shape;91;p2"/>
          <p:cNvSpPr txBox="1"/>
          <p:nvPr>
            <p:ph idx="1" type="body"/>
          </p:nvPr>
        </p:nvSpPr>
        <p:spPr>
          <a:xfrm>
            <a:off x="347730" y="1287887"/>
            <a:ext cx="11006070" cy="48890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Primitive Data Types</a:t>
            </a:r>
            <a:endParaRPr/>
          </a:p>
          <a:p>
            <a:pPr indent="-228600" lvl="0" marL="228600" rtl="0" algn="l">
              <a:lnSpc>
                <a:spcPct val="90000"/>
              </a:lnSpc>
              <a:spcBef>
                <a:spcPts val="1000"/>
              </a:spcBef>
              <a:spcAft>
                <a:spcPts val="0"/>
              </a:spcAft>
              <a:buClr>
                <a:schemeClr val="dk1"/>
              </a:buClr>
              <a:buSzPts val="2800"/>
              <a:buChar char="•"/>
            </a:pPr>
            <a:r>
              <a:rPr lang="en-US"/>
              <a:t>Object Types</a:t>
            </a:r>
            <a:endParaRPr/>
          </a:p>
          <a:p>
            <a:pPr indent="-228600" lvl="0" marL="228600" rtl="0" algn="l">
              <a:lnSpc>
                <a:spcPct val="90000"/>
              </a:lnSpc>
              <a:spcBef>
                <a:spcPts val="1000"/>
              </a:spcBef>
              <a:spcAft>
                <a:spcPts val="0"/>
              </a:spcAft>
              <a:buClr>
                <a:schemeClr val="dk1"/>
              </a:buClr>
              <a:buSzPts val="2800"/>
              <a:buChar char="•"/>
            </a:pPr>
            <a:r>
              <a:rPr lang="en-US"/>
              <a:t>Object Versions of Primitive Data Types Are Immutable</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0099"/>
              </a:buClr>
              <a:buSzPts val="2800"/>
              <a:buNone/>
            </a:pPr>
            <a:r>
              <a:rPr lang="en-US">
                <a:solidFill>
                  <a:srgbClr val="000099"/>
                </a:solidFill>
              </a:rPr>
              <a:t>A variable takes up a certain amount of space in memory. How much memory a variable takes depends on its data 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0" y="0"/>
            <a:ext cx="10515600" cy="71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Java Data Types</a:t>
            </a:r>
            <a:endParaRPr/>
          </a:p>
        </p:txBody>
      </p:sp>
      <p:sp>
        <p:nvSpPr>
          <p:cNvPr id="97" name="Google Shape;97;p3"/>
          <p:cNvSpPr txBox="1"/>
          <p:nvPr>
            <p:ph idx="1" type="body"/>
          </p:nvPr>
        </p:nvSpPr>
        <p:spPr>
          <a:xfrm>
            <a:off x="115910" y="983312"/>
            <a:ext cx="11006070" cy="532695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Primitive data type: </a:t>
            </a:r>
            <a:endParaRPr/>
          </a:p>
          <a:p>
            <a:pPr indent="0" lvl="0" marL="0" rtl="0" algn="l">
              <a:lnSpc>
                <a:spcPct val="90000"/>
              </a:lnSpc>
              <a:spcBef>
                <a:spcPts val="1000"/>
              </a:spcBef>
              <a:spcAft>
                <a:spcPts val="0"/>
              </a:spcAft>
              <a:buClr>
                <a:schemeClr val="dk1"/>
              </a:buClr>
              <a:buSzPts val="2800"/>
              <a:buNone/>
            </a:pPr>
            <a:r>
              <a:rPr lang="en-US"/>
              <a:t>A variable of a primitive data type contains the value of the variable directly in the memory allocated to the variable. </a:t>
            </a:r>
            <a:r>
              <a:rPr lang="en-US">
                <a:solidFill>
                  <a:srgbClr val="0000FF"/>
                </a:solidFill>
              </a:rPr>
              <a:t>For instance, a number or a character.</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US"/>
              <a:t>Object References: </a:t>
            </a:r>
            <a:endParaRPr/>
          </a:p>
          <a:p>
            <a:pPr indent="0" lvl="0" marL="0" rtl="0" algn="l">
              <a:lnSpc>
                <a:spcPct val="90000"/>
              </a:lnSpc>
              <a:spcBef>
                <a:spcPts val="1000"/>
              </a:spcBef>
              <a:spcAft>
                <a:spcPts val="0"/>
              </a:spcAft>
              <a:buClr>
                <a:schemeClr val="dk1"/>
              </a:buClr>
              <a:buSzPts val="2800"/>
              <a:buNone/>
            </a:pPr>
            <a:r>
              <a:rPr lang="en-US"/>
              <a:t>A variable of an object reference type is different from a variable of a primitive type. A variable of an object type is also </a:t>
            </a:r>
            <a:r>
              <a:rPr lang="en-US">
                <a:solidFill>
                  <a:srgbClr val="0000FF"/>
                </a:solidFill>
              </a:rPr>
              <a:t>called a </a:t>
            </a:r>
            <a:r>
              <a:rPr i="1" lang="en-US">
                <a:solidFill>
                  <a:srgbClr val="0000FF"/>
                </a:solidFill>
              </a:rPr>
              <a:t>reference</a:t>
            </a:r>
            <a:r>
              <a:rPr lang="en-US"/>
              <a:t>. The variable itself does not contain the object, but </a:t>
            </a:r>
            <a:r>
              <a:rPr lang="en-US">
                <a:solidFill>
                  <a:srgbClr val="0000FF"/>
                </a:solidFill>
              </a:rPr>
              <a:t>contains a </a:t>
            </a:r>
            <a:r>
              <a:rPr i="1" lang="en-US">
                <a:solidFill>
                  <a:srgbClr val="0000FF"/>
                </a:solidFill>
              </a:rPr>
              <a:t>reference</a:t>
            </a:r>
            <a:r>
              <a:rPr lang="en-US"/>
              <a:t> to the object. </a:t>
            </a:r>
            <a:r>
              <a:rPr lang="en-US">
                <a:solidFill>
                  <a:srgbClr val="0000FF"/>
                </a:solidFill>
              </a:rPr>
              <a:t>The reference points to somewhere else in memory where the whole object is stored.</a:t>
            </a:r>
            <a:endParaRPr/>
          </a:p>
          <a:p>
            <a:pPr indent="0" lvl="0" marL="0" rtl="0" algn="l">
              <a:lnSpc>
                <a:spcPct val="90000"/>
              </a:lnSpc>
              <a:spcBef>
                <a:spcPts val="1000"/>
              </a:spcBef>
              <a:spcAft>
                <a:spcPts val="0"/>
              </a:spcAft>
              <a:buClr>
                <a:schemeClr val="dk1"/>
              </a:buClr>
              <a:buSzPts val="2800"/>
              <a:buNone/>
            </a:pPr>
            <a:r>
              <a:t/>
            </a:r>
            <a:endParaRPr u="sng"/>
          </a:p>
        </p:txBody>
      </p:sp>
      <p:sp>
        <p:nvSpPr>
          <p:cNvPr id="98" name="Google Shape;98;p3"/>
          <p:cNvSpPr/>
          <p:nvPr/>
        </p:nvSpPr>
        <p:spPr>
          <a:xfrm>
            <a:off x="1546817" y="192804"/>
            <a:ext cx="7067282" cy="2962141"/>
          </a:xfrm>
          <a:prstGeom prst="irregularSeal2">
            <a:avLst/>
          </a:prstGeom>
          <a:gradFill>
            <a:gsLst>
              <a:gs pos="0">
                <a:srgbClr val="743A3A"/>
              </a:gs>
              <a:gs pos="50000">
                <a:srgbClr val="A85454"/>
              </a:gs>
              <a:gs pos="100000">
                <a:srgbClr val="CA6565"/>
              </a:gs>
            </a:gsLst>
            <a:path path="circle">
              <a:fillToRect b="50%" l="50%" r="50%" t="50%"/>
            </a:path>
            <a:tileRect/>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500" u="none" cap="none" strike="noStrike">
                <a:solidFill>
                  <a:schemeClr val="lt1"/>
                </a:solidFill>
                <a:latin typeface="Calibri"/>
                <a:ea typeface="Calibri"/>
                <a:cs typeface="Calibri"/>
                <a:sym typeface="Calibri"/>
              </a:rPr>
              <a:t>int x = 25;</a:t>
            </a:r>
            <a:endParaRPr/>
          </a:p>
        </p:txBody>
      </p:sp>
      <p:sp>
        <p:nvSpPr>
          <p:cNvPr id="99" name="Google Shape;99;p3"/>
          <p:cNvSpPr/>
          <p:nvPr/>
        </p:nvSpPr>
        <p:spPr>
          <a:xfrm>
            <a:off x="838595" y="3348128"/>
            <a:ext cx="11372045" cy="2962141"/>
          </a:xfrm>
          <a:prstGeom prst="irregularSeal2">
            <a:avLst/>
          </a:prstGeom>
          <a:gradFill>
            <a:gsLst>
              <a:gs pos="0">
                <a:srgbClr val="2E5980"/>
              </a:gs>
              <a:gs pos="50000">
                <a:srgbClr val="4481B9"/>
              </a:gs>
              <a:gs pos="100000">
                <a:srgbClr val="519BDE"/>
              </a:gs>
            </a:gsLst>
            <a:path path="circle">
              <a:fillToRect b="50%" l="50%" r="50%" t="50%"/>
            </a:path>
            <a:tileRect/>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Student s = new Student();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0" y="0"/>
            <a:ext cx="10515600" cy="10129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Primitive Data Types</a:t>
            </a:r>
            <a:endParaRPr/>
          </a:p>
        </p:txBody>
      </p:sp>
      <p:graphicFrame>
        <p:nvGraphicFramePr>
          <p:cNvPr id="105" name="Google Shape;105;p4"/>
          <p:cNvGraphicFramePr/>
          <p:nvPr/>
        </p:nvGraphicFramePr>
        <p:xfrm>
          <a:off x="218941" y="1017430"/>
          <a:ext cx="3000000" cy="3000000"/>
        </p:xfrm>
        <a:graphic>
          <a:graphicData uri="http://schemas.openxmlformats.org/drawingml/2006/table">
            <a:tbl>
              <a:tblPr>
                <a:noFill/>
                <a:tableStyleId>{F0BA6C1F-0E75-49E0-9E5A-B7EA5C6DD760}</a:tableStyleId>
              </a:tblPr>
              <a:tblGrid>
                <a:gridCol w="2783375"/>
                <a:gridCol w="8240950"/>
              </a:tblGrid>
              <a:tr h="687075">
                <a:tc>
                  <a:txBody>
                    <a:bodyPr/>
                    <a:lstStyle/>
                    <a:p>
                      <a:pPr indent="0" lvl="0" marL="0" marR="0" rtl="0" algn="l">
                        <a:spcBef>
                          <a:spcPts val="0"/>
                        </a:spcBef>
                        <a:spcAft>
                          <a:spcPts val="0"/>
                        </a:spcAft>
                        <a:buNone/>
                      </a:pPr>
                      <a:r>
                        <a:rPr b="1" lang="en-US" sz="2400" u="none" cap="none" strike="noStrike"/>
                        <a:t>Data type</a:t>
                      </a:r>
                      <a:endParaRPr sz="2400"/>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400"/>
                        <a:t>Description</a:t>
                      </a:r>
                      <a:endParaRPr sz="2400"/>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85125">
                <a:tc>
                  <a:txBody>
                    <a:bodyPr/>
                    <a:lstStyle/>
                    <a:p>
                      <a:pPr indent="0" lvl="0" marL="0" marR="0" rtl="0" algn="l">
                        <a:spcBef>
                          <a:spcPts val="0"/>
                        </a:spcBef>
                        <a:spcAft>
                          <a:spcPts val="0"/>
                        </a:spcAft>
                        <a:buNone/>
                      </a:pPr>
                      <a:r>
                        <a:rPr lang="en-US" sz="2400"/>
                        <a:t>boolean</a:t>
                      </a:r>
                      <a:endParaRPr sz="2400"/>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A binary value of either true or false</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85125">
                <a:tc>
                  <a:txBody>
                    <a:bodyPr/>
                    <a:lstStyle/>
                    <a:p>
                      <a:pPr indent="0" lvl="0" marL="0" marR="0" rtl="0" algn="l">
                        <a:spcBef>
                          <a:spcPts val="0"/>
                        </a:spcBef>
                        <a:spcAft>
                          <a:spcPts val="0"/>
                        </a:spcAft>
                        <a:buNone/>
                      </a:pPr>
                      <a:r>
                        <a:rPr lang="en-US" sz="2400"/>
                        <a:t>byte</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8 bit signed value, values from -128 to 127</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85125">
                <a:tc>
                  <a:txBody>
                    <a:bodyPr/>
                    <a:lstStyle/>
                    <a:p>
                      <a:pPr indent="0" lvl="0" marL="0" marR="0" rtl="0" algn="l">
                        <a:spcBef>
                          <a:spcPts val="0"/>
                        </a:spcBef>
                        <a:spcAft>
                          <a:spcPts val="0"/>
                        </a:spcAft>
                        <a:buNone/>
                      </a:pPr>
                      <a:r>
                        <a:rPr lang="en-US" sz="2400"/>
                        <a:t>short</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16 bit signed value, values from -32.768 to 32.767</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85125">
                <a:tc>
                  <a:txBody>
                    <a:bodyPr/>
                    <a:lstStyle/>
                    <a:p>
                      <a:pPr indent="0" lvl="0" marL="0" marR="0" rtl="0" algn="l">
                        <a:spcBef>
                          <a:spcPts val="0"/>
                        </a:spcBef>
                        <a:spcAft>
                          <a:spcPts val="0"/>
                        </a:spcAft>
                        <a:buNone/>
                      </a:pPr>
                      <a:r>
                        <a:rPr lang="en-US" sz="2400"/>
                        <a:t>char</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16 bit Unicode character</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774050">
                <a:tc>
                  <a:txBody>
                    <a:bodyPr/>
                    <a:lstStyle/>
                    <a:p>
                      <a:pPr indent="0" lvl="0" marL="0" marR="0" rtl="0" algn="l">
                        <a:spcBef>
                          <a:spcPts val="0"/>
                        </a:spcBef>
                        <a:spcAft>
                          <a:spcPts val="0"/>
                        </a:spcAft>
                        <a:buNone/>
                      </a:pPr>
                      <a:r>
                        <a:rPr lang="en-US" sz="2400"/>
                        <a:t>int</a:t>
                      </a:r>
                      <a:endParaRPr sz="2400"/>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32 bit signed value, values from -2.147.483.648 to 2.147.483.647</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1063000">
                <a:tc>
                  <a:txBody>
                    <a:bodyPr/>
                    <a:lstStyle/>
                    <a:p>
                      <a:pPr indent="0" lvl="0" marL="0" marR="0" rtl="0" algn="l">
                        <a:spcBef>
                          <a:spcPts val="0"/>
                        </a:spcBef>
                        <a:spcAft>
                          <a:spcPts val="0"/>
                        </a:spcAft>
                        <a:buNone/>
                      </a:pPr>
                      <a:r>
                        <a:rPr lang="en-US" sz="2400"/>
                        <a:t>long</a:t>
                      </a:r>
                      <a:endParaRPr/>
                    </a:p>
                  </a:txBody>
                  <a:tcPr marT="82800" marB="82800" marR="82800" marL="828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64 bit signed value, values from -9.223.372.036.854.775.808 to 9.223.372.036.854.775.808</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85125">
                <a:tc>
                  <a:txBody>
                    <a:bodyPr/>
                    <a:lstStyle/>
                    <a:p>
                      <a:pPr indent="0" lvl="0" marL="0" marR="0" rtl="0" algn="l">
                        <a:spcBef>
                          <a:spcPts val="0"/>
                        </a:spcBef>
                        <a:spcAft>
                          <a:spcPts val="0"/>
                        </a:spcAft>
                        <a:buNone/>
                      </a:pPr>
                      <a:r>
                        <a:rPr lang="en-US" sz="2400"/>
                        <a:t>float</a:t>
                      </a:r>
                      <a:endParaRPr/>
                    </a:p>
                  </a:txBody>
                  <a:tcPr marT="82800" marB="82800" marR="82800" marL="828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32 bit floating point value</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85125">
                <a:tc>
                  <a:txBody>
                    <a:bodyPr/>
                    <a:lstStyle/>
                    <a:p>
                      <a:pPr indent="0" lvl="0" marL="0" marR="0" rtl="0" algn="l">
                        <a:spcBef>
                          <a:spcPts val="0"/>
                        </a:spcBef>
                        <a:spcAft>
                          <a:spcPts val="0"/>
                        </a:spcAft>
                        <a:buNone/>
                      </a:pPr>
                      <a:r>
                        <a:rPr lang="en-US" sz="2400"/>
                        <a:t>double</a:t>
                      </a:r>
                      <a:endParaRPr/>
                    </a:p>
                  </a:txBody>
                  <a:tcPr marT="82800" marB="82800" marR="82800" marL="8280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400"/>
                        <a:t>64 bit floating point value</a:t>
                      </a:r>
                      <a:endParaRPr/>
                    </a:p>
                  </a:txBody>
                  <a:tcPr marT="82800" marB="82800" marR="82800" marL="8280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1676400" y="-201546"/>
            <a:ext cx="10515600" cy="10129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Object Types of primitive types</a:t>
            </a:r>
            <a:endParaRPr b="1"/>
          </a:p>
        </p:txBody>
      </p:sp>
      <p:sp>
        <p:nvSpPr>
          <p:cNvPr id="111" name="Google Shape;111;p5"/>
          <p:cNvSpPr txBox="1"/>
          <p:nvPr>
            <p:ph idx="1" type="body"/>
          </p:nvPr>
        </p:nvSpPr>
        <p:spPr>
          <a:xfrm>
            <a:off x="128789" y="682580"/>
            <a:ext cx="11237890" cy="54943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primitive types also come in versions that are full-blown objects. </a:t>
            </a:r>
            <a:endParaRPr/>
          </a:p>
          <a:p>
            <a:pPr indent="-228600" lvl="0" marL="228600" rtl="0" algn="l">
              <a:lnSpc>
                <a:spcPct val="90000"/>
              </a:lnSpc>
              <a:spcBef>
                <a:spcPts val="1000"/>
              </a:spcBef>
              <a:spcAft>
                <a:spcPts val="0"/>
              </a:spcAft>
              <a:buClr>
                <a:schemeClr val="dk1"/>
              </a:buClr>
              <a:buSzPts val="2800"/>
              <a:buChar char="•"/>
            </a:pPr>
            <a:r>
              <a:rPr lang="en-US"/>
              <a:t>That means that you reference them via an object reference, that you can have multiple references to the same value, and you can call methods on them like on any other object in Java.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112" name="Google Shape;112;p5"/>
          <p:cNvGraphicFramePr/>
          <p:nvPr/>
        </p:nvGraphicFramePr>
        <p:xfrm>
          <a:off x="296214" y="2421226"/>
          <a:ext cx="3000000" cy="3000000"/>
        </p:xfrm>
        <a:graphic>
          <a:graphicData uri="http://schemas.openxmlformats.org/drawingml/2006/table">
            <a:tbl>
              <a:tblPr>
                <a:noFill/>
                <a:tableStyleId>{F0BA6C1F-0E75-49E0-9E5A-B7EA5C6DD760}</a:tableStyleId>
              </a:tblPr>
              <a:tblGrid>
                <a:gridCol w="1840850"/>
                <a:gridCol w="9544075"/>
              </a:tblGrid>
              <a:tr h="402875">
                <a:tc>
                  <a:txBody>
                    <a:bodyPr/>
                    <a:lstStyle/>
                    <a:p>
                      <a:pPr indent="0" lvl="0" marL="0" marR="0" rtl="0" algn="l">
                        <a:spcBef>
                          <a:spcPts val="0"/>
                        </a:spcBef>
                        <a:spcAft>
                          <a:spcPts val="0"/>
                        </a:spcAft>
                        <a:buNone/>
                      </a:pPr>
                      <a:r>
                        <a:rPr b="1" lang="en-US" sz="1600"/>
                        <a:t>Data type</a:t>
                      </a:r>
                      <a:endParaRPr sz="1600"/>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600"/>
                        <a:t>Description</a:t>
                      </a:r>
                      <a:endParaRPr sz="1600"/>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02875">
                <a:tc>
                  <a:txBody>
                    <a:bodyPr/>
                    <a:lstStyle/>
                    <a:p>
                      <a:pPr indent="0" lvl="0" marL="0" marR="0" rtl="0" algn="l">
                        <a:spcBef>
                          <a:spcPts val="0"/>
                        </a:spcBef>
                        <a:spcAft>
                          <a:spcPts val="0"/>
                        </a:spcAft>
                        <a:buNone/>
                      </a:pPr>
                      <a:r>
                        <a:rPr b="1" lang="en-US" sz="1600">
                          <a:solidFill>
                            <a:srgbClr val="0000FF"/>
                          </a:solidFill>
                        </a:rPr>
                        <a:t>Boolean</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A binary value of either true or false</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02875">
                <a:tc>
                  <a:txBody>
                    <a:bodyPr/>
                    <a:lstStyle/>
                    <a:p>
                      <a:pPr indent="0" lvl="0" marL="0" marR="0" rtl="0" algn="l">
                        <a:spcBef>
                          <a:spcPts val="0"/>
                        </a:spcBef>
                        <a:spcAft>
                          <a:spcPts val="0"/>
                        </a:spcAft>
                        <a:buNone/>
                      </a:pPr>
                      <a:r>
                        <a:rPr b="1" lang="en-US" sz="1600">
                          <a:solidFill>
                            <a:srgbClr val="0000FF"/>
                          </a:solidFill>
                        </a:rPr>
                        <a:t>Byte</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8 bit signed value, values from -128 to 127</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02875">
                <a:tc>
                  <a:txBody>
                    <a:bodyPr/>
                    <a:lstStyle/>
                    <a:p>
                      <a:pPr indent="0" lvl="0" marL="0" marR="0" rtl="0" algn="l">
                        <a:spcBef>
                          <a:spcPts val="0"/>
                        </a:spcBef>
                        <a:spcAft>
                          <a:spcPts val="0"/>
                        </a:spcAft>
                        <a:buNone/>
                      </a:pPr>
                      <a:r>
                        <a:rPr b="1" lang="en-US" sz="1600">
                          <a:solidFill>
                            <a:srgbClr val="0000FF"/>
                          </a:solidFill>
                        </a:rPr>
                        <a:t>Short</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16 bit signed value, values from -32.768 to 32.767</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02875">
                <a:tc>
                  <a:txBody>
                    <a:bodyPr/>
                    <a:lstStyle/>
                    <a:p>
                      <a:pPr indent="0" lvl="0" marL="0" marR="0" rtl="0" algn="l">
                        <a:spcBef>
                          <a:spcPts val="0"/>
                        </a:spcBef>
                        <a:spcAft>
                          <a:spcPts val="0"/>
                        </a:spcAft>
                        <a:buNone/>
                      </a:pPr>
                      <a:r>
                        <a:rPr b="1" lang="en-US" sz="1600">
                          <a:solidFill>
                            <a:srgbClr val="0000FF"/>
                          </a:solidFill>
                        </a:rPr>
                        <a:t>Character</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16 bit Unicode character</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45525">
                <a:tc>
                  <a:txBody>
                    <a:bodyPr/>
                    <a:lstStyle/>
                    <a:p>
                      <a:pPr indent="0" lvl="0" marL="0" marR="0" rtl="0" algn="l">
                        <a:spcBef>
                          <a:spcPts val="0"/>
                        </a:spcBef>
                        <a:spcAft>
                          <a:spcPts val="0"/>
                        </a:spcAft>
                        <a:buNone/>
                      </a:pPr>
                      <a:r>
                        <a:rPr b="1" lang="en-US" sz="1600">
                          <a:solidFill>
                            <a:srgbClr val="0000FF"/>
                          </a:solidFill>
                        </a:rPr>
                        <a:t>Integer</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32 bit signed value, values from -2.147.483.648 to 2.147.483.647</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37875">
                <a:tc>
                  <a:txBody>
                    <a:bodyPr/>
                    <a:lstStyle/>
                    <a:p>
                      <a:pPr indent="0" lvl="0" marL="0" marR="0" rtl="0" algn="l">
                        <a:spcBef>
                          <a:spcPts val="0"/>
                        </a:spcBef>
                        <a:spcAft>
                          <a:spcPts val="0"/>
                        </a:spcAft>
                        <a:buNone/>
                      </a:pPr>
                      <a:r>
                        <a:rPr b="1" lang="en-US" sz="1600">
                          <a:solidFill>
                            <a:srgbClr val="0000FF"/>
                          </a:solidFill>
                        </a:rPr>
                        <a:t>Long</a:t>
                      </a:r>
                      <a:endParaRPr/>
                    </a:p>
                  </a:txBody>
                  <a:tcPr marT="75750" marB="75750" marR="75750" marL="757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64 bit signed value, values from -9.223.372.036.854.775.808 to 9.223.372.036.854.775.808</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02875">
                <a:tc>
                  <a:txBody>
                    <a:bodyPr/>
                    <a:lstStyle/>
                    <a:p>
                      <a:pPr indent="0" lvl="0" marL="0" marR="0" rtl="0" algn="l">
                        <a:spcBef>
                          <a:spcPts val="0"/>
                        </a:spcBef>
                        <a:spcAft>
                          <a:spcPts val="0"/>
                        </a:spcAft>
                        <a:buNone/>
                      </a:pPr>
                      <a:r>
                        <a:rPr b="1" lang="en-US" sz="1600">
                          <a:solidFill>
                            <a:srgbClr val="0000FF"/>
                          </a:solidFill>
                        </a:rPr>
                        <a:t>Float</a:t>
                      </a:r>
                      <a:endParaRPr/>
                    </a:p>
                  </a:txBody>
                  <a:tcPr marT="75750" marB="75750" marR="75750" marL="757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32 bit floating point value</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02875">
                <a:tc>
                  <a:txBody>
                    <a:bodyPr/>
                    <a:lstStyle/>
                    <a:p>
                      <a:pPr indent="0" lvl="0" marL="0" marR="0" rtl="0" algn="l">
                        <a:spcBef>
                          <a:spcPts val="0"/>
                        </a:spcBef>
                        <a:spcAft>
                          <a:spcPts val="0"/>
                        </a:spcAft>
                        <a:buNone/>
                      </a:pPr>
                      <a:r>
                        <a:rPr b="1" lang="en-US" sz="1600">
                          <a:solidFill>
                            <a:srgbClr val="0000FF"/>
                          </a:solidFill>
                        </a:rPr>
                        <a:t>Double</a:t>
                      </a:r>
                      <a:endParaRPr/>
                    </a:p>
                  </a:txBody>
                  <a:tcPr marT="75750" marB="75750" marR="75750" marL="757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64 bit floating point value</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r h="402875">
                <a:tc>
                  <a:txBody>
                    <a:bodyPr/>
                    <a:lstStyle/>
                    <a:p>
                      <a:pPr indent="0" lvl="0" marL="0" marR="0" rtl="0" algn="l">
                        <a:spcBef>
                          <a:spcPts val="0"/>
                        </a:spcBef>
                        <a:spcAft>
                          <a:spcPts val="0"/>
                        </a:spcAft>
                        <a:buNone/>
                      </a:pPr>
                      <a:r>
                        <a:rPr b="1" lang="en-US" sz="1600">
                          <a:solidFill>
                            <a:srgbClr val="0000FF"/>
                          </a:solidFill>
                        </a:rPr>
                        <a:t>String</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t>N byte Unicode string of textual data. Immutable</a:t>
                      </a:r>
                      <a:endParaRPr/>
                    </a:p>
                  </a:txBody>
                  <a:tcPr marT="75750" marB="75750" marR="75750" marL="75750" anchor="ctr">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solidFill>
                      <a:srgbClr val="FFFFFF"/>
                    </a:solidFill>
                  </a:tcPr>
                </a:tc>
              </a:tr>
            </a:tbl>
          </a:graphicData>
        </a:graphic>
      </p:graphicFrame>
      <p:sp>
        <p:nvSpPr>
          <p:cNvPr id="113" name="Google Shape;113;p5"/>
          <p:cNvSpPr/>
          <p:nvPr/>
        </p:nvSpPr>
        <p:spPr>
          <a:xfrm>
            <a:off x="0" y="-184666"/>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5"/>
          <p:cNvSpPr/>
          <p:nvPr/>
        </p:nvSpPr>
        <p:spPr>
          <a:xfrm>
            <a:off x="566670" y="184666"/>
            <a:ext cx="13072057" cy="6125603"/>
          </a:xfrm>
          <a:prstGeom prst="irregularSeal2">
            <a:avLst/>
          </a:prstGeom>
          <a:gradFill>
            <a:gsLst>
              <a:gs pos="0">
                <a:srgbClr val="2E5980"/>
              </a:gs>
              <a:gs pos="50000">
                <a:srgbClr val="4481B9"/>
              </a:gs>
              <a:gs pos="100000">
                <a:srgbClr val="519BDE"/>
              </a:gs>
            </a:gsLst>
            <a:path path="circle">
              <a:fillToRect b="50%" l="50%" r="50%" t="50%"/>
            </a:path>
            <a:tileRect/>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500">
                <a:solidFill>
                  <a:srgbClr val="00B0F0"/>
                </a:solidFill>
                <a:latin typeface="Calibri"/>
                <a:ea typeface="Calibri"/>
                <a:cs typeface="Calibri"/>
                <a:sym typeface="Calibri"/>
              </a:rPr>
              <a:t>Object types are spelled with a capital letter . Primitive version (non-object) is spelled in all lowercase characters.</a:t>
            </a:r>
            <a:endParaRPr/>
          </a:p>
          <a:p>
            <a:pPr indent="0" lvl="0" marL="0" marR="0" rtl="0" algn="l">
              <a:spcBef>
                <a:spcPts val="0"/>
              </a:spcBef>
              <a:spcAft>
                <a:spcPts val="0"/>
              </a:spcAft>
              <a:buNone/>
            </a:pPr>
            <a:r>
              <a:rPr b="1" lang="en-US" sz="25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2500">
                <a:solidFill>
                  <a:schemeClr val="dk1"/>
                </a:solidFill>
                <a:latin typeface="Calibri"/>
                <a:ea typeface="Calibri"/>
                <a:cs typeface="Calibri"/>
                <a:sym typeface="Calibri"/>
              </a:rPr>
              <a:t>There are also abbreviation differences, like int vs. Integer and char vs. Character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194257" y="4127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Object Types of primitive types</a:t>
            </a:r>
            <a:endParaRPr/>
          </a:p>
        </p:txBody>
      </p:sp>
      <p:sp>
        <p:nvSpPr>
          <p:cNvPr id="120" name="Google Shape;12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you declare a variable of (reference to) one of the core object types: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This example makes the myInteger variable reference an Integer object which internally contains the value 45.</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p:txBody>
      </p:sp>
      <p:sp>
        <p:nvSpPr>
          <p:cNvPr id="121" name="Google Shape;121;p6"/>
          <p:cNvSpPr/>
          <p:nvPr/>
        </p:nvSpPr>
        <p:spPr>
          <a:xfrm>
            <a:off x="1353355" y="2743200"/>
            <a:ext cx="5602310" cy="108182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500">
                <a:solidFill>
                  <a:schemeClr val="lt1"/>
                </a:solidFill>
                <a:latin typeface="Calibri"/>
                <a:ea typeface="Calibri"/>
                <a:cs typeface="Calibri"/>
                <a:sym typeface="Calibri"/>
              </a:rPr>
              <a:t>Integer myInteger;</a:t>
            </a:r>
            <a:endParaRPr/>
          </a:p>
          <a:p>
            <a:pPr indent="0" lvl="0" marL="0" marR="0" rtl="0" algn="l">
              <a:spcBef>
                <a:spcPts val="0"/>
              </a:spcBef>
              <a:spcAft>
                <a:spcPts val="0"/>
              </a:spcAft>
              <a:buNone/>
            </a:pPr>
            <a:r>
              <a:rPr b="1" lang="en-US" sz="2500">
                <a:solidFill>
                  <a:schemeClr val="lt1"/>
                </a:solidFill>
                <a:latin typeface="Calibri"/>
                <a:ea typeface="Calibri"/>
                <a:cs typeface="Calibri"/>
                <a:sym typeface="Calibri"/>
              </a:rPr>
              <a:t>myInteger = new Integer(45);</a:t>
            </a:r>
            <a:endParaRPr b="1" sz="25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the difference?</a:t>
            </a:r>
            <a:endParaRPr/>
          </a:p>
        </p:txBody>
      </p:sp>
      <p:sp>
        <p:nvSpPr>
          <p:cNvPr id="127" name="Google Shape;12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int[] ar = new int[5];</a:t>
            </a:r>
            <a:endParaRPr/>
          </a:p>
          <a:p>
            <a:pPr indent="0" lvl="0" marL="0" rtl="0" algn="l">
              <a:lnSpc>
                <a:spcPct val="90000"/>
              </a:lnSpc>
              <a:spcBef>
                <a:spcPts val="1000"/>
              </a:spcBef>
              <a:spcAft>
                <a:spcPts val="0"/>
              </a:spcAft>
              <a:buClr>
                <a:schemeClr val="dk1"/>
              </a:buClr>
              <a:buSzPts val="2800"/>
              <a:buNone/>
            </a:pPr>
            <a:r>
              <a:rPr lang="en-US"/>
              <a:t>int[] ar1 = {1,2,3,4,5};</a:t>
            </a:r>
            <a:endParaRPr/>
          </a:p>
          <a:p>
            <a:pPr indent="0" lvl="0" marL="0" rtl="0" algn="l">
              <a:lnSpc>
                <a:spcPct val="90000"/>
              </a:lnSpc>
              <a:spcBef>
                <a:spcPts val="1000"/>
              </a:spcBef>
              <a:spcAft>
                <a:spcPts val="0"/>
              </a:spcAft>
              <a:buClr>
                <a:srgbClr val="0000FF"/>
              </a:buClr>
              <a:buSzPts val="2800"/>
              <a:buNone/>
            </a:pPr>
            <a:r>
              <a:rPr lang="en-US">
                <a:solidFill>
                  <a:srgbClr val="0000FF"/>
                </a:solidFill>
              </a:rPr>
              <a:t>Int [] ar2 = {“a”, “b”,1,2,5} // possible ??</a:t>
            </a:r>
            <a:endParaRPr>
              <a:solidFill>
                <a:srgbClr val="FF0000"/>
              </a:solidFill>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Object[] ar3 = new Object[5];</a:t>
            </a:r>
            <a:endParaRPr/>
          </a:p>
          <a:p>
            <a:pPr indent="0" lvl="0" marL="0" rtl="0" algn="l">
              <a:lnSpc>
                <a:spcPct val="90000"/>
              </a:lnSpc>
              <a:spcBef>
                <a:spcPts val="1000"/>
              </a:spcBef>
              <a:spcAft>
                <a:spcPts val="0"/>
              </a:spcAft>
              <a:buClr>
                <a:srgbClr val="0000FF"/>
              </a:buClr>
              <a:buSzPts val="2800"/>
              <a:buNone/>
            </a:pPr>
            <a:r>
              <a:rPr lang="en-US">
                <a:solidFill>
                  <a:srgbClr val="0000FF"/>
                </a:solidFill>
              </a:rPr>
              <a:t>Object[]  ar4 = {1,2,3,4,5}; //possible?? </a:t>
            </a:r>
            <a:endParaRPr>
              <a:solidFill>
                <a:srgbClr val="385623"/>
              </a:solidFill>
            </a:endParaRPr>
          </a:p>
          <a:p>
            <a:pPr indent="0" lvl="0" marL="0" rtl="0" algn="l">
              <a:lnSpc>
                <a:spcPct val="90000"/>
              </a:lnSpc>
              <a:spcBef>
                <a:spcPts val="1000"/>
              </a:spcBef>
              <a:spcAft>
                <a:spcPts val="0"/>
              </a:spcAft>
              <a:buClr>
                <a:srgbClr val="0000FF"/>
              </a:buClr>
              <a:buSzPts val="2800"/>
              <a:buNone/>
            </a:pPr>
            <a:r>
              <a:rPr lang="en-US">
                <a:solidFill>
                  <a:srgbClr val="0000FF"/>
                </a:solidFill>
              </a:rPr>
              <a:t>Object[]  ar5= {“a”, “b”,1,2,5} // possible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the difference?</a:t>
            </a:r>
            <a:endParaRPr/>
          </a:p>
        </p:txBody>
      </p:sp>
      <p:sp>
        <p:nvSpPr>
          <p:cNvPr id="133" name="Google Shape;13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int[] ar = new int[5];</a:t>
            </a:r>
            <a:endParaRPr/>
          </a:p>
          <a:p>
            <a:pPr indent="0" lvl="0" marL="0" rtl="0" algn="l">
              <a:lnSpc>
                <a:spcPct val="90000"/>
              </a:lnSpc>
              <a:spcBef>
                <a:spcPts val="1000"/>
              </a:spcBef>
              <a:spcAft>
                <a:spcPts val="0"/>
              </a:spcAft>
              <a:buClr>
                <a:schemeClr val="dk1"/>
              </a:buClr>
              <a:buSzPts val="2800"/>
              <a:buNone/>
            </a:pPr>
            <a:r>
              <a:rPr lang="en-US"/>
              <a:t>int[] ar1 = {1,2,3,4,5};</a:t>
            </a:r>
            <a:endParaRPr/>
          </a:p>
          <a:p>
            <a:pPr indent="0" lvl="0" marL="0" rtl="0" algn="l">
              <a:lnSpc>
                <a:spcPct val="90000"/>
              </a:lnSpc>
              <a:spcBef>
                <a:spcPts val="1000"/>
              </a:spcBef>
              <a:spcAft>
                <a:spcPts val="0"/>
              </a:spcAft>
              <a:buClr>
                <a:srgbClr val="0000FF"/>
              </a:buClr>
              <a:buSzPts val="2800"/>
              <a:buNone/>
            </a:pPr>
            <a:r>
              <a:rPr lang="en-US">
                <a:solidFill>
                  <a:srgbClr val="0000FF"/>
                </a:solidFill>
              </a:rPr>
              <a:t>Int [] ar2 = {“a”, “b”,1,2,5} // possible ?? </a:t>
            </a:r>
            <a:r>
              <a:rPr lang="en-US">
                <a:solidFill>
                  <a:srgbClr val="FF0000"/>
                </a:solidFill>
              </a:rPr>
              <a:t>NO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Object[] ar3 = new Object[5];</a:t>
            </a:r>
            <a:endParaRPr/>
          </a:p>
          <a:p>
            <a:pPr indent="0" lvl="0" marL="0" rtl="0" algn="l">
              <a:lnSpc>
                <a:spcPct val="90000"/>
              </a:lnSpc>
              <a:spcBef>
                <a:spcPts val="1000"/>
              </a:spcBef>
              <a:spcAft>
                <a:spcPts val="0"/>
              </a:spcAft>
              <a:buClr>
                <a:srgbClr val="0000FF"/>
              </a:buClr>
              <a:buSzPts val="2800"/>
              <a:buNone/>
            </a:pPr>
            <a:r>
              <a:rPr lang="en-US">
                <a:solidFill>
                  <a:srgbClr val="0000FF"/>
                </a:solidFill>
              </a:rPr>
              <a:t>Object[]  ar4 = {1,2,3,4,5}; //possible?? </a:t>
            </a:r>
            <a:r>
              <a:rPr lang="en-US">
                <a:solidFill>
                  <a:srgbClr val="385623"/>
                </a:solidFill>
              </a:rPr>
              <a:t>Yes ☺</a:t>
            </a:r>
            <a:endParaRPr>
              <a:solidFill>
                <a:srgbClr val="385623"/>
              </a:solidFill>
            </a:endParaRPr>
          </a:p>
          <a:p>
            <a:pPr indent="0" lvl="0" marL="0" rtl="0" algn="l">
              <a:lnSpc>
                <a:spcPct val="90000"/>
              </a:lnSpc>
              <a:spcBef>
                <a:spcPts val="1000"/>
              </a:spcBef>
              <a:spcAft>
                <a:spcPts val="0"/>
              </a:spcAft>
              <a:buClr>
                <a:srgbClr val="0000FF"/>
              </a:buClr>
              <a:buSzPts val="2800"/>
              <a:buNone/>
            </a:pPr>
            <a:r>
              <a:rPr lang="en-US">
                <a:solidFill>
                  <a:srgbClr val="0000FF"/>
                </a:solidFill>
              </a:rPr>
              <a:t>Object[]  ar5= {“a”, “b”,1,2,5} // possible ??</a:t>
            </a:r>
            <a:r>
              <a:rPr lang="en-US"/>
              <a:t> </a:t>
            </a:r>
            <a:r>
              <a:rPr lang="en-US">
                <a:solidFill>
                  <a:srgbClr val="385623"/>
                </a:solidFill>
              </a:rPr>
              <a:t>Yes ☺</a:t>
            </a:r>
            <a:r>
              <a:rPr lang="en-US"/>
              <a:t>/</a:t>
            </a:r>
            <a:r>
              <a:rPr lang="en-US">
                <a:solidFill>
                  <a:srgbClr val="FF0000"/>
                </a:solidFill>
              </a:rPr>
              <a:t>No ☹</a:t>
            </a:r>
            <a:endParaRPr>
              <a:solidFill>
                <a:srgbClr val="FF0000"/>
              </a:solidFill>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139" name="Google Shape;13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http://tutorials.jenkov.com/java/data-types.html#object-types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https://study.com/academy/lesson/java-int-vs-integer.html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2019-05-05T05:13:26Z</dcterms:created>
  <dc:creator>Jannatun Noor Mukta</dc:creator>
</cp:coreProperties>
</file>