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jNukeRTulsAfxp0HYF31n+/ymJ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291988" y="439975"/>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CSE 220</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400"/>
              <a:buNone/>
            </a:pPr>
            <a:r>
              <a:rPr lang="en-US"/>
              <a:t>Jannatun Noor</a:t>
            </a:r>
            <a:endParaRPr/>
          </a:p>
          <a:p>
            <a:pPr indent="0" lvl="0" marL="0" rtl="0" algn="ctr">
              <a:lnSpc>
                <a:spcPct val="80000"/>
              </a:lnSpc>
              <a:spcBef>
                <a:spcPts val="1000"/>
              </a:spcBef>
              <a:spcAft>
                <a:spcPts val="0"/>
              </a:spcAft>
              <a:buClr>
                <a:schemeClr val="dk1"/>
              </a:buClr>
              <a:buSzPts val="2400"/>
              <a:buNone/>
            </a:pPr>
            <a:r>
              <a:rPr lang="en-US"/>
              <a:t>Jannatun.noor@bracu.ac.bd</a:t>
            </a:r>
            <a:endParaRPr/>
          </a:p>
          <a:p>
            <a:pPr indent="0" lvl="0" marL="0" rtl="0" algn="ctr">
              <a:lnSpc>
                <a:spcPct val="80000"/>
              </a:lnSpc>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r>
              <a:rPr lang="en-US"/>
              <a:t>Lecture Made by: Aminul Huq</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Conversion of an infix expression to postfix</a:t>
            </a:r>
            <a:endParaRPr/>
          </a:p>
        </p:txBody>
      </p:sp>
      <p:sp>
        <p:nvSpPr>
          <p:cNvPr id="161" name="Google Shape;16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This sequence shows the use of a stack to convert the infix expression (5 * ( ( (9 + 8) * (4 * 6) ) + 7) ) to its postfix form 5 9 8 + 4 6 * * 7 + *. We proceed from left to right through the expression: If we encounter a number, we write it to the output; if we encounter a left parenthesis, we ignore it; if we encounter an operator, we push it on the stack; and if we encounter a right parenthesis, we write the operator at the top of the stack to the output.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2" name="Google Shape;1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63" name="Google Shape;1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1"/>
          <p:cNvPicPr preferRelativeResize="0"/>
          <p:nvPr>
            <p:ph idx="1" type="body"/>
          </p:nvPr>
        </p:nvPicPr>
        <p:blipFill rotWithShape="1">
          <a:blip r:embed="rId3">
            <a:alphaModFix/>
          </a:blip>
          <a:srcRect b="0" l="0" r="0" t="0"/>
          <a:stretch/>
        </p:blipFill>
        <p:spPr>
          <a:xfrm>
            <a:off x="2320121" y="704291"/>
            <a:ext cx="2267324" cy="5418237"/>
          </a:xfrm>
          <a:prstGeom prst="rect">
            <a:avLst/>
          </a:prstGeom>
          <a:noFill/>
          <a:ln>
            <a:noFill/>
          </a:ln>
        </p:spPr>
      </p:pic>
      <p:sp>
        <p:nvSpPr>
          <p:cNvPr id="169" name="Google Shape;1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70" name="Google Shape;1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1"/>
          <p:cNvSpPr txBox="1"/>
          <p:nvPr/>
        </p:nvSpPr>
        <p:spPr>
          <a:xfrm>
            <a:off x="5718412" y="2456597"/>
            <a:ext cx="5076967" cy="9233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Convert to postfix expression from the following expression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( 5 * ( ( 9 * 8 ) + ( 7 * ( 4 + 6 ) ) ) )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Queue</a:t>
            </a:r>
            <a:endParaRPr/>
          </a:p>
        </p:txBody>
      </p:sp>
      <p:sp>
        <p:nvSpPr>
          <p:cNvPr id="177" name="Google Shape;17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590"/>
              <a:buChar char="•"/>
            </a:pPr>
            <a:r>
              <a:rPr lang="en-US" sz="2590"/>
              <a:t>Rather than removing the most recently inserted element, we remove the element that has been in the queue the longest.</a:t>
            </a:r>
            <a:endParaRPr/>
          </a:p>
          <a:p>
            <a:pPr indent="-228600" lvl="0" marL="228600" rtl="0" algn="just">
              <a:lnSpc>
                <a:spcPct val="80000"/>
              </a:lnSpc>
              <a:spcBef>
                <a:spcPts val="1000"/>
              </a:spcBef>
              <a:spcAft>
                <a:spcPts val="0"/>
              </a:spcAft>
              <a:buClr>
                <a:schemeClr val="dk1"/>
              </a:buClr>
              <a:buSzPts val="2590"/>
              <a:buChar char="•"/>
            </a:pPr>
            <a:r>
              <a:rPr lang="en-US" sz="2590"/>
              <a:t>The first-in, first-out (FIFO) queue is similar to the pushdown stack but uses the opposite rule to decide which element to remove for remove</a:t>
            </a:r>
            <a:endParaRPr/>
          </a:p>
          <a:p>
            <a:pPr indent="-228600" lvl="0" marL="228600" rtl="0" algn="l">
              <a:lnSpc>
                <a:spcPct val="80000"/>
              </a:lnSpc>
              <a:spcBef>
                <a:spcPts val="1000"/>
              </a:spcBef>
              <a:spcAft>
                <a:spcPts val="0"/>
              </a:spcAft>
              <a:buClr>
                <a:schemeClr val="dk1"/>
              </a:buClr>
              <a:buSzPts val="2590"/>
              <a:buChar char="•"/>
            </a:pPr>
            <a:r>
              <a:rPr lang="en-US" sz="2590"/>
              <a:t>People moving on an escalator. The people who got on the escalator first will be the first one to step out of it.</a:t>
            </a:r>
            <a:endParaRPr/>
          </a:p>
          <a:p>
            <a:pPr indent="-228600" lvl="0" marL="228600" rtl="0" algn="l">
              <a:lnSpc>
                <a:spcPct val="80000"/>
              </a:lnSpc>
              <a:spcBef>
                <a:spcPts val="1000"/>
              </a:spcBef>
              <a:spcAft>
                <a:spcPts val="0"/>
              </a:spcAft>
              <a:buClr>
                <a:schemeClr val="dk1"/>
              </a:buClr>
              <a:buSzPts val="2590"/>
              <a:buChar char="•"/>
            </a:pPr>
            <a:r>
              <a:rPr lang="en-US" sz="2590"/>
              <a:t>People standing outside the ticketing window of a cinema hall. The first person in the line will get the ticket first and thus will be the first one to move out of it.</a:t>
            </a:r>
            <a:endParaRPr/>
          </a:p>
          <a:p>
            <a:pPr indent="-228600" lvl="0" marL="228600" rtl="0" algn="l">
              <a:lnSpc>
                <a:spcPct val="80000"/>
              </a:lnSpc>
              <a:spcBef>
                <a:spcPts val="1000"/>
              </a:spcBef>
              <a:spcAft>
                <a:spcPts val="0"/>
              </a:spcAft>
              <a:buClr>
                <a:schemeClr val="dk1"/>
              </a:buClr>
              <a:buSzPts val="2590"/>
              <a:buChar char="•"/>
            </a:pPr>
            <a:r>
              <a:rPr lang="en-US" sz="2590"/>
              <a:t>The elements in a queue are added at one end called the REAR and removed from the other end called the FRONT.</a:t>
            </a:r>
            <a:endParaRPr sz="2590"/>
          </a:p>
          <a:p>
            <a:pPr indent="-64135" lvl="0" marL="228600" rtl="0" algn="just">
              <a:lnSpc>
                <a:spcPct val="80000"/>
              </a:lnSpc>
              <a:spcBef>
                <a:spcPts val="1000"/>
              </a:spcBef>
              <a:spcAft>
                <a:spcPts val="0"/>
              </a:spcAft>
              <a:buClr>
                <a:schemeClr val="dk1"/>
              </a:buClr>
              <a:buSzPts val="2590"/>
              <a:buNone/>
            </a:pPr>
            <a:r>
              <a:t/>
            </a:r>
            <a:endParaRPr sz="2590"/>
          </a:p>
        </p:txBody>
      </p:sp>
      <p:sp>
        <p:nvSpPr>
          <p:cNvPr id="178" name="Google Shape;1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79" name="Google Shape;1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FIFO queue example</a:t>
            </a:r>
            <a:endParaRPr/>
          </a:p>
        </p:txBody>
      </p:sp>
      <p:sp>
        <p:nvSpPr>
          <p:cNvPr id="185" name="Google Shape;18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This list shows the result of the sequence of operations in the left column (top to bottom), where a letter denotes put and an asterisk denotes get. Each line displays the operation, the letter returned for get operations, and the contents of the queue in order from least recently inserted to most recently inserted, left to right.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6" name="Google Shape;18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87" name="Google Shape;18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93" name="Google Shape;1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p14"/>
          <p:cNvPicPr preferRelativeResize="0"/>
          <p:nvPr/>
        </p:nvPicPr>
        <p:blipFill rotWithShape="1">
          <a:blip r:embed="rId3">
            <a:alphaModFix/>
          </a:blip>
          <a:srcRect b="0" l="0" r="0" t="0"/>
          <a:stretch/>
        </p:blipFill>
        <p:spPr>
          <a:xfrm>
            <a:off x="2209800" y="370361"/>
            <a:ext cx="2325069" cy="6168551"/>
          </a:xfrm>
          <a:prstGeom prst="rect">
            <a:avLst/>
          </a:prstGeom>
          <a:noFill/>
          <a:ln>
            <a:noFill/>
          </a:ln>
        </p:spPr>
      </p:pic>
      <p:sp>
        <p:nvSpPr>
          <p:cNvPr id="195" name="Google Shape;195;p14"/>
          <p:cNvSpPr txBox="1"/>
          <p:nvPr/>
        </p:nvSpPr>
        <p:spPr>
          <a:xfrm>
            <a:off x="5595582" y="3862316"/>
            <a:ext cx="534992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A letter means put/push and an asterisk means get/pop in the sequence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 A S * Y * Q U E * * * S T * * * I O * N *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Give the sequence of values returned by the get operations when this sequence of operations is performed on an initially empty FIFO queue.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4"/>
          <p:cNvPicPr preferRelativeResize="0"/>
          <p:nvPr/>
        </p:nvPicPr>
        <p:blipFill rotWithShape="1">
          <a:blip r:embed="rId4">
            <a:alphaModFix/>
          </a:blip>
          <a:srcRect b="0" l="0" r="0" t="0"/>
          <a:stretch/>
        </p:blipFill>
        <p:spPr>
          <a:xfrm>
            <a:off x="5648489" y="570878"/>
            <a:ext cx="4591691" cy="25625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Overflow &amp; Underflow</a:t>
            </a:r>
            <a:endParaRPr/>
          </a:p>
        </p:txBody>
      </p:sp>
      <p:sp>
        <p:nvSpPr>
          <p:cNvPr id="202" name="Google Shape;2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before inserting an element in a queue, we must check for overflow conditions. An overflow will occur when we try to insert an element into a queue that is already full. When REAR = MAX – 1, where MAX is the size of the queue, we have an overflow condition.</a:t>
            </a:r>
            <a:endParaRPr/>
          </a:p>
          <a:p>
            <a:pPr indent="-228600" lvl="0" marL="228600" rtl="0" algn="l">
              <a:lnSpc>
                <a:spcPct val="90000"/>
              </a:lnSpc>
              <a:spcBef>
                <a:spcPts val="1000"/>
              </a:spcBef>
              <a:spcAft>
                <a:spcPts val="0"/>
              </a:spcAft>
              <a:buClr>
                <a:schemeClr val="dk1"/>
              </a:buClr>
              <a:buSzPts val="2800"/>
              <a:buChar char="•"/>
            </a:pPr>
            <a:r>
              <a:rPr lang="en-US"/>
              <a:t>before deleting an element from a queue, we must check for underflow conditions. An underflow condition occurs when we try to delete an element from a queue that is already empty. If FRONT = –1 and REAR = –1, it means there is no element in the queue.</a:t>
            </a:r>
            <a:endParaRPr/>
          </a:p>
        </p:txBody>
      </p:sp>
      <p:sp>
        <p:nvSpPr>
          <p:cNvPr id="203" name="Google Shape;20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04" name="Google Shape;20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Queue</a:t>
            </a:r>
            <a:endParaRPr/>
          </a:p>
        </p:txBody>
      </p:sp>
      <p:sp>
        <p:nvSpPr>
          <p:cNvPr id="210" name="Google Shape;21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queue data structure can be classified into the following types:</a:t>
            </a:r>
            <a:endParaRPr/>
          </a:p>
          <a:p>
            <a:pPr indent="0" lvl="0" marL="0" rtl="0" algn="l">
              <a:lnSpc>
                <a:spcPct val="90000"/>
              </a:lnSpc>
              <a:spcBef>
                <a:spcPts val="1000"/>
              </a:spcBef>
              <a:spcAft>
                <a:spcPts val="0"/>
              </a:spcAft>
              <a:buClr>
                <a:schemeClr val="dk1"/>
              </a:buClr>
              <a:buSzPts val="2800"/>
              <a:buNone/>
            </a:pPr>
            <a:r>
              <a:rPr lang="en-US"/>
              <a:t>1. Circular Queue </a:t>
            </a:r>
            <a:endParaRPr/>
          </a:p>
          <a:p>
            <a:pPr indent="0" lvl="0" marL="0" rtl="0" algn="l">
              <a:lnSpc>
                <a:spcPct val="90000"/>
              </a:lnSpc>
              <a:spcBef>
                <a:spcPts val="1000"/>
              </a:spcBef>
              <a:spcAft>
                <a:spcPts val="0"/>
              </a:spcAft>
              <a:buClr>
                <a:schemeClr val="dk1"/>
              </a:buClr>
              <a:buSzPts val="2800"/>
              <a:buNone/>
            </a:pPr>
            <a:r>
              <a:rPr lang="en-US"/>
              <a:t>2. Deque </a:t>
            </a:r>
            <a:endParaRPr/>
          </a:p>
          <a:p>
            <a:pPr indent="0" lvl="0" marL="0" rtl="0" algn="l">
              <a:lnSpc>
                <a:spcPct val="90000"/>
              </a:lnSpc>
              <a:spcBef>
                <a:spcPts val="1000"/>
              </a:spcBef>
              <a:spcAft>
                <a:spcPts val="0"/>
              </a:spcAft>
              <a:buClr>
                <a:schemeClr val="dk1"/>
              </a:buClr>
              <a:buSzPts val="2800"/>
              <a:buNone/>
            </a:pPr>
            <a:r>
              <a:rPr lang="en-US"/>
              <a:t>3. Priority Queue </a:t>
            </a:r>
            <a:endParaRPr/>
          </a:p>
          <a:p>
            <a:pPr indent="0" lvl="0" marL="0" rtl="0" algn="l">
              <a:lnSpc>
                <a:spcPct val="90000"/>
              </a:lnSpc>
              <a:spcBef>
                <a:spcPts val="1000"/>
              </a:spcBef>
              <a:spcAft>
                <a:spcPts val="0"/>
              </a:spcAft>
              <a:buClr>
                <a:schemeClr val="dk1"/>
              </a:buClr>
              <a:buSzPts val="2800"/>
              <a:buNone/>
            </a:pPr>
            <a:r>
              <a:rPr lang="en-US"/>
              <a:t>4. Multiple Queue</a:t>
            </a:r>
            <a:endParaRPr/>
          </a:p>
        </p:txBody>
      </p:sp>
      <p:sp>
        <p:nvSpPr>
          <p:cNvPr id="211" name="Google Shape;21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12" name="Google Shape;21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Circular Queue</a:t>
            </a:r>
            <a:endParaRPr/>
          </a:p>
        </p:txBody>
      </p:sp>
      <p:sp>
        <p:nvSpPr>
          <p:cNvPr id="218" name="Google Shape;21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FRONT = 2 and REAR = 9.</a:t>
            </a:r>
            <a:endParaRPr/>
          </a:p>
          <a:p>
            <a:pPr indent="-228600" lvl="0" marL="228600" rtl="0" algn="l">
              <a:lnSpc>
                <a:spcPct val="90000"/>
              </a:lnSpc>
              <a:spcBef>
                <a:spcPts val="1000"/>
              </a:spcBef>
              <a:spcAft>
                <a:spcPts val="0"/>
              </a:spcAft>
              <a:buClr>
                <a:schemeClr val="dk1"/>
              </a:buClr>
              <a:buSzPts val="2800"/>
              <a:buChar char="•"/>
            </a:pPr>
            <a:r>
              <a:rPr lang="en-US"/>
              <a:t>Suppose we want to insert a new element in the queue shown in Fig. Even though there is space available, the overflow condition still exists because the condition rear = MAX – 1 still holds true. This is a major drawback of a linear queue.</a:t>
            </a:r>
            <a:endParaRPr/>
          </a:p>
        </p:txBody>
      </p:sp>
      <p:sp>
        <p:nvSpPr>
          <p:cNvPr id="219" name="Google Shape;21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20" name="Google Shape;2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1" name="Google Shape;221;p17"/>
          <p:cNvPicPr preferRelativeResize="0"/>
          <p:nvPr/>
        </p:nvPicPr>
        <p:blipFill rotWithShape="1">
          <a:blip r:embed="rId3">
            <a:alphaModFix/>
          </a:blip>
          <a:srcRect b="0" l="0" r="0" t="0"/>
          <a:stretch/>
        </p:blipFill>
        <p:spPr>
          <a:xfrm>
            <a:off x="3242864" y="1825625"/>
            <a:ext cx="5706271" cy="6858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Insertion</a:t>
            </a:r>
            <a:endParaRPr/>
          </a:p>
        </p:txBody>
      </p:sp>
      <p:sp>
        <p:nvSpPr>
          <p:cNvPr id="227" name="Google Shape;22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insertion, we now have to check for the following three conditions:</a:t>
            </a:r>
            <a:endParaRPr/>
          </a:p>
          <a:p>
            <a:pPr indent="-228600" lvl="0" marL="228600" rtl="0" algn="l">
              <a:lnSpc>
                <a:spcPct val="90000"/>
              </a:lnSpc>
              <a:spcBef>
                <a:spcPts val="1000"/>
              </a:spcBef>
              <a:spcAft>
                <a:spcPts val="0"/>
              </a:spcAft>
              <a:buClr>
                <a:schemeClr val="dk1"/>
              </a:buClr>
              <a:buSzPts val="2800"/>
              <a:buChar char="•"/>
            </a:pPr>
            <a:r>
              <a:rPr lang="en-US"/>
              <a:t>If front = 0 and rear = MAX – 1, then the circular queue is full. Look at the queue given in Fig. 8.16 which illustrates this point.</a:t>
            </a:r>
            <a:endParaRPr/>
          </a:p>
          <a:p>
            <a:pPr indent="-228600" lvl="0" marL="228600" rtl="0" algn="l">
              <a:lnSpc>
                <a:spcPct val="90000"/>
              </a:lnSpc>
              <a:spcBef>
                <a:spcPts val="1000"/>
              </a:spcBef>
              <a:spcAft>
                <a:spcPts val="0"/>
              </a:spcAft>
              <a:buClr>
                <a:schemeClr val="dk1"/>
              </a:buClr>
              <a:buSzPts val="2800"/>
              <a:buChar char="•"/>
            </a:pPr>
            <a:r>
              <a:rPr lang="en-US"/>
              <a:t>If rear != MAX – 1, then rear will be incremented and the value will be inserted as illustrated in Fig. 8.17. </a:t>
            </a:r>
            <a:endParaRPr/>
          </a:p>
          <a:p>
            <a:pPr indent="-228600" lvl="0" marL="228600" rtl="0" algn="l">
              <a:lnSpc>
                <a:spcPct val="90000"/>
              </a:lnSpc>
              <a:spcBef>
                <a:spcPts val="1000"/>
              </a:spcBef>
              <a:spcAft>
                <a:spcPts val="0"/>
              </a:spcAft>
              <a:buClr>
                <a:schemeClr val="dk1"/>
              </a:buClr>
              <a:buSzPts val="2800"/>
              <a:buChar char="•"/>
            </a:pPr>
            <a:r>
              <a:rPr lang="en-US"/>
              <a:t>If front != 0 and rear = MAX – 1, then it means that the queue is not full. So, set rear = 0 and insert the new element there, as shown in Fig. 8.18.</a:t>
            </a:r>
            <a:endParaRPr/>
          </a:p>
        </p:txBody>
      </p:sp>
      <p:sp>
        <p:nvSpPr>
          <p:cNvPr id="228" name="Google Shape;22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29" name="Google Shape;22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9"/>
          <p:cNvPicPr preferRelativeResize="0"/>
          <p:nvPr>
            <p:ph idx="1" type="body"/>
          </p:nvPr>
        </p:nvPicPr>
        <p:blipFill rotWithShape="1">
          <a:blip r:embed="rId3">
            <a:alphaModFix/>
          </a:blip>
          <a:srcRect b="0" l="0" r="0" t="0"/>
          <a:stretch/>
        </p:blipFill>
        <p:spPr>
          <a:xfrm>
            <a:off x="2900574" y="1160060"/>
            <a:ext cx="6390852" cy="4348961"/>
          </a:xfrm>
          <a:prstGeom prst="rect">
            <a:avLst/>
          </a:prstGeom>
          <a:noFill/>
          <a:ln>
            <a:noFill/>
          </a:ln>
        </p:spPr>
      </p:pic>
      <p:sp>
        <p:nvSpPr>
          <p:cNvPr id="235" name="Google Shape;2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36" name="Google Shape;23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Stack</a:t>
            </a:r>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Stack is a restricted ordered sequence in which we can only add to and remove from one end — the </a:t>
            </a:r>
            <a:r>
              <a:rPr b="1" lang="en-US"/>
              <a:t>top </a:t>
            </a:r>
            <a:r>
              <a:rPr lang="en-US"/>
              <a:t>of the stack.</a:t>
            </a:r>
            <a:endParaRPr/>
          </a:p>
          <a:p>
            <a:pPr indent="-228600" lvl="0" marL="228600" rtl="0" algn="l">
              <a:lnSpc>
                <a:spcPct val="90000"/>
              </a:lnSpc>
              <a:spcBef>
                <a:spcPts val="1000"/>
              </a:spcBef>
              <a:spcAft>
                <a:spcPts val="0"/>
              </a:spcAft>
              <a:buClr>
                <a:schemeClr val="dk1"/>
              </a:buClr>
              <a:buSzPts val="2800"/>
              <a:buChar char="•"/>
            </a:pPr>
            <a:r>
              <a:rPr lang="en-US"/>
              <a:t>Imagine stacking a set of books on top of each other — you can </a:t>
            </a:r>
            <a:r>
              <a:rPr b="1" lang="en-US"/>
              <a:t>push </a:t>
            </a:r>
            <a:r>
              <a:rPr lang="en-US"/>
              <a:t>a new book on </a:t>
            </a:r>
            <a:r>
              <a:rPr b="1" lang="en-US"/>
              <a:t>top </a:t>
            </a:r>
            <a:r>
              <a:rPr lang="en-US"/>
              <a:t>of the stack, and you can </a:t>
            </a:r>
            <a:r>
              <a:rPr b="1" lang="en-US"/>
              <a:t>pop </a:t>
            </a:r>
            <a:r>
              <a:rPr lang="en-US"/>
              <a:t>the book that is currently on the top of the stack.</a:t>
            </a:r>
            <a:endParaRPr/>
          </a:p>
          <a:p>
            <a:pPr indent="-228600" lvl="0" marL="228600" rtl="0" algn="l">
              <a:lnSpc>
                <a:spcPct val="90000"/>
              </a:lnSpc>
              <a:spcBef>
                <a:spcPts val="1000"/>
              </a:spcBef>
              <a:spcAft>
                <a:spcPts val="0"/>
              </a:spcAft>
              <a:buClr>
                <a:schemeClr val="dk1"/>
              </a:buClr>
              <a:buSzPts val="2800"/>
              <a:buChar char="•"/>
            </a:pPr>
            <a:r>
              <a:rPr lang="en-US"/>
              <a:t>The only book that can be taken out of the stack is the </a:t>
            </a:r>
            <a:r>
              <a:rPr b="1" lang="en-US"/>
              <a:t>most recently added </a:t>
            </a:r>
            <a:r>
              <a:rPr lang="en-US"/>
              <a:t>one; a stack is thus a "last in, first out" (LIFO) data structure.</a:t>
            </a:r>
            <a:endParaRPr/>
          </a:p>
        </p:txBody>
      </p:sp>
      <p:sp>
        <p:nvSpPr>
          <p:cNvPr id="97" name="Google Shape;9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98" name="Google Shape;9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9" name="Google Shape;99;p2"/>
          <p:cNvPicPr preferRelativeResize="0"/>
          <p:nvPr/>
        </p:nvPicPr>
        <p:blipFill rotWithShape="1">
          <a:blip r:embed="rId3">
            <a:alphaModFix/>
          </a:blip>
          <a:srcRect b="0" l="0" r="0" t="0"/>
          <a:stretch/>
        </p:blipFill>
        <p:spPr>
          <a:xfrm>
            <a:off x="4572000" y="4756794"/>
            <a:ext cx="2208939" cy="196468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Deletion</a:t>
            </a:r>
            <a:endParaRPr/>
          </a:p>
        </p:txBody>
      </p:sp>
      <p:sp>
        <p:nvSpPr>
          <p:cNvPr id="242" name="Google Shape;24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delete an element, again we check for three conditions.</a:t>
            </a:r>
            <a:endParaRPr/>
          </a:p>
          <a:p>
            <a:pPr indent="-228600" lvl="0" marL="228600" rtl="0" algn="l">
              <a:lnSpc>
                <a:spcPct val="90000"/>
              </a:lnSpc>
              <a:spcBef>
                <a:spcPts val="1000"/>
              </a:spcBef>
              <a:spcAft>
                <a:spcPts val="0"/>
              </a:spcAft>
              <a:buClr>
                <a:schemeClr val="dk1"/>
              </a:buClr>
              <a:buSzPts val="2800"/>
              <a:buChar char="•"/>
            </a:pPr>
            <a:r>
              <a:rPr lang="en-US"/>
              <a:t>Look at Fig. 8.20. If front = –1, then there are no elements in the queue. So, an underflow condition will be reported. </a:t>
            </a:r>
            <a:endParaRPr/>
          </a:p>
          <a:p>
            <a:pPr indent="-228600" lvl="0" marL="228600" rtl="0" algn="l">
              <a:lnSpc>
                <a:spcPct val="90000"/>
              </a:lnSpc>
              <a:spcBef>
                <a:spcPts val="1000"/>
              </a:spcBef>
              <a:spcAft>
                <a:spcPts val="0"/>
              </a:spcAft>
              <a:buClr>
                <a:schemeClr val="dk1"/>
              </a:buClr>
              <a:buSzPts val="2800"/>
              <a:buChar char="•"/>
            </a:pPr>
            <a:r>
              <a:rPr lang="en-US"/>
              <a:t>If the queue is not empty and front = rear, then after deleting the element at the front the queue becomes empty and so front and rear are set to –1. This is illustrated in Fig. 8.21.</a:t>
            </a:r>
            <a:endParaRPr/>
          </a:p>
          <a:p>
            <a:pPr indent="-228600" lvl="0" marL="228600" rtl="0" algn="l">
              <a:lnSpc>
                <a:spcPct val="90000"/>
              </a:lnSpc>
              <a:spcBef>
                <a:spcPts val="1000"/>
              </a:spcBef>
              <a:spcAft>
                <a:spcPts val="0"/>
              </a:spcAft>
              <a:buClr>
                <a:schemeClr val="dk1"/>
              </a:buClr>
              <a:buSzPts val="2800"/>
              <a:buChar char="•"/>
            </a:pPr>
            <a:r>
              <a:rPr lang="en-US"/>
              <a:t>If the queue is not empty and front = MAX–1, then after deleting the element at the front, front is set to 0. This is shown in Fig. 8.22.</a:t>
            </a:r>
            <a:endParaRPr/>
          </a:p>
        </p:txBody>
      </p:sp>
      <p:sp>
        <p:nvSpPr>
          <p:cNvPr id="243" name="Google Shape;24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44" name="Google Shape;2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50" name="Google Shape;250;p21"/>
          <p:cNvPicPr preferRelativeResize="0"/>
          <p:nvPr>
            <p:ph idx="1" type="body"/>
          </p:nvPr>
        </p:nvPicPr>
        <p:blipFill rotWithShape="1">
          <a:blip r:embed="rId3">
            <a:alphaModFix/>
          </a:blip>
          <a:srcRect b="0" l="0" r="0" t="0"/>
          <a:stretch/>
        </p:blipFill>
        <p:spPr>
          <a:xfrm>
            <a:off x="3427679" y="1228300"/>
            <a:ext cx="5760772" cy="4404564"/>
          </a:xfrm>
          <a:prstGeom prst="rect">
            <a:avLst/>
          </a:prstGeom>
          <a:noFill/>
          <a:ln>
            <a:noFill/>
          </a:ln>
        </p:spPr>
      </p:pic>
      <p:sp>
        <p:nvSpPr>
          <p:cNvPr id="251" name="Google Shape;2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52" name="Google Shape;2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Deques</a:t>
            </a:r>
            <a:endParaRPr/>
          </a:p>
        </p:txBody>
      </p:sp>
      <p:sp>
        <p:nvSpPr>
          <p:cNvPr id="258" name="Google Shape;25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deque (pronounced as ‘deck’ or ‘dequeue’) is a list in which the elements can be inserted or deleted at either end.</a:t>
            </a:r>
            <a:endParaRPr/>
          </a:p>
          <a:p>
            <a:pPr indent="-228600" lvl="0" marL="228600" rtl="0" algn="l">
              <a:lnSpc>
                <a:spcPct val="90000"/>
              </a:lnSpc>
              <a:spcBef>
                <a:spcPts val="1000"/>
              </a:spcBef>
              <a:spcAft>
                <a:spcPts val="0"/>
              </a:spcAft>
              <a:buClr>
                <a:schemeClr val="dk1"/>
              </a:buClr>
              <a:buSzPts val="2800"/>
              <a:buChar char="•"/>
            </a:pPr>
            <a:r>
              <a:rPr lang="en-US"/>
              <a:t>no element can be added and deleted from the middle.</a:t>
            </a:r>
            <a:endParaRPr/>
          </a:p>
          <a:p>
            <a:pPr indent="-228600" lvl="0" marL="228600" rtl="0" algn="l">
              <a:lnSpc>
                <a:spcPct val="90000"/>
              </a:lnSpc>
              <a:spcBef>
                <a:spcPts val="1000"/>
              </a:spcBef>
              <a:spcAft>
                <a:spcPts val="0"/>
              </a:spcAft>
              <a:buClr>
                <a:schemeClr val="dk1"/>
              </a:buClr>
              <a:buSzPts val="2800"/>
              <a:buChar char="•"/>
            </a:pPr>
            <a:r>
              <a:rPr lang="en-US"/>
              <a:t>In a deque, two pointers are maintained, LEFT and RIGHT, which point to either end of the deque. The elements in a deque extend from the LEFT end to the RIGHT end and since it is circular, Dequeue[N–1] is followed by Dequeue[0].</a:t>
            </a:r>
            <a:endParaRPr/>
          </a:p>
        </p:txBody>
      </p:sp>
      <p:sp>
        <p:nvSpPr>
          <p:cNvPr id="259" name="Google Shape;25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60" name="Google Shape;2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p22"/>
          <p:cNvPicPr preferRelativeResize="0"/>
          <p:nvPr/>
        </p:nvPicPr>
        <p:blipFill rotWithShape="1">
          <a:blip r:embed="rId3">
            <a:alphaModFix/>
          </a:blip>
          <a:srcRect b="0" l="0" r="0" t="0"/>
          <a:stretch/>
        </p:blipFill>
        <p:spPr>
          <a:xfrm>
            <a:off x="3424074" y="5064620"/>
            <a:ext cx="5343851" cy="12472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Deque</a:t>
            </a:r>
            <a:endParaRPr/>
          </a:p>
        </p:txBody>
      </p:sp>
      <p:sp>
        <p:nvSpPr>
          <p:cNvPr id="267" name="Google Shape;26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two variants of a double-ended queue. They include</a:t>
            </a:r>
            <a:endParaRPr/>
          </a:p>
          <a:p>
            <a:pPr indent="-228600" lvl="0" marL="228600" rtl="0" algn="l">
              <a:lnSpc>
                <a:spcPct val="90000"/>
              </a:lnSpc>
              <a:spcBef>
                <a:spcPts val="1000"/>
              </a:spcBef>
              <a:spcAft>
                <a:spcPts val="0"/>
              </a:spcAft>
              <a:buClr>
                <a:schemeClr val="dk1"/>
              </a:buClr>
              <a:buSzPts val="2800"/>
              <a:buChar char="•"/>
            </a:pPr>
            <a:r>
              <a:rPr i="1" lang="en-US"/>
              <a:t>Input restricted deque </a:t>
            </a:r>
            <a:r>
              <a:rPr lang="en-US"/>
              <a:t>In this dequeue, insertions can be done only at one of the ends, while deletions can be done from both ends.</a:t>
            </a:r>
            <a:endParaRPr/>
          </a:p>
          <a:p>
            <a:pPr indent="-228600" lvl="0" marL="228600" rtl="0" algn="l">
              <a:lnSpc>
                <a:spcPct val="90000"/>
              </a:lnSpc>
              <a:spcBef>
                <a:spcPts val="1000"/>
              </a:spcBef>
              <a:spcAft>
                <a:spcPts val="0"/>
              </a:spcAft>
              <a:buClr>
                <a:schemeClr val="dk1"/>
              </a:buClr>
              <a:buSzPts val="2800"/>
              <a:buChar char="•"/>
            </a:pPr>
            <a:r>
              <a:rPr i="1" lang="en-US"/>
              <a:t>Output restricted deque </a:t>
            </a:r>
            <a:r>
              <a:rPr lang="en-US"/>
              <a:t>In this dequeue, deletions can be done only at one of the ends, while insertions can be done on both ends.</a:t>
            </a:r>
            <a:endParaRPr/>
          </a:p>
        </p:txBody>
      </p:sp>
      <p:sp>
        <p:nvSpPr>
          <p:cNvPr id="268" name="Google Shape;26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69" name="Google Shape;26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Multiple Queues</a:t>
            </a:r>
            <a:endParaRPr/>
          </a:p>
        </p:txBody>
      </p:sp>
      <p:sp>
        <p:nvSpPr>
          <p:cNvPr id="275" name="Google Shape;27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When we implement a queue using an array, the size of the array must be known in advance. If the queue is allocated less space, then frequent overflow conditions will be encountered. To deal with this problem, the code will have to be modified to reallocate more space for the array.</a:t>
            </a:r>
            <a:endParaRPr/>
          </a:p>
          <a:p>
            <a:pPr indent="-228600" lvl="0" marL="228600" rtl="0" algn="l">
              <a:lnSpc>
                <a:spcPct val="80000"/>
              </a:lnSpc>
              <a:spcBef>
                <a:spcPts val="1000"/>
              </a:spcBef>
              <a:spcAft>
                <a:spcPts val="0"/>
              </a:spcAft>
              <a:buClr>
                <a:schemeClr val="dk1"/>
              </a:buClr>
              <a:buSzPts val="2800"/>
              <a:buChar char="•"/>
            </a:pPr>
            <a:r>
              <a:rPr lang="en-US"/>
              <a:t>In case we allocate a large amount of space for the queue, it will result in sheer wastage of the memory. Thus, there lies a tradeoff between the frequency of overflows and the space allocated.</a:t>
            </a:r>
            <a:endParaRPr/>
          </a:p>
          <a:p>
            <a:pPr indent="-228600" lvl="0" marL="228600" rtl="0" algn="l">
              <a:lnSpc>
                <a:spcPct val="80000"/>
              </a:lnSpc>
              <a:spcBef>
                <a:spcPts val="1000"/>
              </a:spcBef>
              <a:spcAft>
                <a:spcPts val="0"/>
              </a:spcAft>
              <a:buClr>
                <a:schemeClr val="dk1"/>
              </a:buClr>
              <a:buSzPts val="2800"/>
              <a:buChar char="•"/>
            </a:pPr>
            <a:r>
              <a:rPr lang="en-US"/>
              <a:t>So a better solution to deal with this problem is to have multiple queues or to have more than one queue in the same array of sufficient size. </a:t>
            </a:r>
            <a:endParaRPr/>
          </a:p>
        </p:txBody>
      </p:sp>
      <p:sp>
        <p:nvSpPr>
          <p:cNvPr id="276" name="Google Shape;27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77" name="Google Shape;2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Multiple Queues</a:t>
            </a:r>
            <a:endParaRPr/>
          </a:p>
        </p:txBody>
      </p:sp>
      <p:sp>
        <p:nvSpPr>
          <p:cNvPr id="283" name="Google Shape;28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the figure, an array Queue[n] is used to represent two queues, Queue A and Queue B. The value of n is such that the combined size of both the queues will never exceed n.</a:t>
            </a:r>
            <a:endParaRPr/>
          </a:p>
          <a:p>
            <a:pPr indent="-228600" lvl="0" marL="228600" rtl="0" algn="l">
              <a:lnSpc>
                <a:spcPct val="90000"/>
              </a:lnSpc>
              <a:spcBef>
                <a:spcPts val="1000"/>
              </a:spcBef>
              <a:spcAft>
                <a:spcPts val="0"/>
              </a:spcAft>
              <a:buClr>
                <a:schemeClr val="dk1"/>
              </a:buClr>
              <a:buSzPts val="2800"/>
              <a:buChar char="•"/>
            </a:pPr>
            <a:r>
              <a:rPr lang="en-US"/>
              <a:t>While operating on these queues, it is important to note one thing—queue A will grow from left to right, whereas queue B will grow from right to left at the same time.</a:t>
            </a:r>
            <a:endParaRPr/>
          </a:p>
        </p:txBody>
      </p:sp>
      <p:sp>
        <p:nvSpPr>
          <p:cNvPr id="284" name="Google Shape;28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85" name="Google Shape;28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6" name="Google Shape;286;p25"/>
          <p:cNvPicPr preferRelativeResize="0"/>
          <p:nvPr/>
        </p:nvPicPr>
        <p:blipFill rotWithShape="1">
          <a:blip r:embed="rId3">
            <a:alphaModFix/>
          </a:blip>
          <a:srcRect b="0" l="0" r="0" t="0"/>
          <a:stretch/>
        </p:blipFill>
        <p:spPr>
          <a:xfrm>
            <a:off x="3947812" y="4298663"/>
            <a:ext cx="4702640" cy="22522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a:t>
            </a:r>
            <a:endParaRPr/>
          </a:p>
        </p:txBody>
      </p:sp>
      <p:pic>
        <p:nvPicPr>
          <p:cNvPr id="292" name="Google Shape;292;p26"/>
          <p:cNvPicPr preferRelativeResize="0"/>
          <p:nvPr>
            <p:ph idx="1" type="body"/>
          </p:nvPr>
        </p:nvPicPr>
        <p:blipFill rotWithShape="1">
          <a:blip r:embed="rId3">
            <a:alphaModFix/>
          </a:blip>
          <a:srcRect b="0" l="0" r="0" t="0"/>
          <a:stretch/>
        </p:blipFill>
        <p:spPr>
          <a:xfrm>
            <a:off x="6232958" y="2407598"/>
            <a:ext cx="4494300" cy="2689500"/>
          </a:xfrm>
          <a:prstGeom prst="rect">
            <a:avLst/>
          </a:prstGeom>
          <a:noFill/>
          <a:ln>
            <a:noFill/>
          </a:ln>
        </p:spPr>
      </p:pic>
      <p:sp>
        <p:nvSpPr>
          <p:cNvPr id="293" name="Google Shape;29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294" name="Google Shape;29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5" name="Google Shape;295;p26"/>
          <p:cNvPicPr preferRelativeResize="0"/>
          <p:nvPr/>
        </p:nvPicPr>
        <p:blipFill rotWithShape="1">
          <a:blip r:embed="rId4">
            <a:alphaModFix/>
          </a:blip>
          <a:srcRect b="0" l="0" r="0" t="0"/>
          <a:stretch/>
        </p:blipFill>
        <p:spPr>
          <a:xfrm>
            <a:off x="838200" y="2698544"/>
            <a:ext cx="4764206" cy="2107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Operations</a:t>
            </a:r>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Three basic stack operations are:</a:t>
            </a:r>
            <a:endParaRPr/>
          </a:p>
          <a:p>
            <a:pPr indent="-228600" lvl="0" marL="228600" rtl="0" algn="l">
              <a:lnSpc>
                <a:spcPct val="90000"/>
              </a:lnSpc>
              <a:spcBef>
                <a:spcPts val="1000"/>
              </a:spcBef>
              <a:spcAft>
                <a:spcPts val="0"/>
              </a:spcAft>
              <a:buClr>
                <a:schemeClr val="dk1"/>
              </a:buClr>
              <a:buSzPts val="2800"/>
              <a:buChar char="•"/>
            </a:pPr>
            <a:r>
              <a:rPr b="1" lang="en-US"/>
              <a:t>push(obj)</a:t>
            </a:r>
            <a:r>
              <a:rPr lang="en-US"/>
              <a:t>: adds obj to the top of the stack ("overflow" error if the stack has fixed capacity, and is full)</a:t>
            </a:r>
            <a:endParaRPr/>
          </a:p>
          <a:p>
            <a:pPr indent="-228600" lvl="0" marL="228600" rtl="0" algn="l">
              <a:lnSpc>
                <a:spcPct val="90000"/>
              </a:lnSpc>
              <a:spcBef>
                <a:spcPts val="1000"/>
              </a:spcBef>
              <a:spcAft>
                <a:spcPts val="0"/>
              </a:spcAft>
              <a:buClr>
                <a:schemeClr val="dk1"/>
              </a:buClr>
              <a:buSzPts val="2800"/>
              <a:buChar char="•"/>
            </a:pPr>
            <a:r>
              <a:rPr b="1" lang="en-US"/>
              <a:t>pop</a:t>
            </a:r>
            <a:r>
              <a:rPr lang="en-US"/>
              <a:t>: removes and returns the item from the top of the stack ("underflow" error if the stack is empty)</a:t>
            </a:r>
            <a:endParaRPr/>
          </a:p>
          <a:p>
            <a:pPr indent="-228600" lvl="0" marL="228600" rtl="0" algn="l">
              <a:lnSpc>
                <a:spcPct val="90000"/>
              </a:lnSpc>
              <a:spcBef>
                <a:spcPts val="1000"/>
              </a:spcBef>
              <a:spcAft>
                <a:spcPts val="0"/>
              </a:spcAft>
              <a:buClr>
                <a:schemeClr val="dk1"/>
              </a:buClr>
              <a:buSzPts val="2800"/>
              <a:buChar char="•"/>
            </a:pPr>
            <a:r>
              <a:rPr b="1" lang="en-US"/>
              <a:t>peek</a:t>
            </a:r>
            <a:r>
              <a:rPr lang="en-US"/>
              <a:t>: returns the item that is on the top of the stack, but does not remove it ("underflow" error if the stack is empty)</a:t>
            </a:r>
            <a:endParaRPr/>
          </a:p>
        </p:txBody>
      </p:sp>
      <p:sp>
        <p:nvSpPr>
          <p:cNvPr id="106" name="Google Shape;10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07" name="Google Shape;10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4"/>
          <p:cNvPicPr preferRelativeResize="0"/>
          <p:nvPr>
            <p:ph idx="1" type="body"/>
          </p:nvPr>
        </p:nvPicPr>
        <p:blipFill rotWithShape="1">
          <a:blip r:embed="rId3">
            <a:alphaModFix/>
          </a:blip>
          <a:srcRect b="0" l="0" r="0" t="0"/>
          <a:stretch/>
        </p:blipFill>
        <p:spPr>
          <a:xfrm>
            <a:off x="3166281" y="242901"/>
            <a:ext cx="5332391" cy="6113449"/>
          </a:xfrm>
          <a:prstGeom prst="rect">
            <a:avLst/>
          </a:prstGeom>
          <a:noFill/>
          <a:ln>
            <a:noFill/>
          </a:ln>
        </p:spPr>
      </p:pic>
      <p:sp>
        <p:nvSpPr>
          <p:cNvPr id="113" name="Google Shape;11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14" name="Google Shape;1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Stack applications</a:t>
            </a:r>
            <a:endParaRPr/>
          </a:p>
        </p:txBody>
      </p:sp>
      <p:sp>
        <p:nvSpPr>
          <p:cNvPr id="120" name="Google Shape;1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b="1" lang="en-US" sz="2590"/>
              <a:t>Reverse</a:t>
            </a:r>
            <a:r>
              <a:rPr lang="en-US" sz="2590"/>
              <a:t>: The simplest application of a stack is to reverse a word. You push a given word to stack – letter by letter – and then pop letters from the stack.</a:t>
            </a:r>
            <a:endParaRPr/>
          </a:p>
          <a:p>
            <a:pPr indent="-228600" lvl="0" marL="228600" rtl="0" algn="l">
              <a:lnSpc>
                <a:spcPct val="70000"/>
              </a:lnSpc>
              <a:spcBef>
                <a:spcPts val="1000"/>
              </a:spcBef>
              <a:spcAft>
                <a:spcPts val="0"/>
              </a:spcAft>
              <a:buClr>
                <a:schemeClr val="dk1"/>
              </a:buClr>
              <a:buSzPts val="2590"/>
              <a:buChar char="•"/>
            </a:pPr>
            <a:r>
              <a:rPr b="1" lang="en-US" sz="2590"/>
              <a:t>Undo</a:t>
            </a:r>
            <a:r>
              <a:rPr lang="en-US" sz="2590"/>
              <a:t>: Another application is an "undo" mechanism in text editors; this operation is accomplished by keeping all text changes in a stack. Popping the stack is equivalent to "undoing" the last action.</a:t>
            </a:r>
            <a:endParaRPr/>
          </a:p>
          <a:p>
            <a:pPr indent="-228600" lvl="0" marL="228600" rtl="0" algn="l">
              <a:lnSpc>
                <a:spcPct val="70000"/>
              </a:lnSpc>
              <a:spcBef>
                <a:spcPts val="1000"/>
              </a:spcBef>
              <a:spcAft>
                <a:spcPts val="0"/>
              </a:spcAft>
              <a:buClr>
                <a:schemeClr val="dk1"/>
              </a:buClr>
              <a:buSzPts val="2590"/>
              <a:buChar char="•"/>
            </a:pPr>
            <a:r>
              <a:rPr b="1" lang="en-US" sz="2590"/>
              <a:t>Expression evaluation</a:t>
            </a:r>
            <a:r>
              <a:rPr lang="en-US" sz="2590"/>
              <a:t>: When an arithmetic expression is presented in the </a:t>
            </a:r>
            <a:r>
              <a:rPr i="1" lang="en-US" sz="2590"/>
              <a:t>postfix </a:t>
            </a:r>
            <a:r>
              <a:rPr lang="en-US" sz="2590"/>
              <a:t>form, you can use a stack to evaluate it to get the final value. For example: the expression 3 + 5 * 9 (which is in the usual </a:t>
            </a:r>
            <a:r>
              <a:rPr i="1" lang="en-US" sz="2590"/>
              <a:t>infix </a:t>
            </a:r>
            <a:r>
              <a:rPr lang="en-US" sz="2590"/>
              <a:t>form) can be written as 3 5 9 * + in the </a:t>
            </a:r>
            <a:r>
              <a:rPr i="1" lang="en-US" sz="2590"/>
              <a:t>postfix</a:t>
            </a:r>
            <a:r>
              <a:rPr lang="en-US" sz="2590"/>
              <a:t>. More interestingly, postfix form removes all parentheses and thus all implicit precedence rules; for example, the infix expression ((3 + 2) * 4) / (5 - 1) is written as the postfix 3 2 + 4 * 5 1 - /. You can now design a calculator for expressions in postfix form using a stack.</a:t>
            </a:r>
            <a:endParaRPr/>
          </a:p>
        </p:txBody>
      </p:sp>
      <p:sp>
        <p:nvSpPr>
          <p:cNvPr id="121" name="Google Shape;12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22" name="Google Shape;1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6"/>
          <p:cNvPicPr preferRelativeResize="0"/>
          <p:nvPr>
            <p:ph idx="1" type="body"/>
          </p:nvPr>
        </p:nvPicPr>
        <p:blipFill rotWithShape="1">
          <a:blip r:embed="rId3">
            <a:alphaModFix/>
          </a:blip>
          <a:srcRect b="0" l="0" r="0" t="0"/>
          <a:stretch/>
        </p:blipFill>
        <p:spPr>
          <a:xfrm>
            <a:off x="3098042" y="623574"/>
            <a:ext cx="6223552" cy="5594333"/>
          </a:xfrm>
          <a:prstGeom prst="rect">
            <a:avLst/>
          </a:prstGeom>
          <a:noFill/>
          <a:ln>
            <a:noFill/>
          </a:ln>
        </p:spPr>
      </p:pic>
      <p:sp>
        <p:nvSpPr>
          <p:cNvPr id="129" name="Google Shape;12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30" name="Google Shape;1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7"/>
          <p:cNvPicPr preferRelativeResize="0"/>
          <p:nvPr>
            <p:ph idx="1" type="body"/>
          </p:nvPr>
        </p:nvPicPr>
        <p:blipFill rotWithShape="1">
          <a:blip r:embed="rId3">
            <a:alphaModFix/>
          </a:blip>
          <a:srcRect b="0" l="0" r="0" t="0"/>
          <a:stretch/>
        </p:blipFill>
        <p:spPr>
          <a:xfrm>
            <a:off x="727881" y="508397"/>
            <a:ext cx="3385900" cy="5688505"/>
          </a:xfrm>
          <a:prstGeom prst="rect">
            <a:avLst/>
          </a:prstGeom>
          <a:noFill/>
          <a:ln>
            <a:noFill/>
          </a:ln>
        </p:spPr>
      </p:pic>
      <p:sp>
        <p:nvSpPr>
          <p:cNvPr id="136" name="Google Shape;13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37" name="Google Shape;13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7"/>
          <p:cNvSpPr txBox="1"/>
          <p:nvPr/>
        </p:nvSpPr>
        <p:spPr>
          <a:xfrm>
            <a:off x="4899546" y="1842448"/>
            <a:ext cx="600501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 A letter means push and an asterisk means pop in the sequence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 A S * Y * Q U E * * * S T * * * I O * N *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Give the sequence of values returned by the pop operations.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Equation evaluation</a:t>
            </a:r>
            <a:endParaRPr/>
          </a:p>
        </p:txBody>
      </p:sp>
      <p:sp>
        <p:nvSpPr>
          <p:cNvPr id="144" name="Google Shape;14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shall see, any arithmetic expression can be arranged in this form, which is called postfix, by contrast with infix, the customary way of writing arithmetic expressions.</a:t>
            </a:r>
            <a:endParaRPr/>
          </a:p>
          <a:p>
            <a:pPr indent="-228600" lvl="0" marL="228600" rtl="0" algn="l">
              <a:lnSpc>
                <a:spcPct val="90000"/>
              </a:lnSpc>
              <a:spcBef>
                <a:spcPts val="1000"/>
              </a:spcBef>
              <a:spcAft>
                <a:spcPts val="0"/>
              </a:spcAft>
              <a:buClr>
                <a:schemeClr val="dk1"/>
              </a:buClr>
              <a:buSzPts val="2800"/>
              <a:buChar char="•"/>
            </a:pPr>
            <a:r>
              <a:rPr lang="en-US"/>
              <a:t>5 9 8 + 4 6 * * 7 + *  - Postfix</a:t>
            </a:r>
            <a:endParaRPr/>
          </a:p>
          <a:p>
            <a:pPr indent="-228600" lvl="0" marL="228600" rtl="0" algn="l">
              <a:lnSpc>
                <a:spcPct val="90000"/>
              </a:lnSpc>
              <a:spcBef>
                <a:spcPts val="1000"/>
              </a:spcBef>
              <a:spcAft>
                <a:spcPts val="0"/>
              </a:spcAft>
              <a:buClr>
                <a:schemeClr val="dk1"/>
              </a:buClr>
              <a:buSzPts val="2800"/>
              <a:buChar char="•"/>
            </a:pPr>
            <a:r>
              <a:rPr lang="en-US"/>
              <a:t>5 * ( ( (9 + 8) * (4 * 6) ) + 7) – Infix</a:t>
            </a:r>
            <a:endParaRPr/>
          </a:p>
          <a:p>
            <a:pPr indent="-228600" lvl="0" marL="228600" rtl="0" algn="l">
              <a:lnSpc>
                <a:spcPct val="90000"/>
              </a:lnSpc>
              <a:spcBef>
                <a:spcPts val="1000"/>
              </a:spcBef>
              <a:spcAft>
                <a:spcPts val="0"/>
              </a:spcAft>
              <a:buClr>
                <a:schemeClr val="dk1"/>
              </a:buClr>
              <a:buSzPts val="2800"/>
              <a:buChar char="•"/>
            </a:pPr>
            <a:r>
              <a:rPr lang="en-US"/>
              <a:t>The reverse of postfix is called prefix, or Polish notation </a:t>
            </a:r>
            <a:endParaRPr/>
          </a:p>
        </p:txBody>
      </p:sp>
      <p:sp>
        <p:nvSpPr>
          <p:cNvPr id="145" name="Google Shape;14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46" name="Google Shape;14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of a postfix expression</a:t>
            </a:r>
            <a:endParaRPr/>
          </a:p>
        </p:txBody>
      </p:sp>
      <p:sp>
        <p:nvSpPr>
          <p:cNvPr id="152" name="Google Shape;15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sequence shows the use of a stack to evaluate the postfix expression 5 9 8 + 4 6 * * 7 + *. Proceeding from left to right through the expression, if we encounter a number, we push it on the stack; and if we encounter an operator, we push the result of applying the operator to the top two numbers on the stack.</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3" name="Google Shape;15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10/9/2018</a:t>
            </a:r>
            <a:endParaRPr/>
          </a:p>
        </p:txBody>
      </p:sp>
      <p:sp>
        <p:nvSpPr>
          <p:cNvPr id="154" name="Google Shape;15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5" name="Google Shape;155;p9"/>
          <p:cNvPicPr preferRelativeResize="0"/>
          <p:nvPr/>
        </p:nvPicPr>
        <p:blipFill rotWithShape="1">
          <a:blip r:embed="rId3">
            <a:alphaModFix/>
          </a:blip>
          <a:srcRect b="0" l="0" r="0" t="0"/>
          <a:stretch/>
        </p:blipFill>
        <p:spPr>
          <a:xfrm>
            <a:off x="4334127" y="3771769"/>
            <a:ext cx="2899187" cy="30862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2018-09-29T15:24:35Z</dcterms:created>
  <dc:creator>Saud</dc:creator>
</cp:coreProperties>
</file>