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e111514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e111514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e111514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e111514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e1115141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e1115141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e1115141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e1115141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e11151410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e11151410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e11151410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e11151410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5200"/>
              <a:buFont typeface="Arial"/>
              <a:buNone/>
            </a:pPr>
            <a:r>
              <a:rPr lang="en"/>
              <a:t>Discrete Mathematics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Discrete Mathematics and Its Applications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800"/>
              <a:buFont typeface="Arial"/>
              <a:buNone/>
            </a:pPr>
            <a:r>
              <a:rPr lang="en"/>
              <a:t>Kenneth H Rosen, New York: McGraw-Hill, 2019 (2003)</a:t>
            </a:r>
            <a:endParaRPr/>
          </a:p>
          <a:p>
            <a:pPr indent="0" lvl="0" marL="0" rtl="0" algn="just">
              <a:spcBef>
                <a:spcPts val="1200"/>
              </a:spcBef>
              <a:spcAft>
                <a:spcPts val="0"/>
              </a:spcAft>
              <a:buClr>
                <a:schemeClr val="dk1"/>
              </a:buClr>
              <a:buSzPts val="1800"/>
              <a:buFont typeface="Arial"/>
              <a:buNone/>
            </a:pPr>
            <a:r>
              <a:rPr lang="en"/>
              <a:t>The book was sold more than 450K copies in US and is taught in more than 600 North American schools. It has been translated into Spanish, French, Portuguese, Greek, Chinese, Vietnamese and Korean. </a:t>
            </a:r>
            <a:endParaRPr/>
          </a:p>
          <a:p>
            <a:pPr indent="0" lvl="0" marL="0" rtl="0" algn="just">
              <a:spcBef>
                <a:spcPts val="1200"/>
              </a:spcBef>
              <a:spcAft>
                <a:spcPts val="0"/>
              </a:spcAft>
              <a:buClr>
                <a:schemeClr val="dk1"/>
              </a:buClr>
              <a:buSzPts val="1800"/>
              <a:buFont typeface="Arial"/>
              <a:buNone/>
            </a:pPr>
            <a:r>
              <a:rPr lang="en"/>
              <a:t>This text is designed for a one- or two-term introductory discrete mathematics course taken by students in a wide variety of majors, including mathematics, computer science, and engineering. College algebra is the only explicit prerequisite, although a certain degree of mathematical maturity is needed to study discrete mathematics in a meaningful way.</a:t>
            </a:r>
            <a:endParaRPr/>
          </a:p>
          <a:p>
            <a:pPr indent="0" lvl="0" marL="0" rtl="0" algn="just">
              <a:spcBef>
                <a:spcPts val="1200"/>
              </a:spcBef>
              <a:spcAft>
                <a:spcPts val="1200"/>
              </a:spcAft>
              <a:buNone/>
            </a:pPr>
            <a:r>
              <a:t/>
            </a:r>
            <a:endParaRPr/>
          </a:p>
        </p:txBody>
      </p:sp>
      <p:sp>
        <p:nvSpPr>
          <p:cNvPr id="62" name="Google Shape;62;p14"/>
          <p:cNvSpPr txBox="1"/>
          <p:nvPr/>
        </p:nvSpPr>
        <p:spPr>
          <a:xfrm>
            <a:off x="7455325" y="165925"/>
            <a:ext cx="1377000" cy="6747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6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Goals of a DM course</a:t>
            </a:r>
            <a:endParaRPr/>
          </a:p>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AutoNum type="arabicPeriod"/>
            </a:pPr>
            <a:r>
              <a:rPr lang="en"/>
              <a:t>Mathematical Reasoning: to understand and construct mathematical reasoning starting with mathematical logic, mathematical induction</a:t>
            </a:r>
            <a:endParaRPr/>
          </a:p>
          <a:p>
            <a:pPr indent="-342900" lvl="0" marL="457200" rtl="0" algn="just">
              <a:spcBef>
                <a:spcPts val="0"/>
              </a:spcBef>
              <a:spcAft>
                <a:spcPts val="0"/>
              </a:spcAft>
              <a:buSzPts val="1800"/>
              <a:buAutoNum type="arabicPeriod"/>
            </a:pPr>
            <a:r>
              <a:rPr lang="en"/>
              <a:t>Combinatorial Analysis:  ability of enumerating objects, counting</a:t>
            </a:r>
            <a:endParaRPr/>
          </a:p>
          <a:p>
            <a:pPr indent="-342900" lvl="0" marL="457200" rtl="0" algn="just">
              <a:spcBef>
                <a:spcPts val="0"/>
              </a:spcBef>
              <a:spcAft>
                <a:spcPts val="0"/>
              </a:spcAft>
              <a:buSzPts val="1800"/>
              <a:buAutoNum type="arabicPeriod"/>
            </a:pPr>
            <a:r>
              <a:rPr lang="en"/>
              <a:t>Discrete Structures: abstract mathematical structures  like sets, permutations, relations, graphs, trees, finite state machines</a:t>
            </a:r>
            <a:endParaRPr/>
          </a:p>
          <a:p>
            <a:pPr indent="-342900" lvl="0" marL="457200" rtl="0" algn="just">
              <a:spcBef>
                <a:spcPts val="0"/>
              </a:spcBef>
              <a:spcAft>
                <a:spcPts val="0"/>
              </a:spcAft>
              <a:buSzPts val="1800"/>
              <a:buAutoNum type="arabicPeriod"/>
            </a:pPr>
            <a:r>
              <a:rPr lang="en"/>
              <a:t>Algorithmic Thinking: Some problems are solved by the specification of an algorithm, verification that it works properly and analysis of resource requirements</a:t>
            </a:r>
            <a:endParaRPr/>
          </a:p>
          <a:p>
            <a:pPr indent="-342900" lvl="0" marL="457200" rtl="0" algn="just">
              <a:spcBef>
                <a:spcPts val="0"/>
              </a:spcBef>
              <a:spcAft>
                <a:spcPts val="0"/>
              </a:spcAft>
              <a:buSzPts val="1800"/>
              <a:buAutoNum type="arabicPeriod"/>
            </a:pPr>
            <a:r>
              <a:rPr lang="en"/>
              <a:t>DM has applications to computer science, data networking, chemistry, biology, linguistics, geography, business and internet</a:t>
            </a:r>
            <a:endParaRPr/>
          </a:p>
          <a:p>
            <a:pPr indent="0" lvl="0" marL="0" rtl="0" algn="just">
              <a:spcBef>
                <a:spcPts val="0"/>
              </a:spcBef>
              <a:spcAft>
                <a:spcPts val="1200"/>
              </a:spcAft>
              <a:buNone/>
            </a:pPr>
            <a:r>
              <a:t/>
            </a:r>
            <a:endParaRPr/>
          </a:p>
        </p:txBody>
      </p:sp>
      <p:sp>
        <p:nvSpPr>
          <p:cNvPr id="69" name="Google Shape;69;p15"/>
          <p:cNvSpPr txBox="1"/>
          <p:nvPr/>
        </p:nvSpPr>
        <p:spPr>
          <a:xfrm>
            <a:off x="7400000" y="132725"/>
            <a:ext cx="1371600" cy="6525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Topic Coverage</a:t>
            </a:r>
            <a:endParaRPr/>
          </a:p>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2323"/>
              <a:buFont typeface="Arial"/>
              <a:buNone/>
            </a:pPr>
            <a:r>
              <a:rPr lang="en" sz="1300"/>
              <a:t>▶ </a:t>
            </a:r>
            <a:r>
              <a:rPr lang="en" sz="1300"/>
              <a:t>Logic: Several logical puzzles have been introduced. A new example explains how to model the n-queens problem as a satisfiability problem that is both concise and accessible to students. </a:t>
            </a:r>
            <a:endParaRPr sz="1300"/>
          </a:p>
          <a:p>
            <a:pPr indent="0" lvl="0" marL="0" rtl="0" algn="just">
              <a:spcBef>
                <a:spcPts val="1200"/>
              </a:spcBef>
              <a:spcAft>
                <a:spcPts val="0"/>
              </a:spcAft>
              <a:buClr>
                <a:schemeClr val="dk1"/>
              </a:buClr>
              <a:buSzPts val="2323"/>
              <a:buFont typeface="Arial"/>
              <a:buNone/>
            </a:pPr>
            <a:r>
              <a:rPr lang="en" sz="1300"/>
              <a:t>▶ Set theory: Multisets are now covered in the text. (Previously they were introduced in the exercises.</a:t>
            </a:r>
            <a:endParaRPr sz="1300"/>
          </a:p>
          <a:p>
            <a:pPr indent="0" lvl="0" marL="0" rtl="0" algn="just">
              <a:spcBef>
                <a:spcPts val="1200"/>
              </a:spcBef>
              <a:spcAft>
                <a:spcPts val="0"/>
              </a:spcAft>
              <a:buClr>
                <a:schemeClr val="dk1"/>
              </a:buClr>
              <a:buSzPts val="2323"/>
              <a:buFont typeface="Arial"/>
              <a:buNone/>
            </a:pPr>
            <a:r>
              <a:rPr lang="en" sz="1300"/>
              <a:t>▶ Algorithms: The string matching problem, an important algorithm for many applications, including spell checking, </a:t>
            </a:r>
            <a:r>
              <a:rPr lang="en" sz="1300"/>
              <a:t>keyword</a:t>
            </a:r>
            <a:r>
              <a:rPr lang="en" sz="1300"/>
              <a:t> searching, string-matching, and computational biology, is now discussed. The brute-force algorithm for solving string-matching exercises is presented. </a:t>
            </a:r>
            <a:endParaRPr sz="1300"/>
          </a:p>
          <a:p>
            <a:pPr indent="0" lvl="0" marL="0" rtl="0" algn="just">
              <a:spcBef>
                <a:spcPts val="1200"/>
              </a:spcBef>
              <a:spcAft>
                <a:spcPts val="0"/>
              </a:spcAft>
              <a:buClr>
                <a:schemeClr val="dk1"/>
              </a:buClr>
              <a:buSzPts val="2323"/>
              <a:buFont typeface="Arial"/>
              <a:buNone/>
            </a:pPr>
            <a:r>
              <a:rPr lang="en" sz="1300"/>
              <a:t>▶ Number theory: The new edition includes the latest numerical and </a:t>
            </a:r>
            <a:r>
              <a:rPr lang="en" sz="1300"/>
              <a:t>theoretical</a:t>
            </a:r>
            <a:r>
              <a:rPr lang="en" sz="1300"/>
              <a:t> discoveries relating to primes and open conjectures about them. The extended Euclidean algorithm, a one-pass algorithm, is now discussed in the text. </a:t>
            </a:r>
            <a:endParaRPr sz="1300"/>
          </a:p>
          <a:p>
            <a:pPr indent="0" lvl="0" marL="0" rtl="0" algn="just">
              <a:spcBef>
                <a:spcPts val="1200"/>
              </a:spcBef>
              <a:spcAft>
                <a:spcPts val="0"/>
              </a:spcAft>
              <a:buClr>
                <a:schemeClr val="dk1"/>
              </a:buClr>
              <a:buSzPts val="2323"/>
              <a:buFont typeface="Arial"/>
              <a:buNone/>
            </a:pPr>
            <a:r>
              <a:rPr lang="en" sz="1300"/>
              <a:t>▶ Cryptography: The concept of homomorphic encryption, and its importance to cloud computing, is now covered</a:t>
            </a:r>
            <a:endParaRPr sz="1300"/>
          </a:p>
          <a:p>
            <a:pPr indent="0" lvl="0" marL="0" rtl="0" algn="just">
              <a:spcBef>
                <a:spcPts val="1200"/>
              </a:spcBef>
              <a:spcAft>
                <a:spcPts val="1200"/>
              </a:spcAft>
              <a:buNone/>
            </a:pPr>
            <a:r>
              <a:t/>
            </a:r>
            <a:endParaRPr/>
          </a:p>
        </p:txBody>
      </p:sp>
      <p:sp>
        <p:nvSpPr>
          <p:cNvPr id="76" name="Google Shape;76;p16"/>
          <p:cNvSpPr txBox="1"/>
          <p:nvPr/>
        </p:nvSpPr>
        <p:spPr>
          <a:xfrm>
            <a:off x="6946500" y="265475"/>
            <a:ext cx="1493400" cy="6306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a:t>
            </a:r>
            <a:r>
              <a:rPr lang="en"/>
              <a:t>opic Coverage (cont)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688"/>
              <a:buFont typeface="Arial"/>
              <a:buNone/>
            </a:pPr>
            <a:r>
              <a:rPr lang="en" sz="1225"/>
              <a:t>▶ Mathematical induction: The template for proofs by mathematical induction has been expanded. It is now placed in the text before examples of proof by mathematical induction.</a:t>
            </a:r>
            <a:endParaRPr sz="1225"/>
          </a:p>
          <a:p>
            <a:pPr indent="0" lvl="0" marL="0" rtl="0" algn="just">
              <a:lnSpc>
                <a:spcPct val="95000"/>
              </a:lnSpc>
              <a:spcBef>
                <a:spcPts val="1200"/>
              </a:spcBef>
              <a:spcAft>
                <a:spcPts val="0"/>
              </a:spcAft>
              <a:buClr>
                <a:schemeClr val="dk1"/>
              </a:buClr>
              <a:buSzPts val="688"/>
              <a:buFont typeface="Arial"/>
              <a:buNone/>
            </a:pPr>
            <a:r>
              <a:rPr lang="en" sz="1225"/>
              <a:t>▶ Counting methods: The coverage of the division rule for counting has been expanded</a:t>
            </a:r>
            <a:endParaRPr sz="1225"/>
          </a:p>
          <a:p>
            <a:pPr indent="0" lvl="0" marL="0" rtl="0" algn="just">
              <a:lnSpc>
                <a:spcPct val="95000"/>
              </a:lnSpc>
              <a:spcBef>
                <a:spcPts val="1200"/>
              </a:spcBef>
              <a:spcAft>
                <a:spcPts val="0"/>
              </a:spcAft>
              <a:buClr>
                <a:schemeClr val="dk1"/>
              </a:buClr>
              <a:buSzPts val="688"/>
              <a:buFont typeface="Arial"/>
              <a:buNone/>
            </a:pPr>
            <a:r>
              <a:rPr lang="en" sz="1225"/>
              <a:t>▶ Data mining: Association rules—key concepts in data mining—are now discussed in the section on n-ary relations. Also, the Jaccard metric, which is used to find the distance between two sets and which is used in data mining, is introduced in the exercises. </a:t>
            </a:r>
            <a:endParaRPr sz="1225"/>
          </a:p>
          <a:p>
            <a:pPr indent="0" lvl="0" marL="0" rtl="0" algn="just">
              <a:lnSpc>
                <a:spcPct val="95000"/>
              </a:lnSpc>
              <a:spcBef>
                <a:spcPts val="1200"/>
              </a:spcBef>
              <a:spcAft>
                <a:spcPts val="0"/>
              </a:spcAft>
              <a:buClr>
                <a:schemeClr val="dk1"/>
              </a:buClr>
              <a:buSzPts val="688"/>
              <a:buFont typeface="Arial"/>
              <a:buNone/>
            </a:pPr>
            <a:r>
              <a:rPr lang="en" sz="1225"/>
              <a:t>▶ Graph theory applications: A new example illustrates how semantic networks, an important structure in artificial intelligence, can be modeled using graphs</a:t>
            </a:r>
            <a:endParaRPr sz="1225"/>
          </a:p>
          <a:p>
            <a:pPr indent="0" lvl="0" marL="0" rtl="0" algn="just">
              <a:lnSpc>
                <a:spcPct val="95000"/>
              </a:lnSpc>
              <a:spcBef>
                <a:spcPts val="1200"/>
              </a:spcBef>
              <a:spcAft>
                <a:spcPts val="0"/>
              </a:spcAft>
              <a:buClr>
                <a:schemeClr val="dk1"/>
              </a:buClr>
              <a:buSzPts val="688"/>
              <a:buFont typeface="Arial"/>
              <a:buNone/>
            </a:pPr>
            <a:r>
              <a:rPr lang="en" sz="1225"/>
              <a:t>▶ Biographies: New biographies of Wiles, Bhaskaracharya, de la Vallee-Poussin, ´ Hadamard, Zhang, and Gentry have been added. Existing biographies have been expanded and updated. This adds diversity by including more historically important Eastern mathematicians, major nineteenth and twentieth century researchers, and currently active twenty-first century mathematicians and computer scientists.</a:t>
            </a:r>
            <a:endParaRPr sz="1225"/>
          </a:p>
          <a:p>
            <a:pPr indent="0" lvl="0" marL="0" rtl="0" algn="just">
              <a:lnSpc>
                <a:spcPct val="95000"/>
              </a:lnSpc>
              <a:spcBef>
                <a:spcPts val="1200"/>
              </a:spcBef>
              <a:spcAft>
                <a:spcPts val="0"/>
              </a:spcAft>
              <a:buClr>
                <a:schemeClr val="dk1"/>
              </a:buClr>
              <a:buSzPts val="688"/>
              <a:buFont typeface="Arial"/>
              <a:buNone/>
            </a:pPr>
            <a:r>
              <a:t/>
            </a:r>
            <a:endParaRPr sz="1225"/>
          </a:p>
          <a:p>
            <a:pPr indent="0" lvl="0" marL="0" rtl="0" algn="just">
              <a:lnSpc>
                <a:spcPct val="95000"/>
              </a:lnSpc>
              <a:spcBef>
                <a:spcPts val="1200"/>
              </a:spcBef>
              <a:spcAft>
                <a:spcPts val="1200"/>
              </a:spcAft>
              <a:buSzPts val="688"/>
              <a:buNone/>
            </a:pPr>
            <a:r>
              <a:t/>
            </a:r>
            <a:endParaRPr sz="1225"/>
          </a:p>
        </p:txBody>
      </p:sp>
      <p:sp>
        <p:nvSpPr>
          <p:cNvPr id="83" name="Google Shape;83;p17"/>
          <p:cNvSpPr txBox="1"/>
          <p:nvPr/>
        </p:nvSpPr>
        <p:spPr>
          <a:xfrm>
            <a:off x="6946500" y="254400"/>
            <a:ext cx="1360500" cy="6747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For students</a:t>
            </a:r>
            <a:endParaRPr/>
          </a:p>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just">
              <a:spcBef>
                <a:spcPts val="0"/>
              </a:spcBef>
              <a:spcAft>
                <a:spcPts val="0"/>
              </a:spcAft>
              <a:buNone/>
            </a:pPr>
            <a:r>
              <a:rPr lang="en" sz="1700"/>
              <a:t>What is discrete mathematics? Discrete mathematics is the part of mathematics devoted to the study of discrete objects. (Here discrete means consisting of distinct or unconnected elements.) </a:t>
            </a:r>
            <a:endParaRPr sz="1700"/>
          </a:p>
          <a:p>
            <a:pPr indent="0" lvl="0" marL="0" rtl="0" algn="just">
              <a:spcBef>
                <a:spcPts val="1200"/>
              </a:spcBef>
              <a:spcAft>
                <a:spcPts val="0"/>
              </a:spcAft>
              <a:buNone/>
            </a:pPr>
            <a:r>
              <a:rPr lang="en" sz="1700"/>
              <a:t>The kinds of problems solved using discrete mathematics include: </a:t>
            </a:r>
            <a:endParaRPr sz="1700"/>
          </a:p>
          <a:p>
            <a:pPr indent="0" lvl="0" marL="0" rtl="0" algn="just">
              <a:spcBef>
                <a:spcPts val="1200"/>
              </a:spcBef>
              <a:spcAft>
                <a:spcPts val="0"/>
              </a:spcAft>
              <a:buClr>
                <a:schemeClr val="dk1"/>
              </a:buClr>
              <a:buSzPct val="105882"/>
              <a:buFont typeface="Arial"/>
              <a:buNone/>
            </a:pPr>
            <a:r>
              <a:rPr lang="en" sz="1700"/>
              <a:t>▶ How many ways are there to choose a valid password on a computer system? ▶ What is the probability of winning a lottery? ▶ Is there a link between two computers in a network? ▶ How can I identify spam e-mail messages? ▶ How can I encrypt a message so that no unintended recipient can read it? ▶ What is the shortest path between two cities using a transportation system? ▶ How can a list of integers be sorted so that the integers are in increasing order? ▶ How many steps are required to do such a sorting? ▶ How can it be proved that a sorting algorithm correctly sorts a list? ▶ How can a circuit that adds two integers be designed? ▶ How many valid Internet addresses are there?</a:t>
            </a:r>
            <a:endParaRPr sz="1700"/>
          </a:p>
          <a:p>
            <a:pPr indent="0" lvl="0" marL="0" rtl="0" algn="just">
              <a:spcBef>
                <a:spcPts val="1200"/>
              </a:spcBef>
              <a:spcAft>
                <a:spcPts val="1200"/>
              </a:spcAft>
              <a:buNone/>
            </a:pPr>
            <a:r>
              <a:t/>
            </a:r>
            <a:endParaRPr/>
          </a:p>
        </p:txBody>
      </p:sp>
      <p:sp>
        <p:nvSpPr>
          <p:cNvPr id="90" name="Google Shape;90;p18"/>
          <p:cNvSpPr txBox="1"/>
          <p:nvPr/>
        </p:nvSpPr>
        <p:spPr>
          <a:xfrm>
            <a:off x="6658900" y="287600"/>
            <a:ext cx="1382700" cy="6969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or students</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None/>
            </a:pPr>
            <a:r>
              <a:rPr lang="en"/>
              <a:t>WHY STUDY DISCRETE MATHEMATICS? </a:t>
            </a:r>
            <a:endParaRPr/>
          </a:p>
          <a:p>
            <a:pPr indent="0" lvl="0" marL="0" rtl="0" algn="just">
              <a:spcBef>
                <a:spcPts val="1200"/>
              </a:spcBef>
              <a:spcAft>
                <a:spcPts val="1200"/>
              </a:spcAft>
              <a:buNone/>
            </a:pPr>
            <a:r>
              <a:rPr lang="en"/>
              <a:t>There are several important reasons for studying discrete mathematics. First, through this course you can develop your mathematical maturity: that is, your ability to understand and create mathematical arguments. You will not get very far in your studies in the mathematical sciences without these skills. Second, discrete mathematics is the gateway to more advanced courses in all parts of the mathematical sciences. Discrete mathematics provides the mathematical foundations for many computer science courses, including data structures, algorithms, database theory, automata theory, formal languages, compiler theory, computer security, and operating systems. Students find these courses much more difficult when they have not had the appropriate mathematical foundations from discrete mathematics. One student sent me an e-mail message saying that she used the contents of this book in every computer science course she took! Math courses based on the material studied in discrete mathematics include logic, set theory, number theory, linear algebra, abstract algebra, combinatorics, graph theory, and probability theory (the discrete part of the subject). Also, discrete mathematics contains the necessary mathematical background for solving problems in operations research (including discrete optimization), chemistry, engineering, biology, and so on. In the text, we will study applications to some of these areas.</a:t>
            </a:r>
            <a:endParaRPr/>
          </a:p>
        </p:txBody>
      </p:sp>
      <p:sp>
        <p:nvSpPr>
          <p:cNvPr id="97" name="Google Shape;97;p19"/>
          <p:cNvSpPr txBox="1"/>
          <p:nvPr/>
        </p:nvSpPr>
        <p:spPr>
          <a:xfrm>
            <a:off x="6924375" y="199100"/>
            <a:ext cx="1437900" cy="719100"/>
          </a:xfrm>
          <a:prstGeom prst="rect">
            <a:avLst/>
          </a:prstGeom>
          <a:solidFill>
            <a:srgbClr val="FFD966"/>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2"/>
                </a:solidFill>
                <a:latin typeface="Comic Sans MS"/>
                <a:ea typeface="Comic Sans MS"/>
                <a:cs typeface="Comic Sans MS"/>
                <a:sym typeface="Comic Sans MS"/>
              </a:rPr>
              <a:t>Intro to DM Discussion</a:t>
            </a:r>
            <a:endParaRPr sz="1600">
              <a:solidFill>
                <a:schemeClr val="dk2"/>
              </a:solidFill>
              <a:latin typeface="Comic Sans MS"/>
              <a:ea typeface="Comic Sans MS"/>
              <a:cs typeface="Comic Sans MS"/>
              <a:sym typeface="Comic Sans M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