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d2b67e17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d2b67e17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ad2b67e17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ad2b67e17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d2b67e17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d2b67e17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d2b67e17a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d2b67e17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d2b67e17a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d2b67e17a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d2b67e17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d2b67e17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d2b67e17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d2b67e17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d2b67e17a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d2b67e17a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d2b67e17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d2b67e17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d2b67e17a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d2b67e17a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2b67e17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2b67e17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d2b67e17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d2b67e17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d2b67e17a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d2b67e17a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d2b67e17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d2b67e17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2b67e17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2b67e17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2b67e17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2b67e17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2b67e17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2b67e17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d2b67e17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d2b67e17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d2b67e17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d2b67e17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d2b67e17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d2b67e17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d2b67e17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d2b67e17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Proof Techniques</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integer and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We first attempt a direct proof. To construct a direct proof, we first assume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an odd integer. From the definition of an odd integer, we know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+ 1 for some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Can we use this fact to show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We see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+ 1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but there does not seem to be any direct way to conclude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Because our attempt at a direct proof failed, we next try a proof by contraposition.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integer and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Because our attempt at a direct proof failed, we next try a proof by contraposition.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The first step in a proof by contraposition is to assume that the conclusion of the conditional statement “If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is false; namely, assume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even. Then, by the definition of an even integer,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for some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Substituting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for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we find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 3(2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+ 2 = 6</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+ 2 = 2(3</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+ 1). This tells us that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even (because it is a multiple of 2), and therefore not odd. This is the negation of the premise of the theorem. Because the negation of the conclusion of the conditional statement implies that the hypothesis is false, the original conditional statement is true. Our proof by contraposition succeeded; we have proved the theorem “If 3</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 is odd,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Because there is no obvious way of showing that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directly from the equation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we attempt a proof by contraposition. The first step in a proof by contraposition is to assume that the conclusion of the conditional statement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false. That is, we assume that the statement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false. Using the meaning of disjunction together with De Morgan’s law, we see that this implies that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false. This implies that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&gt;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&gt;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examples </a:t>
            </a:r>
            <a:endParaRPr>
              <a:latin typeface="Comic Sans MS"/>
              <a:ea typeface="Comic Sans MS"/>
              <a:cs typeface="Comic Sans MS"/>
              <a:sym typeface="Comic Sans MS"/>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We can multiply these inequalities together (using the fact that if 0 &lt;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&lt;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and 0 &lt; </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&lt; </a:t>
            </a:r>
            <a:r>
              <a:rPr i="1" lang="en">
                <a:latin typeface="Times New Roman"/>
                <a:ea typeface="Times New Roman"/>
                <a:cs typeface="Times New Roman"/>
                <a:sym typeface="Times New Roman"/>
              </a:rPr>
              <a:t>v</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su</a:t>
            </a:r>
            <a:r>
              <a:rPr lang="en">
                <a:latin typeface="Times New Roman"/>
                <a:ea typeface="Times New Roman"/>
                <a:cs typeface="Times New Roman"/>
                <a:sym typeface="Times New Roman"/>
              </a:rPr>
              <a:t> &lt; </a:t>
            </a:r>
            <a:r>
              <a:rPr i="1" lang="en">
                <a:latin typeface="Times New Roman"/>
                <a:ea typeface="Times New Roman"/>
                <a:cs typeface="Times New Roman"/>
                <a:sym typeface="Times New Roman"/>
              </a:rPr>
              <a:t>tv</a:t>
            </a:r>
            <a:r>
              <a:rPr lang="en">
                <a:latin typeface="Times New Roman"/>
                <a:ea typeface="Times New Roman"/>
                <a:cs typeface="Times New Roman"/>
                <a:sym typeface="Times New Roman"/>
              </a:rPr>
              <a:t>) to obtain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&gt;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This shows that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which contradicts the statement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Because the negation of the conclusion of the conditional statement implies that the hypothesis is false, the original conditional statement is true. Our proof by contraposition succeeded; we have proved that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positive integers, then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or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strategy: examples </a:t>
            </a:r>
            <a:endParaRPr>
              <a:latin typeface="Comic Sans MS"/>
              <a:ea typeface="Comic Sans MS"/>
              <a:cs typeface="Comic Sans MS"/>
              <a:sym typeface="Comic Sans MS"/>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For this example, we need to define rational and irrational numbers. </a:t>
            </a:r>
            <a:endParaRPr>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The real number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rational if there exist integers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 0 such that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 real number that is not rational is called irrational.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Now prove that the sum of two rational numbers is rational. (Note that if we include the implicit quantifiers here, the theorem we want to prove is “For every real number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and every real number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if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are rational numbers, then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is rational.)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We first attempt a direct proof. To begin, suppose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are rational numbers. From the definition of a rational number, it follows that there are integers </a:t>
            </a:r>
            <a:r>
              <a:rPr i="1" lang="en">
                <a:latin typeface="Times New Roman"/>
                <a:ea typeface="Times New Roman"/>
                <a:cs typeface="Times New Roman"/>
                <a:sym typeface="Times New Roman"/>
              </a:rPr>
              <a:t>p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 0, such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integers </a:t>
            </a:r>
            <a:r>
              <a:rPr i="1" lang="en">
                <a:latin typeface="Times New Roman"/>
                <a:ea typeface="Times New Roman"/>
                <a:cs typeface="Times New Roman"/>
                <a:sym typeface="Times New Roman"/>
              </a:rPr>
              <a:t>t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u </a:t>
            </a:r>
            <a:r>
              <a:rPr lang="en">
                <a:latin typeface="Times New Roman"/>
                <a:ea typeface="Times New Roman"/>
                <a:cs typeface="Times New Roman"/>
                <a:sym typeface="Times New Roman"/>
              </a:rPr>
              <a:t>≠ 0, such that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strategy: examples </a:t>
            </a:r>
            <a:endParaRPr>
              <a:latin typeface="Comic Sans MS"/>
              <a:ea typeface="Comic Sans MS"/>
              <a:cs typeface="Comic Sans MS"/>
              <a:sym typeface="Comic Sans MS"/>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Can we use this information to show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is rational? That is, can we find integers </a:t>
            </a:r>
            <a:r>
              <a:rPr i="1" lang="en">
                <a:latin typeface="Times New Roman"/>
                <a:ea typeface="Times New Roman"/>
                <a:cs typeface="Times New Roman"/>
                <a:sym typeface="Times New Roman"/>
              </a:rPr>
              <a:t>v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such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v</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 0? With the goal of finding these integers </a:t>
            </a:r>
            <a:r>
              <a:rPr i="1" lang="en">
                <a:latin typeface="Times New Roman"/>
                <a:ea typeface="Times New Roman"/>
                <a:cs typeface="Times New Roman"/>
                <a:sym typeface="Times New Roman"/>
              </a:rPr>
              <a:t>v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a:t>
            </a:r>
            <a:r>
              <a:rPr lang="en">
                <a:latin typeface="Times New Roman"/>
                <a:ea typeface="Times New Roman"/>
                <a:cs typeface="Times New Roman"/>
                <a:sym typeface="Times New Roman"/>
              </a:rPr>
              <a:t>, we add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u</a:t>
            </a:r>
            <a:r>
              <a:rPr lang="en">
                <a:latin typeface="Times New Roman"/>
                <a:ea typeface="Times New Roman"/>
                <a:cs typeface="Times New Roman"/>
                <a:sym typeface="Times New Roman"/>
              </a:rPr>
              <a:t>, using </a:t>
            </a:r>
            <a:r>
              <a:rPr i="1" lang="en">
                <a:latin typeface="Times New Roman"/>
                <a:ea typeface="Times New Roman"/>
                <a:cs typeface="Times New Roman"/>
                <a:sym typeface="Times New Roman"/>
              </a:rPr>
              <a:t>qu </a:t>
            </a:r>
            <a:r>
              <a:rPr lang="en">
                <a:latin typeface="Times New Roman"/>
                <a:ea typeface="Times New Roman"/>
                <a:cs typeface="Times New Roman"/>
                <a:sym typeface="Times New Roman"/>
              </a:rPr>
              <a:t>as the common denominator. We find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u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pu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qu </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Because </a:t>
            </a:r>
            <a:r>
              <a:rPr i="1" lang="en">
                <a:latin typeface="Times New Roman"/>
                <a:ea typeface="Times New Roman"/>
                <a:cs typeface="Times New Roman"/>
                <a:sym typeface="Times New Roman"/>
              </a:rPr>
              <a:t>q </a:t>
            </a:r>
            <a:r>
              <a:rPr lang="en">
                <a:latin typeface="Times New Roman"/>
                <a:ea typeface="Times New Roman"/>
                <a:cs typeface="Times New Roman"/>
                <a:sym typeface="Times New Roman"/>
              </a:rPr>
              <a:t>≠ 0 and </a:t>
            </a:r>
            <a:r>
              <a:rPr i="1" lang="en">
                <a:latin typeface="Times New Roman"/>
                <a:ea typeface="Times New Roman"/>
                <a:cs typeface="Times New Roman"/>
                <a:sym typeface="Times New Roman"/>
              </a:rPr>
              <a:t>u </a:t>
            </a:r>
            <a:r>
              <a:rPr lang="en">
                <a:latin typeface="Times New Roman"/>
                <a:ea typeface="Times New Roman"/>
                <a:cs typeface="Times New Roman"/>
                <a:sym typeface="Times New Roman"/>
              </a:rPr>
              <a:t>≠ 0, it follows that </a:t>
            </a:r>
            <a:r>
              <a:rPr i="1" lang="en">
                <a:latin typeface="Times New Roman"/>
                <a:ea typeface="Times New Roman"/>
                <a:cs typeface="Times New Roman"/>
                <a:sym typeface="Times New Roman"/>
              </a:rPr>
              <a:t>qu </a:t>
            </a:r>
            <a:r>
              <a:rPr lang="en">
                <a:latin typeface="Times New Roman"/>
                <a:ea typeface="Times New Roman"/>
                <a:cs typeface="Times New Roman"/>
                <a:sym typeface="Times New Roman"/>
              </a:rPr>
              <a:t>≠ 0. Consequently, we have expressed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as the ratio of two integers, </a:t>
            </a:r>
            <a:r>
              <a:rPr i="1" lang="en">
                <a:latin typeface="Times New Roman"/>
                <a:ea typeface="Times New Roman"/>
                <a:cs typeface="Times New Roman"/>
                <a:sym typeface="Times New Roman"/>
              </a:rPr>
              <a:t>v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pu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qt </a:t>
            </a:r>
            <a:r>
              <a:rPr lang="en">
                <a:latin typeface="Times New Roman"/>
                <a:ea typeface="Times New Roman"/>
                <a:cs typeface="Times New Roman"/>
                <a:sym typeface="Times New Roman"/>
              </a:rPr>
              <a:t>and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qu</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w </a:t>
            </a:r>
            <a:r>
              <a:rPr lang="en">
                <a:latin typeface="Times New Roman"/>
                <a:ea typeface="Times New Roman"/>
                <a:cs typeface="Times New Roman"/>
                <a:sym typeface="Times New Roman"/>
              </a:rPr>
              <a:t>≠ 0. This means that </a:t>
            </a:r>
            <a:r>
              <a:rPr i="1" lang="en">
                <a:latin typeface="Times New Roman"/>
                <a:ea typeface="Times New Roman"/>
                <a:cs typeface="Times New Roman"/>
                <a:sym typeface="Times New Roman"/>
              </a:rPr>
              <a:t>r </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s </a:t>
            </a:r>
            <a:r>
              <a:rPr lang="en">
                <a:latin typeface="Times New Roman"/>
                <a:ea typeface="Times New Roman"/>
                <a:cs typeface="Times New Roman"/>
                <a:sym typeface="Times New Roman"/>
              </a:rPr>
              <a:t>is rational. We have proved that the sum of two rational numbers is rational; our attempt to find a direct proof succeeded.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a:t>
            </a:r>
            <a:r>
              <a:rPr lang="en">
                <a:latin typeface="Comic Sans MS"/>
                <a:ea typeface="Comic Sans MS"/>
                <a:cs typeface="Comic Sans MS"/>
                <a:sym typeface="Comic Sans MS"/>
              </a:rPr>
              <a:t>: procedure </a:t>
            </a:r>
            <a:endParaRPr>
              <a:latin typeface="Comic Sans MS"/>
              <a:ea typeface="Comic Sans MS"/>
              <a:cs typeface="Comic Sans MS"/>
              <a:sym typeface="Comic Sans MS"/>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Suppose we want to prove that a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Furthermore, suppose that we can find a contradiction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true. Because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false, but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true, we can conclude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false, which means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How can we find a contradiction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that might help us prove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in this way?</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Because the statement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a contradiction whenever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a proposition, we can prove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if we can show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true for some proposition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Proofs of this type are called proofs by contradiction.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51" name="Google Shape;15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at least four of any 22 days must fall on the same day of the week.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“At least four of 22 chosen days fall on the same day of the week.” Suppose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This means that at most three of the 22 days fall on the same day of the week. Because there are seven days of the week, this implies that at most 21 days could have been chosen, as for each of the days of the week, at most three of the chosen days could fall on that day. This contradicts the premise that we have 22 days under consideration. That is, if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is the statement that 22 days are chosen, then we have shown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r</a:t>
            </a:r>
            <a:r>
              <a:rPr lang="en">
                <a:latin typeface="Times New Roman"/>
                <a:ea typeface="Times New Roman"/>
                <a:cs typeface="Times New Roman"/>
                <a:sym typeface="Times New Roman"/>
              </a:rPr>
              <a:t>). Consequently, we know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We have proved that at least four of 22 chosen days fall on the same day of the week. </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57" name="Google Shape;15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√2 is irrational by giving a proof by contradiction.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“√2 is irrational.” To start a proof by contradiction, we suppose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Note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the statement “It is not the case that √2 is irrational,” which says that √2 is rational. We will show that assuming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leads to a contradiction.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If √2 is rational, there exist integers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with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 0 and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have no common factors (so that the fraction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is in lowest terms). (Here, we are using the fact that every rational number can be written in lowest terms.) Because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when both sides of this equation are squared, it follows that 2 =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Hence, 2</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63" name="Google Shape;16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√2 is irrational by giving a proof by contradiction.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By the definition of an even integer it follows that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even. We next use the fact that if </a:t>
            </a:r>
            <a:r>
              <a:rPr i="1" lang="en">
                <a:latin typeface="Times New Roman"/>
                <a:ea typeface="Times New Roman"/>
                <a:cs typeface="Times New Roman"/>
                <a:sym typeface="Times New Roman"/>
              </a:rPr>
              <a:t>a</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even,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must also be even (which follows by Exercise 18).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Furthermore, because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even, by the definition of an even integer,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c</a:t>
            </a:r>
            <a:r>
              <a:rPr lang="en">
                <a:latin typeface="Times New Roman"/>
                <a:ea typeface="Times New Roman"/>
                <a:cs typeface="Times New Roman"/>
                <a:sym typeface="Times New Roman"/>
              </a:rPr>
              <a:t> for some integer </a:t>
            </a:r>
            <a:r>
              <a:rPr i="1" lang="en">
                <a:latin typeface="Times New Roman"/>
                <a:ea typeface="Times New Roman"/>
                <a:cs typeface="Times New Roman"/>
                <a:sym typeface="Times New Roman"/>
              </a:rPr>
              <a:t>c</a:t>
            </a:r>
            <a:r>
              <a:rPr lang="en">
                <a:latin typeface="Times New Roman"/>
                <a:ea typeface="Times New Roman"/>
                <a:cs typeface="Times New Roman"/>
                <a:sym typeface="Times New Roman"/>
              </a:rPr>
              <a:t>. Thus, 2</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4</a:t>
            </a:r>
            <a:r>
              <a:rPr i="1" lang="en">
                <a:latin typeface="Times New Roman"/>
                <a:ea typeface="Times New Roman"/>
                <a:cs typeface="Times New Roman"/>
                <a:sym typeface="Times New Roman"/>
              </a:rPr>
              <a:t>c</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Dividing both sides of this equation by 2 gives </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c</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By the definition of even, this means that </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even. Again using the fact that if the square of an integer is even, then the integer itself must be even, we conclude that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must be even as well.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Topics</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Proof by Construction (Direct Proof)</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Indirect proof techniques </a:t>
            </a:r>
            <a:endParaRPr>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Proof by Contraposition </a:t>
            </a:r>
            <a:endParaRPr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Proof by Contradiction </a:t>
            </a:r>
            <a:endParaRPr sz="1800">
              <a:latin typeface="Comic Sans MS"/>
              <a:ea typeface="Comic Sans MS"/>
              <a:cs typeface="Comic Sans MS"/>
              <a:sym typeface="Comic Sans MS"/>
            </a:endParaRPr>
          </a:p>
          <a:p>
            <a:pPr indent="-342900" lvl="1" marL="914400" rtl="0" algn="l">
              <a:spcBef>
                <a:spcPts val="0"/>
              </a:spcBef>
              <a:spcAft>
                <a:spcPts val="0"/>
              </a:spcAft>
              <a:buSzPts val="1800"/>
              <a:buFont typeface="Comic Sans MS"/>
              <a:buChar char="○"/>
            </a:pPr>
            <a:r>
              <a:rPr lang="en" sz="1800">
                <a:latin typeface="Comic Sans MS"/>
                <a:ea typeface="Comic Sans MS"/>
                <a:cs typeface="Comic Sans MS"/>
                <a:sym typeface="Comic Sans MS"/>
              </a:rPr>
              <a:t>Proof by Counterexample </a:t>
            </a:r>
            <a:endParaRPr sz="1800">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Contradiction: examples </a:t>
            </a:r>
            <a:endParaRPr>
              <a:latin typeface="Comic Sans MS"/>
              <a:ea typeface="Comic Sans MS"/>
              <a:cs typeface="Comic Sans MS"/>
              <a:sym typeface="Comic Sans MS"/>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Prove that √2 is irrational by giving a proof by contradiction.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We have now shown that the assumption of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leads to the equation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have no common factors, but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are even, that is, 2 divides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Note that the statement that √2 =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have no common factors, means, in particular, that 2 does not divide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Because our assumption of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leads to the contradiction that 2 divides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and 2 does not divide both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must be false. That is, the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“√2 is irrational,” is true. We have proved that √2 is irrational.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a:t>
            </a:r>
            <a:r>
              <a:rPr lang="en">
                <a:latin typeface="Comic Sans MS"/>
                <a:ea typeface="Comic Sans MS"/>
                <a:cs typeface="Comic Sans MS"/>
                <a:sym typeface="Comic Sans MS"/>
              </a:rPr>
              <a:t>Counterexample</a:t>
            </a:r>
            <a:r>
              <a:rPr lang="en">
                <a:latin typeface="Comic Sans MS"/>
                <a:ea typeface="Comic Sans MS"/>
                <a:cs typeface="Comic Sans MS"/>
                <a:sym typeface="Comic Sans MS"/>
              </a:rPr>
              <a:t>: procedure </a:t>
            </a:r>
            <a:endParaRPr>
              <a:latin typeface="Comic Sans MS"/>
              <a:ea typeface="Comic Sans MS"/>
              <a:cs typeface="Comic Sans MS"/>
              <a:sym typeface="Comic Sans MS"/>
            </a:endParaRPr>
          </a:p>
        </p:txBody>
      </p:sp>
      <p:sp>
        <p:nvSpPr>
          <p:cNvPr id="175" name="Google Shape;17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To show that a statement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false, we need only find a counterexample, that is, an example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for which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false.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When presented with a statement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which we believe to be false or which has resisted all proof attempts, we look for a counterexample.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Counterexample: examples </a:t>
            </a:r>
            <a:endParaRPr>
              <a:latin typeface="Comic Sans MS"/>
              <a:ea typeface="Comic Sans MS"/>
              <a:cs typeface="Comic Sans MS"/>
              <a:sym typeface="Comic Sans MS"/>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 statement “Every positive integer is the sum of the squares of two integers” is false.</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To show that this statement is false, we look for a counterexample, which is a particular integer that is not the sum of the squares of two integers. It does not take long to find a counterexample, because 3 cannot be written as the sum of the squares of two integers. To show this is the case, note that the only perfect squares not exceeding 3 are 0</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0 and 1</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1. Furthermore, there is no way to get 3 as the sum of two terms each of which is 0 or 1. Consequently, we have shown that “Every positive integer is the sum of the squares of two integers” is false.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Introduction to Proofs: Terminologies </a:t>
            </a:r>
            <a:endParaRPr>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Formally, a </a:t>
            </a:r>
            <a:r>
              <a:rPr b="1" lang="en">
                <a:latin typeface="Times New Roman"/>
                <a:ea typeface="Times New Roman"/>
                <a:cs typeface="Times New Roman"/>
                <a:sym typeface="Times New Roman"/>
              </a:rPr>
              <a:t>theorem</a:t>
            </a:r>
            <a:r>
              <a:rPr lang="en">
                <a:latin typeface="Times New Roman"/>
                <a:ea typeface="Times New Roman"/>
                <a:cs typeface="Times New Roman"/>
                <a:sym typeface="Times New Roman"/>
              </a:rPr>
              <a:t> is a statement that can be shown to be true. In mathematical writing, the term theorem is usually reserved for a statement that is considered at least somewhat important. Less important theorems sometimes are called </a:t>
            </a:r>
            <a:r>
              <a:rPr b="1" lang="en">
                <a:latin typeface="Times New Roman"/>
                <a:ea typeface="Times New Roman"/>
                <a:cs typeface="Times New Roman"/>
                <a:sym typeface="Times New Roman"/>
              </a:rPr>
              <a:t>propositions</a:t>
            </a:r>
            <a:r>
              <a:rPr lang="en">
                <a:latin typeface="Times New Roman"/>
                <a:ea typeface="Times New Roman"/>
                <a:cs typeface="Times New Roman"/>
                <a:sym typeface="Times New Roman"/>
              </a:rPr>
              <a:t>. (Theorems can also be referred to as </a:t>
            </a:r>
            <a:r>
              <a:rPr b="1" lang="en">
                <a:latin typeface="Times New Roman"/>
                <a:ea typeface="Times New Roman"/>
                <a:cs typeface="Times New Roman"/>
                <a:sym typeface="Times New Roman"/>
              </a:rPr>
              <a:t>facts</a:t>
            </a:r>
            <a:r>
              <a:rPr lang="en">
                <a:latin typeface="Times New Roman"/>
                <a:ea typeface="Times New Roman"/>
                <a:cs typeface="Times New Roman"/>
                <a:sym typeface="Times New Roman"/>
              </a:rPr>
              <a:t> or </a:t>
            </a:r>
            <a:r>
              <a:rPr b="1" lang="en">
                <a:latin typeface="Times New Roman"/>
                <a:ea typeface="Times New Roman"/>
                <a:cs typeface="Times New Roman"/>
                <a:sym typeface="Times New Roman"/>
              </a:rPr>
              <a:t>results</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theorem may be the universal quantification of a conditional statement with one or more premises and a conclusion. However, it may be some other type of logical statement, as the examples later in this chapter will show.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We demonstrate that a theorem is true with a </a:t>
            </a:r>
            <a:r>
              <a:rPr b="1" lang="en">
                <a:latin typeface="Times New Roman"/>
                <a:ea typeface="Times New Roman"/>
                <a:cs typeface="Times New Roman"/>
                <a:sym typeface="Times New Roman"/>
              </a:rPr>
              <a:t>proof</a:t>
            </a:r>
            <a:r>
              <a:rPr lang="en">
                <a:latin typeface="Times New Roman"/>
                <a:ea typeface="Times New Roman"/>
                <a:cs typeface="Times New Roman"/>
                <a:sym typeface="Times New Roman"/>
              </a:rPr>
              <a:t>. A proof is a valid argument that establishes the truth of a theorem.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Introduction to Proofs</a:t>
            </a:r>
            <a:r>
              <a:rPr lang="en">
                <a:latin typeface="Comic Sans MS"/>
                <a:ea typeface="Comic Sans MS"/>
                <a:cs typeface="Comic Sans MS"/>
                <a:sym typeface="Comic Sans MS"/>
              </a:rPr>
              <a:t>: Terminologies </a:t>
            </a:r>
            <a:endParaRPr>
              <a:latin typeface="Comic Sans MS"/>
              <a:ea typeface="Comic Sans MS"/>
              <a:cs typeface="Comic Sans MS"/>
              <a:sym typeface="Comic Sans M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The statements used in a proof can include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Comic Sans MS"/>
              <a:buChar char="○"/>
            </a:pPr>
            <a:r>
              <a:rPr b="1" lang="en">
                <a:latin typeface="Times New Roman"/>
                <a:ea typeface="Times New Roman"/>
                <a:cs typeface="Times New Roman"/>
                <a:sym typeface="Times New Roman"/>
              </a:rPr>
              <a:t>axioms </a:t>
            </a:r>
            <a:r>
              <a:rPr lang="en">
                <a:latin typeface="Times New Roman"/>
                <a:ea typeface="Times New Roman"/>
                <a:cs typeface="Times New Roman"/>
                <a:sym typeface="Times New Roman"/>
              </a:rPr>
              <a:t>(or </a:t>
            </a:r>
            <a:r>
              <a:rPr b="1" lang="en">
                <a:latin typeface="Times New Roman"/>
                <a:ea typeface="Times New Roman"/>
                <a:cs typeface="Times New Roman"/>
                <a:sym typeface="Times New Roman"/>
              </a:rPr>
              <a:t>postulates</a:t>
            </a:r>
            <a:r>
              <a:rPr lang="en">
                <a:latin typeface="Times New Roman"/>
                <a:ea typeface="Times New Roman"/>
                <a:cs typeface="Times New Roman"/>
                <a:sym typeface="Times New Roman"/>
              </a:rPr>
              <a:t>), which are statements we assume to be true (for example, the axioms for the real numbers, given in Appendix 1, and the axioms of plane geometry),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premises, if any, of the theorem,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and previously proven theorems.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Axioms may be stated using primitive terms that do not require definition, but all other terms used in theorems and their proofs must be defined.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Rules of inference, together with definitions of terms, are used to draw conclusions from other assertions, tying together the steps of a proof.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In practice, the final step of a proof is usually just the conclusion of the theorem. However, for clarity, we will often recap the statement of the theorem as the final step of a proof.</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Introduction to Proofs</a:t>
            </a:r>
            <a:r>
              <a:rPr lang="en">
                <a:latin typeface="Comic Sans MS"/>
                <a:ea typeface="Comic Sans MS"/>
                <a:cs typeface="Comic Sans MS"/>
                <a:sym typeface="Comic Sans MS"/>
              </a:rPr>
              <a:t>: Terminologies </a:t>
            </a:r>
            <a:endParaRPr>
              <a:latin typeface="Comic Sans MS"/>
              <a:ea typeface="Comic Sans MS"/>
              <a:cs typeface="Comic Sans MS"/>
              <a:sym typeface="Comic Sans M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A less important theorem that is helpful in the proof of other results is called a </a:t>
            </a:r>
            <a:r>
              <a:rPr b="1" lang="en">
                <a:latin typeface="Times New Roman"/>
                <a:ea typeface="Times New Roman"/>
                <a:cs typeface="Times New Roman"/>
                <a:sym typeface="Times New Roman"/>
              </a:rPr>
              <a:t>lemma </a:t>
            </a:r>
            <a:r>
              <a:rPr lang="en">
                <a:latin typeface="Times New Roman"/>
                <a:ea typeface="Times New Roman"/>
                <a:cs typeface="Times New Roman"/>
                <a:sym typeface="Times New Roman"/>
              </a:rPr>
              <a:t>(plural </a:t>
            </a:r>
            <a:r>
              <a:rPr i="1" lang="en">
                <a:latin typeface="Times New Roman"/>
                <a:ea typeface="Times New Roman"/>
                <a:cs typeface="Times New Roman"/>
                <a:sym typeface="Times New Roman"/>
              </a:rPr>
              <a:t>lemmas </a:t>
            </a:r>
            <a:r>
              <a:rPr lang="en">
                <a:latin typeface="Times New Roman"/>
                <a:ea typeface="Times New Roman"/>
                <a:cs typeface="Times New Roman"/>
                <a:sym typeface="Times New Roman"/>
              </a:rPr>
              <a:t>or </a:t>
            </a:r>
            <a:r>
              <a:rPr i="1" lang="en">
                <a:latin typeface="Times New Roman"/>
                <a:ea typeface="Times New Roman"/>
                <a:cs typeface="Times New Roman"/>
                <a:sym typeface="Times New Roman"/>
              </a:rPr>
              <a:t>lemmata</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Complicated proofs are usually easier to understand when they are proved using a series of lemmas, where each lemma is proved individually.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A </a:t>
            </a:r>
            <a:r>
              <a:rPr b="1" lang="en">
                <a:latin typeface="Times New Roman"/>
                <a:ea typeface="Times New Roman"/>
                <a:cs typeface="Times New Roman"/>
                <a:sym typeface="Times New Roman"/>
              </a:rPr>
              <a:t>corollary </a:t>
            </a:r>
            <a:r>
              <a:rPr lang="en">
                <a:latin typeface="Times New Roman"/>
                <a:ea typeface="Times New Roman"/>
                <a:cs typeface="Times New Roman"/>
                <a:sym typeface="Times New Roman"/>
              </a:rPr>
              <a:t>is a theorem that can be established directly from a theorem that has been proved.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Comic Sans MS"/>
              <a:buChar char="●"/>
            </a:pPr>
            <a:r>
              <a:rPr lang="en">
                <a:latin typeface="Times New Roman"/>
                <a:ea typeface="Times New Roman"/>
                <a:cs typeface="Times New Roman"/>
                <a:sym typeface="Times New Roman"/>
              </a:rPr>
              <a:t>A </a:t>
            </a:r>
            <a:r>
              <a:rPr b="1" lang="en">
                <a:latin typeface="Times New Roman"/>
                <a:ea typeface="Times New Roman"/>
                <a:cs typeface="Times New Roman"/>
                <a:sym typeface="Times New Roman"/>
              </a:rPr>
              <a:t>conjecture </a:t>
            </a:r>
            <a:r>
              <a:rPr lang="en">
                <a:latin typeface="Times New Roman"/>
                <a:ea typeface="Times New Roman"/>
                <a:cs typeface="Times New Roman"/>
                <a:sym typeface="Times New Roman"/>
              </a:rPr>
              <a:t>is a statement that is being proposed to be a true statement, usually on the basis of some partial evidence, a heuristic argument, or the intuition of an expert.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When a proof of a conjecture is found, the conjecture becomes a theorem.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Many times conjectures are shown to be false, so they are not theorems.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Direct Proof: procedure </a:t>
            </a:r>
            <a:endParaRPr>
              <a:latin typeface="Comic Sans MS"/>
              <a:ea typeface="Comic Sans MS"/>
              <a:cs typeface="Comic Sans MS"/>
              <a:sym typeface="Comic Sans MS"/>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direct proof of a conditional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constructed when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the first step is the assumption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subsequent steps are constructed using rules of inference, </a:t>
            </a:r>
            <a:endParaRPr>
              <a:latin typeface="Times New Roman"/>
              <a:ea typeface="Times New Roman"/>
              <a:cs typeface="Times New Roman"/>
              <a:sym typeface="Times New Roman"/>
            </a:endParaRPr>
          </a:p>
          <a:p>
            <a:pPr indent="-317500" lvl="1" marL="914400" rtl="0" algn="just">
              <a:spcBef>
                <a:spcPts val="0"/>
              </a:spcBef>
              <a:spcAft>
                <a:spcPts val="0"/>
              </a:spcAft>
              <a:buSzPts val="1400"/>
              <a:buFont typeface="Times New Roman"/>
              <a:buChar char="○"/>
            </a:pPr>
            <a:r>
              <a:rPr lang="en">
                <a:latin typeface="Times New Roman"/>
                <a:ea typeface="Times New Roman"/>
                <a:cs typeface="Times New Roman"/>
                <a:sym typeface="Times New Roman"/>
              </a:rPr>
              <a:t>with the final step showing that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must also be true.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direct proof shows that a conditional statement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true by showing that if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true, then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must also be true, so that the combination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true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false never occurs.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Direct Proof: examples  </a:t>
            </a:r>
            <a:endParaRPr>
              <a:latin typeface="Comic Sans MS"/>
              <a:ea typeface="Comic Sans MS"/>
              <a:cs typeface="Comic Sans MS"/>
              <a:sym typeface="Comic Sans MS"/>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For this example, we need to define even and odd integers. </a:t>
            </a:r>
            <a:endParaRPr>
              <a:latin typeface="Times New Roman"/>
              <a:ea typeface="Times New Roman"/>
              <a:cs typeface="Times New Roman"/>
              <a:sym typeface="Times New Roman"/>
            </a:endParaRPr>
          </a:p>
          <a:p>
            <a:pPr indent="-342900" lvl="0" marL="457200" rtl="0" algn="just">
              <a:spcBef>
                <a:spcPts val="1200"/>
              </a:spcBef>
              <a:spcAft>
                <a:spcPts val="0"/>
              </a:spcAft>
              <a:buSzPts val="1800"/>
              <a:buFont typeface="Times New Roman"/>
              <a:buChar char="●"/>
            </a:pPr>
            <a:r>
              <a:rPr lang="en">
                <a:latin typeface="Times New Roman"/>
                <a:ea typeface="Times New Roman"/>
                <a:cs typeface="Times New Roman"/>
                <a:sym typeface="Times New Roman"/>
              </a:rPr>
              <a:t>The integer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even if there exists an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odd if there exists an integer </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2</a:t>
            </a:r>
            <a:r>
              <a:rPr i="1" lang="en">
                <a:latin typeface="Times New Roman"/>
                <a:ea typeface="Times New Roman"/>
                <a:cs typeface="Times New Roman"/>
                <a:sym typeface="Times New Roman"/>
              </a:rPr>
              <a:t>k</a:t>
            </a:r>
            <a:r>
              <a:rPr lang="en">
                <a:latin typeface="Times New Roman"/>
                <a:ea typeface="Times New Roman"/>
                <a:cs typeface="Times New Roman"/>
                <a:sym typeface="Times New Roman"/>
              </a:rPr>
              <a:t> + 1.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Note that every integer is either even or odd, and no integer is both even and odd.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Two integers have the same parity when both are even or both are odd; they have opposite parity when one is even and the other is odd.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Now, g</a:t>
            </a:r>
            <a:r>
              <a:rPr lang="en">
                <a:latin typeface="Times New Roman"/>
                <a:ea typeface="Times New Roman"/>
                <a:cs typeface="Times New Roman"/>
                <a:sym typeface="Times New Roman"/>
              </a:rPr>
              <a:t>ive a direct proof of the theorem “If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odd integer, then </a:t>
            </a:r>
            <a:r>
              <a:rPr i="1" lang="en">
                <a:latin typeface="Times New Roman"/>
                <a:ea typeface="Times New Roman"/>
                <a:cs typeface="Times New Roman"/>
                <a:sym typeface="Times New Roman"/>
              </a:rPr>
              <a:t>n</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odd.”</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Direct Proof: examples  </a:t>
            </a:r>
            <a:endParaRPr>
              <a:latin typeface="Comic Sans MS"/>
              <a:ea typeface="Comic Sans MS"/>
              <a:cs typeface="Comic Sans MS"/>
              <a:sym typeface="Comic Sans MS"/>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Give a direct proof that if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both perfect squares, then </a:t>
            </a:r>
            <a:r>
              <a:rPr i="1" lang="en">
                <a:latin typeface="Times New Roman"/>
                <a:ea typeface="Times New Roman"/>
                <a:cs typeface="Times New Roman"/>
                <a:sym typeface="Times New Roman"/>
              </a:rPr>
              <a:t>nm</a:t>
            </a:r>
            <a:r>
              <a:rPr lang="en">
                <a:latin typeface="Times New Roman"/>
                <a:ea typeface="Times New Roman"/>
                <a:cs typeface="Times New Roman"/>
                <a:sym typeface="Times New Roman"/>
              </a:rPr>
              <a:t> is also a perfect square. (An integer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a perfect square if there is an integer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b</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To produce a direct proof of this theorem, we assume that the hypothesis of this conditional statement is true, namely, we assume that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both perfect squares. By the definition of a perfect square, it follows that there are integers </a:t>
            </a:r>
            <a:r>
              <a:rPr i="1" lang="en">
                <a:latin typeface="Times New Roman"/>
                <a:ea typeface="Times New Roman"/>
                <a:cs typeface="Times New Roman"/>
                <a:sym typeface="Times New Roman"/>
              </a:rPr>
              <a:t>s</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The goal of the proof is to show that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must also be a perfect square when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looking ahead we see how we can show this by substituting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for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for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into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This tells us that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Hence,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a:t>
            </a:r>
            <a:r>
              <a:rPr baseline="30000" lang="en">
                <a:latin typeface="Times New Roman"/>
                <a:ea typeface="Times New Roman"/>
                <a:cs typeface="Times New Roman"/>
                <a:sym typeface="Times New Roman"/>
              </a:rPr>
              <a:t>2</a:t>
            </a:r>
            <a:r>
              <a:rPr i="1" lang="en">
                <a:latin typeface="Times New Roman"/>
                <a:ea typeface="Times New Roman"/>
                <a:cs typeface="Times New Roman"/>
                <a:sym typeface="Times New Roman"/>
              </a:rPr>
              <a:t>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ss</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tt</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using commutativity and associativity of multiplication. By the definition of perfect square, it follows that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is also a perfect square, because it is the square of </a:t>
            </a:r>
            <a:r>
              <a:rPr i="1" lang="en">
                <a:latin typeface="Times New Roman"/>
                <a:ea typeface="Times New Roman"/>
                <a:cs typeface="Times New Roman"/>
                <a:sym typeface="Times New Roman"/>
              </a:rPr>
              <a:t>st</a:t>
            </a:r>
            <a:r>
              <a:rPr lang="en">
                <a:latin typeface="Times New Roman"/>
                <a:ea typeface="Times New Roman"/>
                <a:cs typeface="Times New Roman"/>
                <a:sym typeface="Times New Roman"/>
              </a:rPr>
              <a:t>, which is an integer. We have proved that if </a:t>
            </a:r>
            <a:r>
              <a:rPr i="1" lang="en">
                <a:latin typeface="Times New Roman"/>
                <a:ea typeface="Times New Roman"/>
                <a:cs typeface="Times New Roman"/>
                <a:sym typeface="Times New Roman"/>
              </a:rPr>
              <a:t>m</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are both perfect squares, then </a:t>
            </a:r>
            <a:r>
              <a:rPr i="1" lang="en">
                <a:latin typeface="Times New Roman"/>
                <a:ea typeface="Times New Roman"/>
                <a:cs typeface="Times New Roman"/>
                <a:sym typeface="Times New Roman"/>
              </a:rPr>
              <a:t>mn</a:t>
            </a:r>
            <a:r>
              <a:rPr lang="en">
                <a:latin typeface="Times New Roman"/>
                <a:ea typeface="Times New Roman"/>
                <a:cs typeface="Times New Roman"/>
                <a:sym typeface="Times New Roman"/>
              </a:rPr>
              <a:t> is also a perfect square.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Proof by Contraposition: procedure </a:t>
            </a:r>
            <a:endParaRPr>
              <a:latin typeface="Comic Sans MS"/>
              <a:ea typeface="Comic Sans MS"/>
              <a:cs typeface="Comic Sans MS"/>
              <a:sym typeface="Comic Sans MS"/>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Proofs by contraposition make use of the fact that the conditional statement p → q is equivalent to its contrapositive, ¬q → ¬p.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This means that the conditional statement p → q can be proved by showing that its contrapositive, ¬q → ¬p, is true.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In a proof by contraposition of p → q, we take ¬q as a premise, and using axioms, definitions, and previously proven theorems, together with rules of inference, we show that ¬p must follow.</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