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Lobster"/>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obster-regular.fnt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56e2e4ea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56e2e4ea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56e2e4ea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56e2e4ea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56e2e4ea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56e2e4ea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56e2e4ea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56e2e4ea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656e2e4ea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656e2e4ea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56e2e4ea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56e2e4ea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56e2e4ea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56e2e4ea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56e2e4ea0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56e2e4ea0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56e2e4ea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56e2e4ea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56e2e4ea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56e2e4ea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6e2e4e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6e2e4e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56e2e4ea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56e2e4ea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56e2e4ea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56e2e4ea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56e2e4ea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56e2e4ea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56e2e4ea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56e2e4ea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56e2e4ea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56e2e4ea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56e2e4ea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56e2e4ea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56e2e4ea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56e2e4ea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56e2e4ea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56e2e4ea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311700" y="1900500"/>
            <a:ext cx="8520600" cy="841800"/>
          </a:xfrm>
          <a:prstGeom prst="rect">
            <a:avLst/>
          </a:prstGeom>
          <a:solidFill>
            <a:srgbClr val="B6D7A8"/>
          </a:solid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sz="3600">
                <a:solidFill>
                  <a:srgbClr val="000000"/>
                </a:solidFill>
                <a:latin typeface="Lobster"/>
                <a:ea typeface="Lobster"/>
                <a:cs typeface="Lobster"/>
                <a:sym typeface="Lobster"/>
              </a:rPr>
              <a:t>Lecture 7 </a:t>
            </a:r>
            <a:endParaRPr sz="3600">
              <a:solidFill>
                <a:srgbClr val="000000"/>
              </a:solidFill>
              <a:latin typeface="Lobster"/>
              <a:ea typeface="Lobster"/>
              <a:cs typeface="Lobster"/>
              <a:sym typeface="Lobster"/>
            </a:endParaRPr>
          </a:p>
        </p:txBody>
      </p:sp>
      <p:sp>
        <p:nvSpPr>
          <p:cNvPr id="55" name="Google Shape;55;p13"/>
          <p:cNvSpPr txBox="1"/>
          <p:nvPr/>
        </p:nvSpPr>
        <p:spPr>
          <a:xfrm>
            <a:off x="3463500" y="2742300"/>
            <a:ext cx="53688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595959"/>
                </a:solidFill>
                <a:latin typeface="Comic Sans MS"/>
                <a:ea typeface="Comic Sans MS"/>
                <a:cs typeface="Comic Sans MS"/>
                <a:sym typeface="Comic Sans MS"/>
              </a:rPr>
              <a:t>Topics:</a:t>
            </a:r>
            <a:endParaRPr b="0" i="0" sz="1600" u="none" cap="none" strike="noStrike">
              <a:solidFill>
                <a:srgbClr val="595959"/>
              </a:solidFill>
              <a:latin typeface="Comic Sans MS"/>
              <a:ea typeface="Comic Sans MS"/>
              <a:cs typeface="Comic Sans MS"/>
              <a:sym typeface="Comic Sans MS"/>
            </a:endParaRPr>
          </a:p>
          <a:p>
            <a:pPr indent="0" lvl="0" marL="457200" marR="0" rtl="0" algn="l">
              <a:lnSpc>
                <a:spcPct val="100000"/>
              </a:lnSpc>
              <a:spcBef>
                <a:spcPts val="0"/>
              </a:spcBef>
              <a:spcAft>
                <a:spcPts val="0"/>
              </a:spcAft>
              <a:buNone/>
            </a:pPr>
            <a:r>
              <a:rPr b="0" i="0" lang="en" sz="1600" u="none" cap="none" strike="noStrike">
                <a:solidFill>
                  <a:srgbClr val="595959"/>
                </a:solidFill>
                <a:latin typeface="Comic Sans MS"/>
                <a:ea typeface="Comic Sans MS"/>
                <a:cs typeface="Comic Sans MS"/>
                <a:sym typeface="Comic Sans MS"/>
              </a:rPr>
              <a:t>Set Terminologies</a:t>
            </a:r>
            <a:endParaRPr b="0" i="0" sz="1600" u="none" cap="none" strike="noStrike">
              <a:solidFill>
                <a:srgbClr val="595959"/>
              </a:solidFill>
              <a:latin typeface="Comic Sans MS"/>
              <a:ea typeface="Comic Sans MS"/>
              <a:cs typeface="Comic Sans MS"/>
              <a:sym typeface="Comic Sans MS"/>
            </a:endParaRPr>
          </a:p>
          <a:p>
            <a:pPr indent="-330200" lvl="1" marL="914400" marR="0" rtl="0" algn="l">
              <a:lnSpc>
                <a:spcPct val="100000"/>
              </a:lnSpc>
              <a:spcBef>
                <a:spcPts val="0"/>
              </a:spcBef>
              <a:spcAft>
                <a:spcPts val="0"/>
              </a:spcAft>
              <a:buClr>
                <a:srgbClr val="595959"/>
              </a:buClr>
              <a:buSzPts val="1600"/>
              <a:buFont typeface="Comic Sans MS"/>
              <a:buAutoNum type="alphaLcPeriod"/>
            </a:pPr>
            <a:r>
              <a:rPr b="0" i="0" lang="en" sz="1600" u="none" cap="none" strike="noStrike">
                <a:solidFill>
                  <a:srgbClr val="595959"/>
                </a:solidFill>
                <a:latin typeface="Comic Sans MS"/>
                <a:ea typeface="Comic Sans MS"/>
                <a:cs typeface="Comic Sans MS"/>
                <a:sym typeface="Comic Sans MS"/>
              </a:rPr>
              <a:t>Set and Set Notations</a:t>
            </a:r>
            <a:endParaRPr b="0" i="0" sz="1600" u="none" cap="none" strike="noStrike">
              <a:solidFill>
                <a:srgbClr val="595959"/>
              </a:solidFill>
              <a:latin typeface="Comic Sans MS"/>
              <a:ea typeface="Comic Sans MS"/>
              <a:cs typeface="Comic Sans MS"/>
              <a:sym typeface="Comic Sans MS"/>
            </a:endParaRPr>
          </a:p>
          <a:p>
            <a:pPr indent="-330200" lvl="1" marL="914400" marR="0" rtl="0" algn="l">
              <a:lnSpc>
                <a:spcPct val="100000"/>
              </a:lnSpc>
              <a:spcBef>
                <a:spcPts val="0"/>
              </a:spcBef>
              <a:spcAft>
                <a:spcPts val="0"/>
              </a:spcAft>
              <a:buClr>
                <a:srgbClr val="595959"/>
              </a:buClr>
              <a:buSzPts val="1600"/>
              <a:buFont typeface="Comic Sans MS"/>
              <a:buAutoNum type="alphaLcPeriod"/>
            </a:pPr>
            <a:r>
              <a:rPr b="0" i="0" lang="en" sz="1600" u="none" cap="none" strike="noStrike">
                <a:solidFill>
                  <a:srgbClr val="595959"/>
                </a:solidFill>
                <a:latin typeface="Comic Sans MS"/>
                <a:ea typeface="Comic Sans MS"/>
                <a:cs typeface="Comic Sans MS"/>
                <a:sym typeface="Comic Sans MS"/>
              </a:rPr>
              <a:t>Empty Set, Subsets, Power sets, Cartesian Products </a:t>
            </a:r>
            <a:endParaRPr b="0" i="0" sz="1600" u="none" cap="none" strike="noStrike">
              <a:solidFill>
                <a:srgbClr val="595959"/>
              </a:solidFill>
              <a:latin typeface="Comic Sans MS"/>
              <a:ea typeface="Comic Sans MS"/>
              <a:cs typeface="Comic Sans MS"/>
              <a:sym typeface="Comic Sans MS"/>
            </a:endParaRPr>
          </a:p>
          <a:p>
            <a:pPr indent="-330200" lvl="1" marL="914400" marR="0" rtl="0" algn="l">
              <a:lnSpc>
                <a:spcPct val="100000"/>
              </a:lnSpc>
              <a:spcBef>
                <a:spcPts val="0"/>
              </a:spcBef>
              <a:spcAft>
                <a:spcPts val="0"/>
              </a:spcAft>
              <a:buClr>
                <a:srgbClr val="595959"/>
              </a:buClr>
              <a:buSzPts val="1600"/>
              <a:buFont typeface="Comic Sans MS"/>
              <a:buAutoNum type="alphaLcPeriod"/>
            </a:pPr>
            <a:r>
              <a:rPr b="0" i="0" lang="en" sz="1600" u="none" cap="none" strike="noStrike">
                <a:solidFill>
                  <a:srgbClr val="595959"/>
                </a:solidFill>
                <a:latin typeface="Comic Sans MS"/>
                <a:ea typeface="Comic Sans MS"/>
                <a:cs typeface="Comic Sans MS"/>
                <a:sym typeface="Comic Sans MS"/>
              </a:rPr>
              <a:t>Infinite Sets</a:t>
            </a:r>
            <a:endParaRPr b="0" i="0" sz="1600" u="none" cap="none" strike="noStrike">
              <a:solidFill>
                <a:srgbClr val="595959"/>
              </a:solidFill>
              <a:latin typeface="Comic Sans MS"/>
              <a:ea typeface="Comic Sans MS"/>
              <a:cs typeface="Comic Sans MS"/>
              <a:sym typeface="Comic Sans MS"/>
            </a:endParaRPr>
          </a:p>
          <a:p>
            <a:pPr indent="-330200" lvl="1" marL="914400" marR="0" rtl="0" algn="l">
              <a:lnSpc>
                <a:spcPct val="100000"/>
              </a:lnSpc>
              <a:spcBef>
                <a:spcPts val="0"/>
              </a:spcBef>
              <a:spcAft>
                <a:spcPts val="0"/>
              </a:spcAft>
              <a:buClr>
                <a:srgbClr val="595959"/>
              </a:buClr>
              <a:buSzPts val="1600"/>
              <a:buFont typeface="Comic Sans MS"/>
              <a:buAutoNum type="alphaLcPeriod"/>
            </a:pPr>
            <a:r>
              <a:rPr b="0" i="0" lang="en" sz="1600" u="none" cap="none" strike="noStrike">
                <a:solidFill>
                  <a:srgbClr val="595959"/>
                </a:solidFill>
                <a:latin typeface="Comic Sans MS"/>
                <a:ea typeface="Comic Sans MS"/>
                <a:cs typeface="Comic Sans MS"/>
                <a:sym typeface="Comic Sans MS"/>
              </a:rPr>
              <a:t>Venn Diagrams</a:t>
            </a:r>
            <a:endParaRPr b="0" i="0" sz="1600" u="none" cap="none" strike="noStrike">
              <a:solidFill>
                <a:srgbClr val="595959"/>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nvSpPr>
        <p:spPr>
          <a:xfrm>
            <a:off x="311700" y="201150"/>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Subsets:</a:t>
            </a:r>
            <a:endParaRPr sz="5200">
              <a:solidFill>
                <a:srgbClr val="000000"/>
              </a:solidFill>
              <a:latin typeface="Comic Sans MS"/>
              <a:ea typeface="Comic Sans MS"/>
              <a:cs typeface="Comic Sans MS"/>
              <a:sym typeface="Comic Sans MS"/>
            </a:endParaRPr>
          </a:p>
        </p:txBody>
      </p:sp>
      <p:sp>
        <p:nvSpPr>
          <p:cNvPr id="119" name="Google Shape;119;p22"/>
          <p:cNvSpPr txBox="1"/>
          <p:nvPr/>
        </p:nvSpPr>
        <p:spPr>
          <a:xfrm>
            <a:off x="514500" y="793700"/>
            <a:ext cx="8317800" cy="4617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800"/>
              <a:buFont typeface="Arial"/>
              <a:buNone/>
            </a:pPr>
            <a:r>
              <a:rPr b="1" lang="en" sz="2000">
                <a:solidFill>
                  <a:schemeClr val="dk2"/>
                </a:solidFill>
                <a:latin typeface="Times New Roman"/>
                <a:ea typeface="Times New Roman"/>
                <a:cs typeface="Times New Roman"/>
                <a:sym typeface="Times New Roman"/>
              </a:rPr>
              <a:t>Definition :</a:t>
            </a:r>
            <a:r>
              <a:rPr lang="en" sz="2000">
                <a:solidFill>
                  <a:schemeClr val="dk2"/>
                </a:solidFill>
                <a:latin typeface="Times New Roman"/>
                <a:ea typeface="Times New Roman"/>
                <a:cs typeface="Times New Roman"/>
                <a:sym typeface="Times New Roman"/>
              </a:rPr>
              <a:t> The set A is a subset of B, and B is a superset of A, if and only if every element of A is also an element of B. We use the notation </a:t>
            </a:r>
            <a:r>
              <a:rPr b="1" lang="en" sz="2000">
                <a:solidFill>
                  <a:schemeClr val="dk2"/>
                </a:solidFill>
                <a:latin typeface="Times New Roman"/>
                <a:ea typeface="Times New Roman"/>
                <a:cs typeface="Times New Roman"/>
                <a:sym typeface="Times New Roman"/>
              </a:rPr>
              <a:t>A ⊆ B</a:t>
            </a:r>
            <a:r>
              <a:rPr lang="en" sz="2000">
                <a:solidFill>
                  <a:schemeClr val="dk2"/>
                </a:solidFill>
                <a:latin typeface="Times New Roman"/>
                <a:ea typeface="Times New Roman"/>
                <a:cs typeface="Times New Roman"/>
                <a:sym typeface="Times New Roman"/>
              </a:rPr>
              <a:t> to indicate that A is a subset of the set B. If, instead, we want to stress that B is a su</a:t>
            </a:r>
            <a:r>
              <a:rPr lang="en" sz="2000">
                <a:solidFill>
                  <a:schemeClr val="dk2"/>
                </a:solidFill>
                <a:latin typeface="Times New Roman"/>
                <a:ea typeface="Times New Roman"/>
                <a:cs typeface="Times New Roman"/>
                <a:sym typeface="Times New Roman"/>
              </a:rPr>
              <a:t>per</a:t>
            </a:r>
            <a:r>
              <a:rPr lang="en" sz="2000">
                <a:solidFill>
                  <a:schemeClr val="dk2"/>
                </a:solidFill>
                <a:latin typeface="Times New Roman"/>
                <a:ea typeface="Times New Roman"/>
                <a:cs typeface="Times New Roman"/>
                <a:sym typeface="Times New Roman"/>
              </a:rPr>
              <a:t>set of A, we use the equivalent notation </a:t>
            </a:r>
            <a:r>
              <a:rPr b="1" lang="en" sz="2000">
                <a:solidFill>
                  <a:schemeClr val="dk2"/>
                </a:solidFill>
                <a:latin typeface="Times New Roman"/>
                <a:ea typeface="Times New Roman"/>
                <a:cs typeface="Times New Roman"/>
                <a:sym typeface="Times New Roman"/>
              </a:rPr>
              <a:t>B ⊇ A.</a:t>
            </a:r>
            <a:r>
              <a:rPr lang="en" sz="2000">
                <a:solidFill>
                  <a:schemeClr val="dk2"/>
                </a:solidFill>
                <a:latin typeface="Times New Roman"/>
                <a:ea typeface="Times New Roman"/>
                <a:cs typeface="Times New Roman"/>
                <a:sym typeface="Times New Roman"/>
              </a:rPr>
              <a:t> (So, </a:t>
            </a:r>
            <a:r>
              <a:rPr b="1" lang="en" sz="2000">
                <a:solidFill>
                  <a:schemeClr val="dk2"/>
                </a:solidFill>
                <a:latin typeface="Times New Roman"/>
                <a:ea typeface="Times New Roman"/>
                <a:cs typeface="Times New Roman"/>
                <a:sym typeface="Times New Roman"/>
              </a:rPr>
              <a:t>A ⊆ B</a:t>
            </a:r>
            <a:r>
              <a:rPr lang="en" sz="2000">
                <a:solidFill>
                  <a:schemeClr val="dk2"/>
                </a:solidFill>
                <a:latin typeface="Times New Roman"/>
                <a:ea typeface="Times New Roman"/>
                <a:cs typeface="Times New Roman"/>
                <a:sym typeface="Times New Roman"/>
              </a:rPr>
              <a:t> and </a:t>
            </a:r>
            <a:r>
              <a:rPr b="1" lang="en" sz="2000">
                <a:solidFill>
                  <a:schemeClr val="dk2"/>
                </a:solidFill>
                <a:latin typeface="Times New Roman"/>
                <a:ea typeface="Times New Roman"/>
                <a:cs typeface="Times New Roman"/>
                <a:sym typeface="Times New Roman"/>
              </a:rPr>
              <a:t>B ⊇ A</a:t>
            </a:r>
            <a:r>
              <a:rPr lang="en" sz="2000">
                <a:solidFill>
                  <a:schemeClr val="dk2"/>
                </a:solidFill>
                <a:latin typeface="Times New Roman"/>
                <a:ea typeface="Times New Roman"/>
                <a:cs typeface="Times New Roman"/>
                <a:sym typeface="Times New Roman"/>
              </a:rPr>
              <a:t> are equivalent statements.)</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800"/>
              <a:buFont typeface="Arial"/>
              <a:buNone/>
            </a:pPr>
            <a:r>
              <a:rPr lang="en" sz="2000">
                <a:solidFill>
                  <a:schemeClr val="dk2"/>
                </a:solidFill>
                <a:latin typeface="Times New Roman"/>
                <a:ea typeface="Times New Roman"/>
                <a:cs typeface="Times New Roman"/>
                <a:sym typeface="Times New Roman"/>
              </a:rPr>
              <a:t>We see that </a:t>
            </a:r>
            <a:r>
              <a:rPr b="1" lang="en" sz="2000">
                <a:solidFill>
                  <a:schemeClr val="dk2"/>
                </a:solidFill>
                <a:latin typeface="Times New Roman"/>
                <a:ea typeface="Times New Roman"/>
                <a:cs typeface="Times New Roman"/>
                <a:sym typeface="Times New Roman"/>
              </a:rPr>
              <a:t>A ⊆ B</a:t>
            </a:r>
            <a:r>
              <a:rPr lang="en" sz="2000">
                <a:solidFill>
                  <a:schemeClr val="dk2"/>
                </a:solidFill>
                <a:latin typeface="Times New Roman"/>
                <a:ea typeface="Times New Roman"/>
                <a:cs typeface="Times New Roman"/>
                <a:sym typeface="Times New Roman"/>
              </a:rPr>
              <a:t> if and only if the quantification </a:t>
            </a:r>
            <a:r>
              <a:rPr b="1" lang="en" sz="2000">
                <a:solidFill>
                  <a:schemeClr val="dk2"/>
                </a:solidFill>
                <a:latin typeface="Times New Roman"/>
                <a:ea typeface="Times New Roman"/>
                <a:cs typeface="Times New Roman"/>
                <a:sym typeface="Times New Roman"/>
              </a:rPr>
              <a:t>∀x(x ∈ A → x ∈ B)</a:t>
            </a:r>
            <a:endParaRPr b="1"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chemeClr val="dk2"/>
                </a:solidFill>
                <a:latin typeface="Times New Roman"/>
                <a:ea typeface="Times New Roman"/>
                <a:cs typeface="Times New Roman"/>
                <a:sym typeface="Times New Roman"/>
              </a:rPr>
              <a:t>Showing that A is a Subset of B</a:t>
            </a:r>
            <a:r>
              <a:rPr lang="en" sz="2000">
                <a:solidFill>
                  <a:schemeClr val="dk2"/>
                </a:solidFill>
                <a:latin typeface="Times New Roman"/>
                <a:ea typeface="Times New Roman"/>
                <a:cs typeface="Times New Roman"/>
                <a:sym typeface="Times New Roman"/>
              </a:rPr>
              <a:t> To show that </a:t>
            </a:r>
            <a:r>
              <a:rPr b="1" lang="en" sz="2000">
                <a:solidFill>
                  <a:schemeClr val="dk2"/>
                </a:solidFill>
                <a:latin typeface="Times New Roman"/>
                <a:ea typeface="Times New Roman"/>
                <a:cs typeface="Times New Roman"/>
                <a:sym typeface="Times New Roman"/>
              </a:rPr>
              <a:t>A ⊆ B</a:t>
            </a:r>
            <a:r>
              <a:rPr lang="en" sz="2000">
                <a:solidFill>
                  <a:schemeClr val="dk2"/>
                </a:solidFill>
                <a:latin typeface="Times New Roman"/>
                <a:ea typeface="Times New Roman"/>
                <a:cs typeface="Times New Roman"/>
                <a:sym typeface="Times New Roman"/>
              </a:rPr>
              <a:t>, show that if x belongs to A then x also belongs to B. </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800"/>
              <a:buFont typeface="Arial"/>
              <a:buNone/>
            </a:pPr>
            <a:r>
              <a:rPr b="1" lang="en" sz="2000">
                <a:solidFill>
                  <a:schemeClr val="dk2"/>
                </a:solidFill>
                <a:latin typeface="Times New Roman"/>
                <a:ea typeface="Times New Roman"/>
                <a:cs typeface="Times New Roman"/>
                <a:sym typeface="Times New Roman"/>
              </a:rPr>
              <a:t>Showing that A is Not a Subset of B</a:t>
            </a:r>
            <a:r>
              <a:rPr lang="en" sz="2000">
                <a:solidFill>
                  <a:schemeClr val="dk2"/>
                </a:solidFill>
                <a:latin typeface="Times New Roman"/>
                <a:ea typeface="Times New Roman"/>
                <a:cs typeface="Times New Roman"/>
                <a:sym typeface="Times New Roman"/>
              </a:rPr>
              <a:t> To show that </a:t>
            </a:r>
            <a:r>
              <a:rPr b="1" lang="en" sz="2000">
                <a:solidFill>
                  <a:schemeClr val="dk2"/>
                </a:solidFill>
                <a:latin typeface="Times New Roman"/>
                <a:ea typeface="Times New Roman"/>
                <a:cs typeface="Times New Roman"/>
                <a:sym typeface="Times New Roman"/>
              </a:rPr>
              <a:t>A ⊈ B</a:t>
            </a:r>
            <a:r>
              <a:rPr lang="en" sz="2000">
                <a:solidFill>
                  <a:schemeClr val="dk2"/>
                </a:solidFill>
                <a:latin typeface="Times New Roman"/>
                <a:ea typeface="Times New Roman"/>
                <a:cs typeface="Times New Roman"/>
                <a:sym typeface="Times New Roman"/>
              </a:rPr>
              <a:t>, find a single </a:t>
            </a:r>
            <a:r>
              <a:rPr b="1" lang="en" sz="2000">
                <a:solidFill>
                  <a:schemeClr val="dk2"/>
                </a:solidFill>
                <a:latin typeface="Times New Roman"/>
                <a:ea typeface="Times New Roman"/>
                <a:cs typeface="Times New Roman"/>
                <a:sym typeface="Times New Roman"/>
              </a:rPr>
              <a:t>x ∈ A</a:t>
            </a:r>
            <a:r>
              <a:rPr lang="en" sz="2000">
                <a:solidFill>
                  <a:schemeClr val="dk2"/>
                </a:solidFill>
                <a:latin typeface="Times New Roman"/>
                <a:ea typeface="Times New Roman"/>
                <a:cs typeface="Times New Roman"/>
                <a:sym typeface="Times New Roman"/>
              </a:rPr>
              <a:t> such that </a:t>
            </a:r>
            <a:r>
              <a:rPr b="1" lang="en" sz="2000">
                <a:solidFill>
                  <a:schemeClr val="dk2"/>
                </a:solidFill>
                <a:latin typeface="Times New Roman"/>
                <a:ea typeface="Times New Roman"/>
                <a:cs typeface="Times New Roman"/>
                <a:sym typeface="Times New Roman"/>
              </a:rPr>
              <a:t>x ∉ B</a:t>
            </a:r>
            <a:endParaRPr b="1" sz="20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nvSpPr>
        <p:spPr>
          <a:xfrm>
            <a:off x="484950" y="881850"/>
            <a:ext cx="82443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Times New Roman"/>
                <a:ea typeface="Times New Roman"/>
                <a:cs typeface="Times New Roman"/>
                <a:sym typeface="Times New Roman"/>
              </a:rPr>
              <a:t>THEOREM 1:</a:t>
            </a:r>
            <a:r>
              <a:rPr lang="en" sz="2000">
                <a:solidFill>
                  <a:schemeClr val="dk2"/>
                </a:solidFill>
                <a:latin typeface="Times New Roman"/>
                <a:ea typeface="Times New Roman"/>
                <a:cs typeface="Times New Roman"/>
                <a:sym typeface="Times New Roman"/>
              </a:rPr>
              <a:t> </a:t>
            </a:r>
            <a:r>
              <a:rPr b="1" lang="en" sz="2000">
                <a:solidFill>
                  <a:schemeClr val="dk2"/>
                </a:solidFill>
                <a:latin typeface="Times New Roman"/>
                <a:ea typeface="Times New Roman"/>
                <a:cs typeface="Times New Roman"/>
                <a:sym typeface="Times New Roman"/>
              </a:rPr>
              <a:t>For every set S, (i ) ∅ ⊆ S and (ii ) S ⊆ S.</a:t>
            </a:r>
            <a:endParaRPr b="1" sz="2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b="1" lang="en" sz="2000">
                <a:solidFill>
                  <a:schemeClr val="dk2"/>
                </a:solidFill>
                <a:latin typeface="Times New Roman"/>
                <a:ea typeface="Times New Roman"/>
                <a:cs typeface="Times New Roman"/>
                <a:sym typeface="Times New Roman"/>
              </a:rPr>
              <a:t>Proof:</a:t>
            </a:r>
            <a:r>
              <a:rPr lang="en" sz="2000">
                <a:solidFill>
                  <a:schemeClr val="dk2"/>
                </a:solidFill>
                <a:latin typeface="Times New Roman"/>
                <a:ea typeface="Times New Roman"/>
                <a:cs typeface="Times New Roman"/>
                <a:sym typeface="Times New Roman"/>
              </a:rPr>
              <a:t> We will prove </a:t>
            </a:r>
            <a:r>
              <a:rPr b="1" lang="en" sz="2000">
                <a:solidFill>
                  <a:schemeClr val="dk2"/>
                </a:solidFill>
                <a:latin typeface="Times New Roman"/>
                <a:ea typeface="Times New Roman"/>
                <a:cs typeface="Times New Roman"/>
                <a:sym typeface="Times New Roman"/>
              </a:rPr>
              <a:t>(i )</a:t>
            </a:r>
            <a:r>
              <a:rPr lang="en" sz="2000">
                <a:solidFill>
                  <a:schemeClr val="dk2"/>
                </a:solidFill>
                <a:latin typeface="Times New Roman"/>
                <a:ea typeface="Times New Roman"/>
                <a:cs typeface="Times New Roman"/>
                <a:sym typeface="Times New Roman"/>
              </a:rPr>
              <a:t> and leave the proof of </a:t>
            </a:r>
            <a:r>
              <a:rPr b="1" lang="en" sz="2000">
                <a:solidFill>
                  <a:schemeClr val="dk2"/>
                </a:solidFill>
                <a:latin typeface="Times New Roman"/>
                <a:ea typeface="Times New Roman"/>
                <a:cs typeface="Times New Roman"/>
                <a:sym typeface="Times New Roman"/>
              </a:rPr>
              <a:t>(ii )</a:t>
            </a:r>
            <a:r>
              <a:rPr lang="en" sz="2000">
                <a:solidFill>
                  <a:schemeClr val="dk2"/>
                </a:solidFill>
                <a:latin typeface="Times New Roman"/>
                <a:ea typeface="Times New Roman"/>
                <a:cs typeface="Times New Roman"/>
                <a:sym typeface="Times New Roman"/>
              </a:rPr>
              <a:t> as an exercise.</a:t>
            </a:r>
            <a:endParaRPr sz="20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lang="en" sz="2000">
                <a:solidFill>
                  <a:schemeClr val="dk2"/>
                </a:solidFill>
                <a:latin typeface="Times New Roman"/>
                <a:ea typeface="Times New Roman"/>
                <a:cs typeface="Times New Roman"/>
                <a:sym typeface="Times New Roman"/>
              </a:rPr>
              <a:t> Let </a:t>
            </a:r>
            <a:r>
              <a:rPr b="1" lang="en" sz="2000">
                <a:solidFill>
                  <a:schemeClr val="dk2"/>
                </a:solidFill>
                <a:latin typeface="Times New Roman"/>
                <a:ea typeface="Times New Roman"/>
                <a:cs typeface="Times New Roman"/>
                <a:sym typeface="Times New Roman"/>
              </a:rPr>
              <a:t>S</a:t>
            </a:r>
            <a:r>
              <a:rPr lang="en" sz="2000">
                <a:solidFill>
                  <a:schemeClr val="dk2"/>
                </a:solidFill>
                <a:latin typeface="Times New Roman"/>
                <a:ea typeface="Times New Roman"/>
                <a:cs typeface="Times New Roman"/>
                <a:sym typeface="Times New Roman"/>
              </a:rPr>
              <a:t> be a set. To show that </a:t>
            </a:r>
            <a:r>
              <a:rPr b="1" lang="en" sz="2000">
                <a:solidFill>
                  <a:schemeClr val="dk2"/>
                </a:solidFill>
                <a:latin typeface="Times New Roman"/>
                <a:ea typeface="Times New Roman"/>
                <a:cs typeface="Times New Roman"/>
                <a:sym typeface="Times New Roman"/>
              </a:rPr>
              <a:t>∅ ⊆ S</a:t>
            </a:r>
            <a:r>
              <a:rPr lang="en" sz="2000">
                <a:solidFill>
                  <a:schemeClr val="dk2"/>
                </a:solidFill>
                <a:latin typeface="Times New Roman"/>
                <a:ea typeface="Times New Roman"/>
                <a:cs typeface="Times New Roman"/>
                <a:sym typeface="Times New Roman"/>
              </a:rPr>
              <a:t>, we must show that </a:t>
            </a:r>
            <a:r>
              <a:rPr b="1" lang="en" sz="2000">
                <a:solidFill>
                  <a:schemeClr val="dk2"/>
                </a:solidFill>
                <a:latin typeface="Times New Roman"/>
                <a:ea typeface="Times New Roman"/>
                <a:cs typeface="Times New Roman"/>
                <a:sym typeface="Times New Roman"/>
              </a:rPr>
              <a:t>∀x(x ∈ ∅ → x ∈ S)</a:t>
            </a:r>
            <a:r>
              <a:rPr lang="en" sz="2000">
                <a:solidFill>
                  <a:schemeClr val="dk2"/>
                </a:solidFill>
                <a:latin typeface="Times New Roman"/>
                <a:ea typeface="Times New Roman"/>
                <a:cs typeface="Times New Roman"/>
                <a:sym typeface="Times New Roman"/>
              </a:rPr>
              <a:t> is true. Because the empty set contains no elements, it follows that </a:t>
            </a:r>
            <a:r>
              <a:rPr b="1" lang="en" sz="2000">
                <a:solidFill>
                  <a:schemeClr val="dk2"/>
                </a:solidFill>
                <a:latin typeface="Times New Roman"/>
                <a:ea typeface="Times New Roman"/>
                <a:cs typeface="Times New Roman"/>
                <a:sym typeface="Times New Roman"/>
              </a:rPr>
              <a:t>x ∈ ∅</a:t>
            </a:r>
            <a:r>
              <a:rPr lang="en" sz="2000">
                <a:solidFill>
                  <a:schemeClr val="dk2"/>
                </a:solidFill>
                <a:latin typeface="Times New Roman"/>
                <a:ea typeface="Times New Roman"/>
                <a:cs typeface="Times New Roman"/>
                <a:sym typeface="Times New Roman"/>
              </a:rPr>
              <a:t> is always false. It follows that the conditional statement </a:t>
            </a:r>
            <a:r>
              <a:rPr b="1" lang="en" sz="2000">
                <a:solidFill>
                  <a:schemeClr val="dk2"/>
                </a:solidFill>
                <a:latin typeface="Times New Roman"/>
                <a:ea typeface="Times New Roman"/>
                <a:cs typeface="Times New Roman"/>
                <a:sym typeface="Times New Roman"/>
              </a:rPr>
              <a:t>x ∈ ∅ → x ∈ S </a:t>
            </a:r>
            <a:r>
              <a:rPr lang="en" sz="2000">
                <a:solidFill>
                  <a:schemeClr val="dk2"/>
                </a:solidFill>
                <a:latin typeface="Times New Roman"/>
                <a:ea typeface="Times New Roman"/>
                <a:cs typeface="Times New Roman"/>
                <a:sym typeface="Times New Roman"/>
              </a:rPr>
              <a:t>is always true, because its hypothesis is always false and a conditional statement with a false hypothesis is true. </a:t>
            </a:r>
            <a:endParaRPr sz="20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lang="en" sz="2000">
                <a:solidFill>
                  <a:schemeClr val="dk2"/>
                </a:solidFill>
                <a:latin typeface="Times New Roman"/>
                <a:ea typeface="Times New Roman"/>
                <a:cs typeface="Times New Roman"/>
                <a:sym typeface="Times New Roman"/>
              </a:rPr>
              <a:t>Therefore, </a:t>
            </a:r>
            <a:r>
              <a:rPr b="1" lang="en" sz="2000">
                <a:solidFill>
                  <a:schemeClr val="dk2"/>
                </a:solidFill>
                <a:latin typeface="Times New Roman"/>
                <a:ea typeface="Times New Roman"/>
                <a:cs typeface="Times New Roman"/>
                <a:sym typeface="Times New Roman"/>
              </a:rPr>
              <a:t>∀x(x ∈ ∅ → x ∈ S)</a:t>
            </a:r>
            <a:r>
              <a:rPr lang="en" sz="2000">
                <a:solidFill>
                  <a:schemeClr val="dk2"/>
                </a:solidFill>
                <a:latin typeface="Times New Roman"/>
                <a:ea typeface="Times New Roman"/>
                <a:cs typeface="Times New Roman"/>
                <a:sym typeface="Times New Roman"/>
              </a:rPr>
              <a:t> is true. This completes the proof of </a:t>
            </a:r>
            <a:r>
              <a:rPr b="1" lang="en" sz="2000">
                <a:solidFill>
                  <a:schemeClr val="dk2"/>
                </a:solidFill>
                <a:latin typeface="Times New Roman"/>
                <a:ea typeface="Times New Roman"/>
                <a:cs typeface="Times New Roman"/>
                <a:sym typeface="Times New Roman"/>
              </a:rPr>
              <a:t>(i)</a:t>
            </a:r>
            <a:r>
              <a:rPr lang="en" sz="2000">
                <a:solidFill>
                  <a:schemeClr val="dk2"/>
                </a:solidFill>
                <a:latin typeface="Times New Roman"/>
                <a:ea typeface="Times New Roman"/>
                <a:cs typeface="Times New Roman"/>
                <a:sym typeface="Times New Roman"/>
              </a:rPr>
              <a:t>. </a:t>
            </a:r>
            <a:endParaRPr sz="20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i="1" lang="en" sz="1800">
                <a:solidFill>
                  <a:schemeClr val="dk2"/>
                </a:solidFill>
                <a:latin typeface="Times New Roman"/>
                <a:ea typeface="Times New Roman"/>
                <a:cs typeface="Times New Roman"/>
                <a:sym typeface="Times New Roman"/>
              </a:rPr>
              <a:t>[Note that this is an example of a vacuous proof.]</a:t>
            </a:r>
            <a:endParaRPr i="1" sz="18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sp>
        <p:nvSpPr>
          <p:cNvPr id="125" name="Google Shape;125;p23"/>
          <p:cNvSpPr txBox="1"/>
          <p:nvPr/>
        </p:nvSpPr>
        <p:spPr>
          <a:xfrm>
            <a:off x="311700" y="201150"/>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Theorems</a:t>
            </a:r>
            <a:r>
              <a:rPr lang="en" sz="2400">
                <a:latin typeface="Comic Sans MS"/>
                <a:ea typeface="Comic Sans MS"/>
                <a:cs typeface="Comic Sans MS"/>
                <a:sym typeface="Comic Sans MS"/>
              </a:rPr>
              <a:t>:</a:t>
            </a:r>
            <a:endParaRPr sz="5200">
              <a:solidFill>
                <a:srgbClr val="000000"/>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nvSpPr>
        <p:spPr>
          <a:xfrm>
            <a:off x="339600" y="484950"/>
            <a:ext cx="8464800" cy="301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2"/>
              </a:solidFill>
            </a:endParaRPr>
          </a:p>
          <a:p>
            <a:pPr indent="0" lvl="0" marL="0" rtl="0" algn="just">
              <a:lnSpc>
                <a:spcPct val="115000"/>
              </a:lnSpc>
              <a:spcBef>
                <a:spcPts val="1200"/>
              </a:spcBef>
              <a:spcAft>
                <a:spcPts val="0"/>
              </a:spcAft>
              <a:buNone/>
            </a:pPr>
            <a:r>
              <a:rPr lang="en" sz="2000">
                <a:solidFill>
                  <a:schemeClr val="dk2"/>
                </a:solidFill>
                <a:latin typeface="Times New Roman"/>
                <a:ea typeface="Times New Roman"/>
                <a:cs typeface="Times New Roman"/>
                <a:sym typeface="Times New Roman"/>
              </a:rPr>
              <a:t>When we wish to emphasize that a set A is a subset of a set B but that </a:t>
            </a:r>
            <a:r>
              <a:rPr b="1" lang="en" sz="2000">
                <a:solidFill>
                  <a:schemeClr val="dk2"/>
                </a:solidFill>
                <a:latin typeface="Times New Roman"/>
                <a:ea typeface="Times New Roman"/>
                <a:cs typeface="Times New Roman"/>
                <a:sym typeface="Times New Roman"/>
              </a:rPr>
              <a:t>A ≠ B</a:t>
            </a:r>
            <a:r>
              <a:rPr lang="en" sz="2000">
                <a:solidFill>
                  <a:schemeClr val="dk2"/>
                </a:solidFill>
                <a:latin typeface="Times New Roman"/>
                <a:ea typeface="Times New Roman"/>
                <a:cs typeface="Times New Roman"/>
                <a:sym typeface="Times New Roman"/>
              </a:rPr>
              <a:t>, we write </a:t>
            </a:r>
            <a:r>
              <a:rPr b="1" lang="en" sz="2000">
                <a:solidFill>
                  <a:schemeClr val="dk2"/>
                </a:solidFill>
                <a:latin typeface="Times New Roman"/>
                <a:ea typeface="Times New Roman"/>
                <a:cs typeface="Times New Roman"/>
                <a:sym typeface="Times New Roman"/>
              </a:rPr>
              <a:t>A ⊂ B</a:t>
            </a:r>
            <a:r>
              <a:rPr lang="en" sz="2000">
                <a:solidFill>
                  <a:schemeClr val="dk2"/>
                </a:solidFill>
                <a:latin typeface="Times New Roman"/>
                <a:ea typeface="Times New Roman"/>
                <a:cs typeface="Times New Roman"/>
                <a:sym typeface="Times New Roman"/>
              </a:rPr>
              <a:t> and say that A is a proper subset of B. For </a:t>
            </a:r>
            <a:r>
              <a:rPr b="1" lang="en" sz="2000">
                <a:solidFill>
                  <a:schemeClr val="dk2"/>
                </a:solidFill>
                <a:latin typeface="Times New Roman"/>
                <a:ea typeface="Times New Roman"/>
                <a:cs typeface="Times New Roman"/>
                <a:sym typeface="Times New Roman"/>
              </a:rPr>
              <a:t>A ⊂ B</a:t>
            </a:r>
            <a:r>
              <a:rPr lang="en" sz="2000">
                <a:solidFill>
                  <a:schemeClr val="dk2"/>
                </a:solidFill>
                <a:latin typeface="Times New Roman"/>
                <a:ea typeface="Times New Roman"/>
                <a:cs typeface="Times New Roman"/>
                <a:sym typeface="Times New Roman"/>
              </a:rPr>
              <a:t> to be true, it must be the case that </a:t>
            </a:r>
            <a:r>
              <a:rPr b="1" lang="en" sz="2000">
                <a:solidFill>
                  <a:schemeClr val="dk2"/>
                </a:solidFill>
                <a:latin typeface="Times New Roman"/>
                <a:ea typeface="Times New Roman"/>
                <a:cs typeface="Times New Roman"/>
                <a:sym typeface="Times New Roman"/>
              </a:rPr>
              <a:t>A ⊆ B</a:t>
            </a:r>
            <a:r>
              <a:rPr lang="en" sz="2000">
                <a:solidFill>
                  <a:schemeClr val="dk2"/>
                </a:solidFill>
                <a:latin typeface="Times New Roman"/>
                <a:ea typeface="Times New Roman"/>
                <a:cs typeface="Times New Roman"/>
                <a:sym typeface="Times New Roman"/>
              </a:rPr>
              <a:t> and there must exist an element x of B that is not an element of A. That is, A is a proper subset of B if and only if </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800"/>
              <a:buFont typeface="Arial"/>
              <a:buNone/>
            </a:pPr>
            <a:r>
              <a:rPr b="1" lang="en" sz="2000">
                <a:solidFill>
                  <a:schemeClr val="dk2"/>
                </a:solidFill>
                <a:latin typeface="Times New Roman"/>
                <a:ea typeface="Times New Roman"/>
                <a:cs typeface="Times New Roman"/>
                <a:sym typeface="Times New Roman"/>
              </a:rPr>
              <a:t>∀x(x ∈ A → x ∈ B) ∧ ∃x(x ∈ B ∧ x ∉ A)</a:t>
            </a:r>
            <a:endParaRPr b="1" sz="20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2"/>
              </a:solidFill>
            </a:endParaRPr>
          </a:p>
        </p:txBody>
      </p:sp>
      <p:sp>
        <p:nvSpPr>
          <p:cNvPr id="131" name="Google Shape;131;p24"/>
          <p:cNvSpPr txBox="1"/>
          <p:nvPr/>
        </p:nvSpPr>
        <p:spPr>
          <a:xfrm>
            <a:off x="311700" y="2599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Proper Subset</a:t>
            </a:r>
            <a:r>
              <a:rPr lang="en" sz="2400">
                <a:latin typeface="Comic Sans MS"/>
                <a:ea typeface="Comic Sans MS"/>
                <a:cs typeface="Comic Sans MS"/>
                <a:sym typeface="Comic Sans MS"/>
              </a:rPr>
              <a:t>:</a:t>
            </a:r>
            <a:endParaRPr sz="5200">
              <a:solidFill>
                <a:srgbClr val="000000"/>
              </a:solidFill>
              <a:latin typeface="Comic Sans MS"/>
              <a:ea typeface="Comic Sans MS"/>
              <a:cs typeface="Comic Sans MS"/>
              <a:sym typeface="Comic Sans MS"/>
            </a:endParaRPr>
          </a:p>
        </p:txBody>
      </p:sp>
      <p:sp>
        <p:nvSpPr>
          <p:cNvPr id="132" name="Google Shape;132;p24"/>
          <p:cNvSpPr/>
          <p:nvPr/>
        </p:nvSpPr>
        <p:spPr>
          <a:xfrm>
            <a:off x="2483600" y="2997925"/>
            <a:ext cx="3982500" cy="1925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3" name="Google Shape;133;p24"/>
          <p:cNvSpPr/>
          <p:nvPr/>
        </p:nvSpPr>
        <p:spPr>
          <a:xfrm>
            <a:off x="3321250" y="3071425"/>
            <a:ext cx="2101500" cy="1778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4" name="Google Shape;134;p24"/>
          <p:cNvSpPr/>
          <p:nvPr/>
        </p:nvSpPr>
        <p:spPr>
          <a:xfrm>
            <a:off x="3960550" y="3556375"/>
            <a:ext cx="822900" cy="808200"/>
          </a:xfrm>
          <a:prstGeom prst="ellipse">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5" name="Google Shape;135;p24"/>
          <p:cNvSpPr txBox="1"/>
          <p:nvPr/>
        </p:nvSpPr>
        <p:spPr>
          <a:xfrm>
            <a:off x="4217650" y="3729625"/>
            <a:ext cx="354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Times New Roman"/>
                <a:ea typeface="Times New Roman"/>
                <a:cs typeface="Times New Roman"/>
                <a:sym typeface="Times New Roman"/>
              </a:rPr>
              <a:t>A</a:t>
            </a:r>
            <a:endParaRPr b="1" sz="1800">
              <a:solidFill>
                <a:schemeClr val="dk1"/>
              </a:solidFill>
              <a:latin typeface="Times New Roman"/>
              <a:ea typeface="Times New Roman"/>
              <a:cs typeface="Times New Roman"/>
              <a:sym typeface="Times New Roman"/>
            </a:endParaRPr>
          </a:p>
        </p:txBody>
      </p:sp>
      <p:sp>
        <p:nvSpPr>
          <p:cNvPr id="136" name="Google Shape;136;p24"/>
          <p:cNvSpPr txBox="1"/>
          <p:nvPr/>
        </p:nvSpPr>
        <p:spPr>
          <a:xfrm>
            <a:off x="4504350" y="3203675"/>
            <a:ext cx="49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latin typeface="Times New Roman"/>
                <a:ea typeface="Times New Roman"/>
                <a:cs typeface="Times New Roman"/>
                <a:sym typeface="Times New Roman"/>
              </a:rPr>
              <a:t>B</a:t>
            </a:r>
            <a:endParaRPr b="1" sz="1800">
              <a:solidFill>
                <a:schemeClr val="dk2"/>
              </a:solidFill>
              <a:latin typeface="Times New Roman"/>
              <a:ea typeface="Times New Roman"/>
              <a:cs typeface="Times New Roman"/>
              <a:sym typeface="Times New Roman"/>
            </a:endParaRPr>
          </a:p>
        </p:txBody>
      </p:sp>
      <p:sp>
        <p:nvSpPr>
          <p:cNvPr id="137" name="Google Shape;137;p24"/>
          <p:cNvSpPr txBox="1"/>
          <p:nvPr/>
        </p:nvSpPr>
        <p:spPr>
          <a:xfrm>
            <a:off x="5878300" y="3071425"/>
            <a:ext cx="499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dk2"/>
                </a:solidFill>
                <a:latin typeface="Times New Roman"/>
                <a:ea typeface="Times New Roman"/>
                <a:cs typeface="Times New Roman"/>
                <a:sym typeface="Times New Roman"/>
              </a:rPr>
              <a:t>U</a:t>
            </a:r>
            <a:endParaRPr b="1" sz="2000">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nvSpPr>
        <p:spPr>
          <a:xfrm>
            <a:off x="311700" y="2599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The Size of a Set</a:t>
            </a:r>
            <a:r>
              <a:rPr lang="en" sz="2400">
                <a:latin typeface="Comic Sans MS"/>
                <a:ea typeface="Comic Sans MS"/>
                <a:cs typeface="Comic Sans MS"/>
                <a:sym typeface="Comic Sans MS"/>
              </a:rPr>
              <a:t>:</a:t>
            </a:r>
            <a:endParaRPr sz="5200">
              <a:solidFill>
                <a:srgbClr val="000000"/>
              </a:solidFill>
              <a:latin typeface="Comic Sans MS"/>
              <a:ea typeface="Comic Sans MS"/>
              <a:cs typeface="Comic Sans MS"/>
              <a:sym typeface="Comic Sans MS"/>
            </a:endParaRPr>
          </a:p>
        </p:txBody>
      </p:sp>
      <p:sp>
        <p:nvSpPr>
          <p:cNvPr id="143" name="Google Shape;143;p25"/>
          <p:cNvSpPr txBox="1"/>
          <p:nvPr/>
        </p:nvSpPr>
        <p:spPr>
          <a:xfrm>
            <a:off x="432300" y="940625"/>
            <a:ext cx="8520600" cy="395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900">
                <a:solidFill>
                  <a:schemeClr val="dk2"/>
                </a:solidFill>
                <a:latin typeface="Times New Roman"/>
                <a:ea typeface="Times New Roman"/>
                <a:cs typeface="Times New Roman"/>
                <a:sym typeface="Times New Roman"/>
              </a:rPr>
              <a:t>Sets may have other sets as members. For instance, we have the sets </a:t>
            </a:r>
            <a:r>
              <a:rPr b="1" lang="en" sz="1900">
                <a:solidFill>
                  <a:schemeClr val="dk2"/>
                </a:solidFill>
                <a:latin typeface="Times New Roman"/>
                <a:ea typeface="Times New Roman"/>
                <a:cs typeface="Times New Roman"/>
                <a:sym typeface="Times New Roman"/>
              </a:rPr>
              <a:t>A = {∅, {a}, {b}, {a, b}}</a:t>
            </a:r>
            <a:r>
              <a:rPr lang="en" sz="1900">
                <a:solidFill>
                  <a:schemeClr val="dk2"/>
                </a:solidFill>
                <a:latin typeface="Times New Roman"/>
                <a:ea typeface="Times New Roman"/>
                <a:cs typeface="Times New Roman"/>
                <a:sym typeface="Times New Roman"/>
              </a:rPr>
              <a:t> and </a:t>
            </a:r>
            <a:r>
              <a:rPr b="1" lang="en" sz="1900">
                <a:solidFill>
                  <a:schemeClr val="dk2"/>
                </a:solidFill>
                <a:latin typeface="Times New Roman"/>
                <a:ea typeface="Times New Roman"/>
                <a:cs typeface="Times New Roman"/>
                <a:sym typeface="Times New Roman"/>
              </a:rPr>
              <a:t>B = {x ∣ x is a subset of the set {a, b}}.</a:t>
            </a:r>
            <a:r>
              <a:rPr lang="en" sz="1900">
                <a:solidFill>
                  <a:schemeClr val="dk2"/>
                </a:solidFill>
                <a:latin typeface="Times New Roman"/>
                <a:ea typeface="Times New Roman"/>
                <a:cs typeface="Times New Roman"/>
                <a:sym typeface="Times New Roman"/>
              </a:rPr>
              <a:t> </a:t>
            </a:r>
            <a:endParaRPr sz="19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lang="en" sz="1900">
                <a:solidFill>
                  <a:schemeClr val="dk2"/>
                </a:solidFill>
                <a:latin typeface="Times New Roman"/>
                <a:ea typeface="Times New Roman"/>
                <a:cs typeface="Times New Roman"/>
                <a:sym typeface="Times New Roman"/>
              </a:rPr>
              <a:t>Note that these two sets are equal, that is, </a:t>
            </a:r>
            <a:r>
              <a:rPr b="1" lang="en" sz="1900">
                <a:solidFill>
                  <a:schemeClr val="dk2"/>
                </a:solidFill>
                <a:latin typeface="Times New Roman"/>
                <a:ea typeface="Times New Roman"/>
                <a:cs typeface="Times New Roman"/>
                <a:sym typeface="Times New Roman"/>
              </a:rPr>
              <a:t>A = B.</a:t>
            </a:r>
            <a:r>
              <a:rPr lang="en" sz="1900">
                <a:solidFill>
                  <a:schemeClr val="dk2"/>
                </a:solidFill>
                <a:latin typeface="Times New Roman"/>
                <a:ea typeface="Times New Roman"/>
                <a:cs typeface="Times New Roman"/>
                <a:sym typeface="Times New Roman"/>
              </a:rPr>
              <a:t> Also note that </a:t>
            </a:r>
            <a:r>
              <a:rPr b="1" lang="en" sz="1900">
                <a:solidFill>
                  <a:schemeClr val="dk2"/>
                </a:solidFill>
                <a:latin typeface="Times New Roman"/>
                <a:ea typeface="Times New Roman"/>
                <a:cs typeface="Times New Roman"/>
                <a:sym typeface="Times New Roman"/>
              </a:rPr>
              <a:t>{a} ∈ A</a:t>
            </a:r>
            <a:r>
              <a:rPr lang="en" sz="1900">
                <a:solidFill>
                  <a:schemeClr val="dk2"/>
                </a:solidFill>
                <a:latin typeface="Times New Roman"/>
                <a:ea typeface="Times New Roman"/>
                <a:cs typeface="Times New Roman"/>
                <a:sym typeface="Times New Roman"/>
              </a:rPr>
              <a:t>, but </a:t>
            </a:r>
            <a:r>
              <a:rPr b="1" lang="en" sz="1900">
                <a:solidFill>
                  <a:schemeClr val="dk2"/>
                </a:solidFill>
                <a:latin typeface="Times New Roman"/>
                <a:ea typeface="Times New Roman"/>
                <a:cs typeface="Times New Roman"/>
                <a:sym typeface="Times New Roman"/>
              </a:rPr>
              <a:t>a ∉ A.</a:t>
            </a:r>
            <a:endParaRPr b="1" sz="19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b="1" lang="en" sz="1900">
                <a:solidFill>
                  <a:schemeClr val="dk2"/>
                </a:solidFill>
                <a:latin typeface="Times New Roman"/>
                <a:ea typeface="Times New Roman"/>
                <a:cs typeface="Times New Roman"/>
                <a:sym typeface="Times New Roman"/>
              </a:rPr>
              <a:t>Definition :</a:t>
            </a:r>
            <a:r>
              <a:rPr lang="en" sz="1900">
                <a:solidFill>
                  <a:schemeClr val="dk2"/>
                </a:solidFill>
                <a:latin typeface="Times New Roman"/>
                <a:ea typeface="Times New Roman"/>
                <a:cs typeface="Times New Roman"/>
                <a:sym typeface="Times New Roman"/>
              </a:rPr>
              <a:t> Let S be a set. If there are exactly n distinct elements in S where n is a nonnegative integer, we say that S is a finite set and that n is the cardinality of S. The cardinality of S is denoted by </a:t>
            </a:r>
            <a:r>
              <a:rPr b="1" lang="en" sz="1900">
                <a:solidFill>
                  <a:schemeClr val="dk2"/>
                </a:solidFill>
                <a:latin typeface="Times New Roman"/>
                <a:ea typeface="Times New Roman"/>
                <a:cs typeface="Times New Roman"/>
                <a:sym typeface="Times New Roman"/>
              </a:rPr>
              <a:t>|S|.</a:t>
            </a:r>
            <a:endParaRPr b="1" sz="19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t/>
            </a:r>
            <a:endParaRPr sz="19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b="1" lang="en" sz="1900">
                <a:solidFill>
                  <a:schemeClr val="dk2"/>
                </a:solidFill>
                <a:latin typeface="Times New Roman"/>
                <a:ea typeface="Times New Roman"/>
                <a:cs typeface="Times New Roman"/>
                <a:sym typeface="Times New Roman"/>
              </a:rPr>
              <a:t>EXAMPLE 10:</a:t>
            </a:r>
            <a:r>
              <a:rPr lang="en" sz="1900">
                <a:solidFill>
                  <a:schemeClr val="dk2"/>
                </a:solidFill>
                <a:latin typeface="Times New Roman"/>
                <a:ea typeface="Times New Roman"/>
                <a:cs typeface="Times New Roman"/>
                <a:sym typeface="Times New Roman"/>
              </a:rPr>
              <a:t> Let A be the set of odd positive integers less than 10. Then </a:t>
            </a:r>
            <a:r>
              <a:rPr b="1" lang="en" sz="1900">
                <a:solidFill>
                  <a:schemeClr val="dk2"/>
                </a:solidFill>
                <a:latin typeface="Times New Roman"/>
                <a:ea typeface="Times New Roman"/>
                <a:cs typeface="Times New Roman"/>
                <a:sym typeface="Times New Roman"/>
              </a:rPr>
              <a:t>|A| = 5.</a:t>
            </a:r>
            <a:endParaRPr b="1" sz="19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t/>
            </a:r>
            <a:endParaRPr sz="19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b="1" lang="en" sz="1900">
                <a:solidFill>
                  <a:schemeClr val="dk2"/>
                </a:solidFill>
                <a:latin typeface="Times New Roman"/>
                <a:ea typeface="Times New Roman"/>
                <a:cs typeface="Times New Roman"/>
                <a:sym typeface="Times New Roman"/>
              </a:rPr>
              <a:t>EXAMPLE 11:</a:t>
            </a:r>
            <a:r>
              <a:rPr lang="en" sz="1900">
                <a:solidFill>
                  <a:schemeClr val="dk2"/>
                </a:solidFill>
                <a:latin typeface="Times New Roman"/>
                <a:ea typeface="Times New Roman"/>
                <a:cs typeface="Times New Roman"/>
                <a:sym typeface="Times New Roman"/>
              </a:rPr>
              <a:t> Let S be the set of letters in the English alphabet. Then </a:t>
            </a:r>
            <a:r>
              <a:rPr b="1" lang="en" sz="1900">
                <a:solidFill>
                  <a:schemeClr val="dk2"/>
                </a:solidFill>
                <a:latin typeface="Times New Roman"/>
                <a:ea typeface="Times New Roman"/>
                <a:cs typeface="Times New Roman"/>
                <a:sym typeface="Times New Roman"/>
              </a:rPr>
              <a:t>|S| = 26. </a:t>
            </a:r>
            <a:endParaRPr b="1" sz="19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t/>
            </a:r>
            <a:endParaRPr sz="19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rPr b="1" lang="en" sz="1900">
                <a:solidFill>
                  <a:schemeClr val="dk2"/>
                </a:solidFill>
                <a:latin typeface="Times New Roman"/>
                <a:ea typeface="Times New Roman"/>
                <a:cs typeface="Times New Roman"/>
                <a:sym typeface="Times New Roman"/>
              </a:rPr>
              <a:t>EXAMPLE 12:</a:t>
            </a:r>
            <a:r>
              <a:rPr lang="en" sz="1900">
                <a:solidFill>
                  <a:schemeClr val="dk2"/>
                </a:solidFill>
                <a:latin typeface="Times New Roman"/>
                <a:ea typeface="Times New Roman"/>
                <a:cs typeface="Times New Roman"/>
                <a:sym typeface="Times New Roman"/>
              </a:rPr>
              <a:t> Because the null set has no elements, it follows that </a:t>
            </a:r>
            <a:r>
              <a:rPr b="1" lang="en" sz="1900">
                <a:solidFill>
                  <a:schemeClr val="dk2"/>
                </a:solidFill>
                <a:latin typeface="Times New Roman"/>
                <a:ea typeface="Times New Roman"/>
                <a:cs typeface="Times New Roman"/>
                <a:sym typeface="Times New Roman"/>
              </a:rPr>
              <a:t>|∅| = 0.</a:t>
            </a:r>
            <a:endParaRPr b="1" sz="1900">
              <a:solidFill>
                <a:schemeClr val="dk2"/>
              </a:solidFill>
              <a:latin typeface="Times New Roman"/>
              <a:ea typeface="Times New Roman"/>
              <a:cs typeface="Times New Roman"/>
              <a:sym typeface="Times New Roman"/>
            </a:endParaRPr>
          </a:p>
          <a:p>
            <a:pPr indent="0" lvl="0" marL="0" rtl="0" algn="just">
              <a:spcBef>
                <a:spcPts val="0"/>
              </a:spcBef>
              <a:spcAft>
                <a:spcPts val="0"/>
              </a:spcAft>
              <a:buNone/>
            </a:pPr>
            <a:r>
              <a:t/>
            </a:r>
            <a:endParaRPr sz="1700">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nvSpPr>
        <p:spPr>
          <a:xfrm>
            <a:off x="311700" y="2599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Infinite sets and power sets</a:t>
            </a:r>
            <a:r>
              <a:rPr lang="en" sz="2400">
                <a:latin typeface="Comic Sans MS"/>
                <a:ea typeface="Comic Sans MS"/>
                <a:cs typeface="Comic Sans MS"/>
                <a:sym typeface="Comic Sans MS"/>
              </a:rPr>
              <a:t>:</a:t>
            </a:r>
            <a:endParaRPr sz="5200">
              <a:solidFill>
                <a:srgbClr val="000000"/>
              </a:solidFill>
              <a:latin typeface="Comic Sans MS"/>
              <a:ea typeface="Comic Sans MS"/>
              <a:cs typeface="Comic Sans MS"/>
              <a:sym typeface="Comic Sans MS"/>
            </a:endParaRPr>
          </a:p>
        </p:txBody>
      </p:sp>
      <p:sp>
        <p:nvSpPr>
          <p:cNvPr id="149" name="Google Shape;149;p26"/>
          <p:cNvSpPr txBox="1"/>
          <p:nvPr/>
        </p:nvSpPr>
        <p:spPr>
          <a:xfrm>
            <a:off x="758525" y="1028800"/>
            <a:ext cx="7803300" cy="3555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2000">
                <a:solidFill>
                  <a:schemeClr val="dk2"/>
                </a:solidFill>
                <a:latin typeface="Times New Roman"/>
                <a:ea typeface="Times New Roman"/>
                <a:cs typeface="Times New Roman"/>
                <a:sym typeface="Times New Roman"/>
              </a:rPr>
              <a:t>Definition : </a:t>
            </a:r>
            <a:r>
              <a:rPr lang="en" sz="2000">
                <a:solidFill>
                  <a:schemeClr val="dk2"/>
                </a:solidFill>
                <a:latin typeface="Times New Roman"/>
                <a:ea typeface="Times New Roman"/>
                <a:cs typeface="Times New Roman"/>
                <a:sym typeface="Times New Roman"/>
              </a:rPr>
              <a:t>A set is said to be infinite if it is not finite. </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800"/>
              <a:buFont typeface="Arial"/>
              <a:buNone/>
            </a:pPr>
            <a:r>
              <a:rPr lang="en" sz="2000">
                <a:solidFill>
                  <a:schemeClr val="dk2"/>
                </a:solidFill>
                <a:latin typeface="Times New Roman"/>
                <a:ea typeface="Times New Roman"/>
                <a:cs typeface="Times New Roman"/>
                <a:sym typeface="Times New Roman"/>
              </a:rPr>
              <a:t>EXAMPLE : The set of positive integers is infinite.</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800"/>
              <a:buFont typeface="Arial"/>
              <a:buNone/>
            </a:pPr>
            <a:r>
              <a:rPr b="1" lang="en" sz="2000">
                <a:solidFill>
                  <a:schemeClr val="dk2"/>
                </a:solidFill>
                <a:latin typeface="Times New Roman"/>
                <a:ea typeface="Times New Roman"/>
                <a:cs typeface="Times New Roman"/>
                <a:sym typeface="Times New Roman"/>
              </a:rPr>
              <a:t>Definition : </a:t>
            </a:r>
            <a:r>
              <a:rPr lang="en" sz="2000">
                <a:solidFill>
                  <a:schemeClr val="dk2"/>
                </a:solidFill>
                <a:latin typeface="Times New Roman"/>
                <a:ea typeface="Times New Roman"/>
                <a:cs typeface="Times New Roman"/>
                <a:sym typeface="Times New Roman"/>
              </a:rPr>
              <a:t>Given a set S, the power set of S is the set of all subsets of the set S. The power set of S is denoted by (S).</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000">
                <a:solidFill>
                  <a:schemeClr val="dk2"/>
                </a:solidFill>
                <a:latin typeface="Times New Roman"/>
                <a:ea typeface="Times New Roman"/>
                <a:cs typeface="Times New Roman"/>
                <a:sym typeface="Times New Roman"/>
              </a:rPr>
              <a:t>EXAMPLE : What is the power set of the set {0, 1, 2}? </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chemeClr val="dk2"/>
                </a:solidFill>
                <a:latin typeface="Times New Roman"/>
                <a:ea typeface="Times New Roman"/>
                <a:cs typeface="Times New Roman"/>
                <a:sym typeface="Times New Roman"/>
              </a:rPr>
              <a:t>Solution:</a:t>
            </a:r>
            <a:r>
              <a:rPr lang="en" sz="2000">
                <a:solidFill>
                  <a:schemeClr val="dk2"/>
                </a:solidFill>
                <a:latin typeface="Times New Roman"/>
                <a:ea typeface="Times New Roman"/>
                <a:cs typeface="Times New Roman"/>
                <a:sym typeface="Times New Roman"/>
              </a:rPr>
              <a:t> The power set ({0, 1, 2}) is the set of all subsets of {0, 1, 2}. Hence, P ({0, 1, 2}) = {∅, {0}, {1}, {2}, {0, 1}, {0, 2}, {1, 2}, {0, 1, 2}}. </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i="1" lang="en" sz="1800">
                <a:solidFill>
                  <a:schemeClr val="dk2"/>
                </a:solidFill>
                <a:latin typeface="Times New Roman"/>
                <a:ea typeface="Times New Roman"/>
                <a:cs typeface="Times New Roman"/>
                <a:sym typeface="Times New Roman"/>
              </a:rPr>
              <a:t>Note that the empty set and the set itself are members of this set of subsets.</a:t>
            </a:r>
            <a:endParaRPr i="1" sz="1800">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nvSpPr>
        <p:spPr>
          <a:xfrm>
            <a:off x="311700" y="2599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Power set of empty set</a:t>
            </a:r>
            <a:r>
              <a:rPr lang="en" sz="2400">
                <a:latin typeface="Comic Sans MS"/>
                <a:ea typeface="Comic Sans MS"/>
                <a:cs typeface="Comic Sans MS"/>
                <a:sym typeface="Comic Sans MS"/>
              </a:rPr>
              <a:t>:</a:t>
            </a:r>
            <a:endParaRPr sz="5200">
              <a:solidFill>
                <a:srgbClr val="000000"/>
              </a:solidFill>
              <a:latin typeface="Comic Sans MS"/>
              <a:ea typeface="Comic Sans MS"/>
              <a:cs typeface="Comic Sans MS"/>
              <a:sym typeface="Comic Sans MS"/>
            </a:endParaRPr>
          </a:p>
        </p:txBody>
      </p:sp>
      <p:sp>
        <p:nvSpPr>
          <p:cNvPr id="155" name="Google Shape;155;p27"/>
          <p:cNvSpPr txBox="1"/>
          <p:nvPr/>
        </p:nvSpPr>
        <p:spPr>
          <a:xfrm>
            <a:off x="543900" y="1102175"/>
            <a:ext cx="8288400" cy="3386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2000">
                <a:solidFill>
                  <a:schemeClr val="dk2"/>
                </a:solidFill>
                <a:latin typeface="Times New Roman"/>
                <a:ea typeface="Times New Roman"/>
                <a:cs typeface="Times New Roman"/>
                <a:sym typeface="Times New Roman"/>
              </a:rPr>
              <a:t>EXAMPLE :</a:t>
            </a:r>
            <a:r>
              <a:rPr lang="en" sz="2000">
                <a:solidFill>
                  <a:schemeClr val="dk2"/>
                </a:solidFill>
                <a:latin typeface="Times New Roman"/>
                <a:ea typeface="Times New Roman"/>
                <a:cs typeface="Times New Roman"/>
                <a:sym typeface="Times New Roman"/>
              </a:rPr>
              <a:t> What is the power set of the empty set? What is the power set of the set </a:t>
            </a:r>
            <a:r>
              <a:rPr b="1" lang="en" sz="2000">
                <a:solidFill>
                  <a:schemeClr val="dk2"/>
                </a:solidFill>
                <a:latin typeface="Times New Roman"/>
                <a:ea typeface="Times New Roman"/>
                <a:cs typeface="Times New Roman"/>
                <a:sym typeface="Times New Roman"/>
              </a:rPr>
              <a:t>{ ∅ }</a:t>
            </a:r>
            <a:r>
              <a:rPr lang="en" sz="2000">
                <a:solidFill>
                  <a:schemeClr val="dk2"/>
                </a:solidFill>
                <a:latin typeface="Times New Roman"/>
                <a:ea typeface="Times New Roman"/>
                <a:cs typeface="Times New Roman"/>
                <a:sym typeface="Times New Roman"/>
              </a:rPr>
              <a:t>? </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chemeClr val="dk2"/>
                </a:solidFill>
                <a:latin typeface="Times New Roman"/>
                <a:ea typeface="Times New Roman"/>
                <a:cs typeface="Times New Roman"/>
                <a:sym typeface="Times New Roman"/>
              </a:rPr>
              <a:t>Solution: </a:t>
            </a:r>
            <a:r>
              <a:rPr lang="en" sz="2000">
                <a:solidFill>
                  <a:schemeClr val="dk2"/>
                </a:solidFill>
                <a:latin typeface="Times New Roman"/>
                <a:ea typeface="Times New Roman"/>
                <a:cs typeface="Times New Roman"/>
                <a:sym typeface="Times New Roman"/>
              </a:rPr>
              <a:t>The empty set has exactly one subset, namely, itself. Consequently, </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chemeClr val="dk2"/>
                </a:solidFill>
                <a:latin typeface="Times New Roman"/>
                <a:ea typeface="Times New Roman"/>
                <a:cs typeface="Times New Roman"/>
                <a:sym typeface="Times New Roman"/>
              </a:rPr>
              <a:t>P(∅) = {∅}</a:t>
            </a:r>
            <a:endParaRPr b="1"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000">
                <a:solidFill>
                  <a:schemeClr val="dk2"/>
                </a:solidFill>
                <a:latin typeface="Times New Roman"/>
                <a:ea typeface="Times New Roman"/>
                <a:cs typeface="Times New Roman"/>
                <a:sym typeface="Times New Roman"/>
              </a:rPr>
              <a:t>The set </a:t>
            </a:r>
            <a:r>
              <a:rPr b="1" lang="en" sz="2000">
                <a:solidFill>
                  <a:schemeClr val="dk2"/>
                </a:solidFill>
                <a:latin typeface="Times New Roman"/>
                <a:ea typeface="Times New Roman"/>
                <a:cs typeface="Times New Roman"/>
                <a:sym typeface="Times New Roman"/>
              </a:rPr>
              <a:t>{∅}</a:t>
            </a:r>
            <a:r>
              <a:rPr lang="en" sz="2000">
                <a:solidFill>
                  <a:schemeClr val="dk2"/>
                </a:solidFill>
                <a:latin typeface="Times New Roman"/>
                <a:ea typeface="Times New Roman"/>
                <a:cs typeface="Times New Roman"/>
                <a:sym typeface="Times New Roman"/>
              </a:rPr>
              <a:t> has exactly two subsets, namely, </a:t>
            </a:r>
            <a:r>
              <a:rPr b="1" lang="en" sz="2000">
                <a:solidFill>
                  <a:schemeClr val="dk2"/>
                </a:solidFill>
                <a:latin typeface="Times New Roman"/>
                <a:ea typeface="Times New Roman"/>
                <a:cs typeface="Times New Roman"/>
                <a:sym typeface="Times New Roman"/>
              </a:rPr>
              <a:t>∅</a:t>
            </a:r>
            <a:r>
              <a:rPr lang="en" sz="2000">
                <a:solidFill>
                  <a:schemeClr val="dk2"/>
                </a:solidFill>
                <a:latin typeface="Times New Roman"/>
                <a:ea typeface="Times New Roman"/>
                <a:cs typeface="Times New Roman"/>
                <a:sym typeface="Times New Roman"/>
              </a:rPr>
              <a:t> and the set </a:t>
            </a:r>
            <a:r>
              <a:rPr b="1" lang="en" sz="2000">
                <a:solidFill>
                  <a:schemeClr val="dk2"/>
                </a:solidFill>
                <a:latin typeface="Times New Roman"/>
                <a:ea typeface="Times New Roman"/>
                <a:cs typeface="Times New Roman"/>
                <a:sym typeface="Times New Roman"/>
              </a:rPr>
              <a:t>{∅}</a:t>
            </a:r>
            <a:r>
              <a:rPr lang="en" sz="2000">
                <a:solidFill>
                  <a:schemeClr val="dk2"/>
                </a:solidFill>
                <a:latin typeface="Times New Roman"/>
                <a:ea typeface="Times New Roman"/>
                <a:cs typeface="Times New Roman"/>
                <a:sym typeface="Times New Roman"/>
              </a:rPr>
              <a:t> itself. Therefore,</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000">
                <a:solidFill>
                  <a:schemeClr val="dk2"/>
                </a:solidFill>
                <a:latin typeface="Times New Roman"/>
                <a:ea typeface="Times New Roman"/>
                <a:cs typeface="Times New Roman"/>
                <a:sym typeface="Times New Roman"/>
              </a:rPr>
              <a:t> </a:t>
            </a:r>
            <a:r>
              <a:rPr b="1" lang="en" sz="2000">
                <a:solidFill>
                  <a:schemeClr val="dk2"/>
                </a:solidFill>
                <a:latin typeface="Times New Roman"/>
                <a:ea typeface="Times New Roman"/>
                <a:cs typeface="Times New Roman"/>
                <a:sym typeface="Times New Roman"/>
              </a:rPr>
              <a:t>P({∅}) = {∅, {∅} }</a:t>
            </a:r>
            <a:endParaRPr b="1"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800"/>
              <a:buFont typeface="Arial"/>
              <a:buNone/>
            </a:pPr>
            <a:r>
              <a:rPr lang="en" sz="2000">
                <a:solidFill>
                  <a:schemeClr val="dk2"/>
                </a:solidFill>
                <a:latin typeface="Times New Roman"/>
                <a:ea typeface="Times New Roman"/>
                <a:cs typeface="Times New Roman"/>
                <a:sym typeface="Times New Roman"/>
              </a:rPr>
              <a:t> If a set has n elements, then its power set has 2</a:t>
            </a:r>
            <a:r>
              <a:rPr baseline="30000" lang="en" sz="2000">
                <a:solidFill>
                  <a:schemeClr val="dk2"/>
                </a:solidFill>
                <a:latin typeface="Times New Roman"/>
                <a:ea typeface="Times New Roman"/>
                <a:cs typeface="Times New Roman"/>
                <a:sym typeface="Times New Roman"/>
              </a:rPr>
              <a:t>n</a:t>
            </a:r>
            <a:r>
              <a:rPr lang="en" sz="2000">
                <a:solidFill>
                  <a:schemeClr val="dk2"/>
                </a:solidFill>
                <a:latin typeface="Times New Roman"/>
                <a:ea typeface="Times New Roman"/>
                <a:cs typeface="Times New Roman"/>
                <a:sym typeface="Times New Roman"/>
              </a:rPr>
              <a:t> elements. </a:t>
            </a:r>
            <a:endParaRPr sz="2000">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nvSpPr>
        <p:spPr>
          <a:xfrm>
            <a:off x="311700" y="2599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Cartesian Products</a:t>
            </a:r>
            <a:r>
              <a:rPr lang="en" sz="2400">
                <a:latin typeface="Comic Sans MS"/>
                <a:ea typeface="Comic Sans MS"/>
                <a:cs typeface="Comic Sans MS"/>
                <a:sym typeface="Comic Sans MS"/>
              </a:rPr>
              <a:t>:</a:t>
            </a:r>
            <a:endParaRPr sz="5200">
              <a:solidFill>
                <a:srgbClr val="000000"/>
              </a:solidFill>
              <a:latin typeface="Comic Sans MS"/>
              <a:ea typeface="Comic Sans MS"/>
              <a:cs typeface="Comic Sans MS"/>
              <a:sym typeface="Comic Sans MS"/>
            </a:endParaRPr>
          </a:p>
        </p:txBody>
      </p:sp>
      <p:sp>
        <p:nvSpPr>
          <p:cNvPr id="161" name="Google Shape;161;p28"/>
          <p:cNvSpPr txBox="1"/>
          <p:nvPr/>
        </p:nvSpPr>
        <p:spPr>
          <a:xfrm>
            <a:off x="543900" y="1094100"/>
            <a:ext cx="8288400" cy="4263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800"/>
              <a:buFont typeface="Arial"/>
              <a:buNone/>
            </a:pPr>
            <a:r>
              <a:rPr b="1" lang="en" sz="2000">
                <a:solidFill>
                  <a:schemeClr val="dk2"/>
                </a:solidFill>
                <a:latin typeface="Times New Roman"/>
                <a:ea typeface="Times New Roman"/>
                <a:cs typeface="Times New Roman"/>
                <a:sym typeface="Times New Roman"/>
              </a:rPr>
              <a:t>Definition:</a:t>
            </a:r>
            <a:r>
              <a:rPr lang="en" sz="2000">
                <a:solidFill>
                  <a:schemeClr val="dk2"/>
                </a:solidFill>
                <a:latin typeface="Times New Roman"/>
                <a:ea typeface="Times New Roman"/>
                <a:cs typeface="Times New Roman"/>
                <a:sym typeface="Times New Roman"/>
              </a:rPr>
              <a:t> The ordered n-tuple </a:t>
            </a:r>
            <a:r>
              <a:rPr b="1" lang="en" sz="2000">
                <a:solidFill>
                  <a:schemeClr val="dk2"/>
                </a:solidFill>
                <a:latin typeface="Times New Roman"/>
                <a:ea typeface="Times New Roman"/>
                <a:cs typeface="Times New Roman"/>
                <a:sym typeface="Times New Roman"/>
              </a:rPr>
              <a:t>(a</a:t>
            </a:r>
            <a:r>
              <a:rPr b="1" baseline="-25000" lang="en" sz="2000">
                <a:solidFill>
                  <a:schemeClr val="dk2"/>
                </a:solidFill>
                <a:latin typeface="Times New Roman"/>
                <a:ea typeface="Times New Roman"/>
                <a:cs typeface="Times New Roman"/>
                <a:sym typeface="Times New Roman"/>
              </a:rPr>
              <a:t>1</a:t>
            </a:r>
            <a:r>
              <a:rPr b="1" lang="en" sz="2000">
                <a:solidFill>
                  <a:schemeClr val="dk2"/>
                </a:solidFill>
                <a:latin typeface="Times New Roman"/>
                <a:ea typeface="Times New Roman"/>
                <a:cs typeface="Times New Roman"/>
                <a:sym typeface="Times New Roman"/>
              </a:rPr>
              <a:t>, a</a:t>
            </a:r>
            <a:r>
              <a:rPr b="1" baseline="-25000" lang="en" sz="2000">
                <a:solidFill>
                  <a:schemeClr val="dk2"/>
                </a:solidFill>
                <a:latin typeface="Times New Roman"/>
                <a:ea typeface="Times New Roman"/>
                <a:cs typeface="Times New Roman"/>
                <a:sym typeface="Times New Roman"/>
              </a:rPr>
              <a:t>2</a:t>
            </a:r>
            <a:r>
              <a:rPr b="1" lang="en" sz="2000">
                <a:solidFill>
                  <a:schemeClr val="dk2"/>
                </a:solidFill>
                <a:latin typeface="Times New Roman"/>
                <a:ea typeface="Times New Roman"/>
                <a:cs typeface="Times New Roman"/>
                <a:sym typeface="Times New Roman"/>
              </a:rPr>
              <a:t>, … , a</a:t>
            </a:r>
            <a:r>
              <a:rPr b="1" baseline="-25000" lang="en" sz="2000">
                <a:solidFill>
                  <a:schemeClr val="dk2"/>
                </a:solidFill>
                <a:latin typeface="Times New Roman"/>
                <a:ea typeface="Times New Roman"/>
                <a:cs typeface="Times New Roman"/>
                <a:sym typeface="Times New Roman"/>
              </a:rPr>
              <a:t>n</a:t>
            </a:r>
            <a:r>
              <a:rPr b="1" lang="en" sz="2000">
                <a:solidFill>
                  <a:schemeClr val="dk2"/>
                </a:solidFill>
                <a:latin typeface="Times New Roman"/>
                <a:ea typeface="Times New Roman"/>
                <a:cs typeface="Times New Roman"/>
                <a:sym typeface="Times New Roman"/>
              </a:rPr>
              <a:t>) </a:t>
            </a:r>
            <a:r>
              <a:rPr lang="en" sz="2000">
                <a:solidFill>
                  <a:schemeClr val="dk2"/>
                </a:solidFill>
                <a:latin typeface="Times New Roman"/>
                <a:ea typeface="Times New Roman"/>
                <a:cs typeface="Times New Roman"/>
                <a:sym typeface="Times New Roman"/>
              </a:rPr>
              <a:t>is the ordered collection that has </a:t>
            </a:r>
            <a:r>
              <a:rPr b="1" lang="en" sz="2000">
                <a:solidFill>
                  <a:schemeClr val="dk2"/>
                </a:solidFill>
                <a:latin typeface="Times New Roman"/>
                <a:ea typeface="Times New Roman"/>
                <a:cs typeface="Times New Roman"/>
                <a:sym typeface="Times New Roman"/>
              </a:rPr>
              <a:t>a</a:t>
            </a:r>
            <a:r>
              <a:rPr b="1" baseline="-25000" lang="en" sz="2000">
                <a:solidFill>
                  <a:schemeClr val="dk2"/>
                </a:solidFill>
                <a:latin typeface="Times New Roman"/>
                <a:ea typeface="Times New Roman"/>
                <a:cs typeface="Times New Roman"/>
                <a:sym typeface="Times New Roman"/>
              </a:rPr>
              <a:t>1</a:t>
            </a:r>
            <a:r>
              <a:rPr baseline="-25000" lang="en" sz="2000">
                <a:solidFill>
                  <a:schemeClr val="dk2"/>
                </a:solidFill>
                <a:latin typeface="Times New Roman"/>
                <a:ea typeface="Times New Roman"/>
                <a:cs typeface="Times New Roman"/>
                <a:sym typeface="Times New Roman"/>
              </a:rPr>
              <a:t> </a:t>
            </a:r>
            <a:r>
              <a:rPr lang="en" sz="2000">
                <a:solidFill>
                  <a:schemeClr val="dk2"/>
                </a:solidFill>
                <a:latin typeface="Times New Roman"/>
                <a:ea typeface="Times New Roman"/>
                <a:cs typeface="Times New Roman"/>
                <a:sym typeface="Times New Roman"/>
              </a:rPr>
              <a:t>as its first element, </a:t>
            </a:r>
            <a:r>
              <a:rPr b="1" lang="en" sz="2000">
                <a:solidFill>
                  <a:schemeClr val="dk2"/>
                </a:solidFill>
                <a:latin typeface="Times New Roman"/>
                <a:ea typeface="Times New Roman"/>
                <a:cs typeface="Times New Roman"/>
                <a:sym typeface="Times New Roman"/>
              </a:rPr>
              <a:t>a</a:t>
            </a:r>
            <a:r>
              <a:rPr b="1" baseline="-25000" lang="en" sz="2000">
                <a:solidFill>
                  <a:schemeClr val="dk2"/>
                </a:solidFill>
                <a:latin typeface="Times New Roman"/>
                <a:ea typeface="Times New Roman"/>
                <a:cs typeface="Times New Roman"/>
                <a:sym typeface="Times New Roman"/>
              </a:rPr>
              <a:t>2</a:t>
            </a:r>
            <a:r>
              <a:rPr lang="en" sz="2000">
                <a:solidFill>
                  <a:schemeClr val="dk2"/>
                </a:solidFill>
                <a:latin typeface="Times New Roman"/>
                <a:ea typeface="Times New Roman"/>
                <a:cs typeface="Times New Roman"/>
                <a:sym typeface="Times New Roman"/>
              </a:rPr>
              <a:t> as its second element, … , and  </a:t>
            </a:r>
            <a:r>
              <a:rPr b="1" lang="en" sz="2000">
                <a:solidFill>
                  <a:schemeClr val="dk2"/>
                </a:solidFill>
                <a:latin typeface="Times New Roman"/>
                <a:ea typeface="Times New Roman"/>
                <a:cs typeface="Times New Roman"/>
                <a:sym typeface="Times New Roman"/>
              </a:rPr>
              <a:t>a</a:t>
            </a:r>
            <a:r>
              <a:rPr b="1" baseline="-25000" lang="en" sz="2000">
                <a:solidFill>
                  <a:schemeClr val="dk2"/>
                </a:solidFill>
                <a:latin typeface="Times New Roman"/>
                <a:ea typeface="Times New Roman"/>
                <a:cs typeface="Times New Roman"/>
                <a:sym typeface="Times New Roman"/>
              </a:rPr>
              <a:t>n</a:t>
            </a:r>
            <a:r>
              <a:rPr lang="en" sz="2000">
                <a:solidFill>
                  <a:schemeClr val="dk2"/>
                </a:solidFill>
                <a:latin typeface="Times New Roman"/>
                <a:ea typeface="Times New Roman"/>
                <a:cs typeface="Times New Roman"/>
                <a:sym typeface="Times New Roman"/>
              </a:rPr>
              <a:t> as its nth element.</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800"/>
              <a:buFont typeface="Arial"/>
              <a:buNone/>
            </a:pPr>
            <a:r>
              <a:rPr lang="en" sz="2000">
                <a:solidFill>
                  <a:schemeClr val="dk2"/>
                </a:solidFill>
                <a:latin typeface="Times New Roman"/>
                <a:ea typeface="Times New Roman"/>
                <a:cs typeface="Times New Roman"/>
                <a:sym typeface="Times New Roman"/>
              </a:rPr>
              <a:t>We say that two ordered n-tuples are equal if and only if each corresponding pair of their elements is equal. In other words, </a:t>
            </a:r>
            <a:r>
              <a:rPr b="1" lang="en" sz="2000">
                <a:solidFill>
                  <a:schemeClr val="dk2"/>
                </a:solidFill>
                <a:latin typeface="Times New Roman"/>
                <a:ea typeface="Times New Roman"/>
                <a:cs typeface="Times New Roman"/>
                <a:sym typeface="Times New Roman"/>
              </a:rPr>
              <a:t>(a</a:t>
            </a:r>
            <a:r>
              <a:rPr b="1" baseline="-25000" lang="en" sz="2000">
                <a:solidFill>
                  <a:schemeClr val="dk2"/>
                </a:solidFill>
                <a:latin typeface="Times New Roman"/>
                <a:ea typeface="Times New Roman"/>
                <a:cs typeface="Times New Roman"/>
                <a:sym typeface="Times New Roman"/>
              </a:rPr>
              <a:t>1</a:t>
            </a:r>
            <a:r>
              <a:rPr b="1" lang="en" sz="2000">
                <a:solidFill>
                  <a:schemeClr val="dk2"/>
                </a:solidFill>
                <a:latin typeface="Times New Roman"/>
                <a:ea typeface="Times New Roman"/>
                <a:cs typeface="Times New Roman"/>
                <a:sym typeface="Times New Roman"/>
              </a:rPr>
              <a:t>, a</a:t>
            </a:r>
            <a:r>
              <a:rPr b="1" baseline="-25000" lang="en" sz="2000">
                <a:solidFill>
                  <a:schemeClr val="dk2"/>
                </a:solidFill>
                <a:latin typeface="Times New Roman"/>
                <a:ea typeface="Times New Roman"/>
                <a:cs typeface="Times New Roman"/>
                <a:sym typeface="Times New Roman"/>
              </a:rPr>
              <a:t>2</a:t>
            </a:r>
            <a:r>
              <a:rPr b="1" lang="en" sz="2000">
                <a:solidFill>
                  <a:schemeClr val="dk2"/>
                </a:solidFill>
                <a:latin typeface="Times New Roman"/>
                <a:ea typeface="Times New Roman"/>
                <a:cs typeface="Times New Roman"/>
                <a:sym typeface="Times New Roman"/>
              </a:rPr>
              <a:t>, … , a</a:t>
            </a:r>
            <a:r>
              <a:rPr b="1" baseline="-25000" lang="en" sz="2000">
                <a:solidFill>
                  <a:schemeClr val="dk2"/>
                </a:solidFill>
                <a:latin typeface="Times New Roman"/>
                <a:ea typeface="Times New Roman"/>
                <a:cs typeface="Times New Roman"/>
                <a:sym typeface="Times New Roman"/>
              </a:rPr>
              <a:t>n</a:t>
            </a:r>
            <a:r>
              <a:rPr b="1" lang="en" sz="2000">
                <a:solidFill>
                  <a:schemeClr val="dk2"/>
                </a:solidFill>
                <a:latin typeface="Times New Roman"/>
                <a:ea typeface="Times New Roman"/>
                <a:cs typeface="Times New Roman"/>
                <a:sym typeface="Times New Roman"/>
              </a:rPr>
              <a:t>) = (b</a:t>
            </a:r>
            <a:r>
              <a:rPr b="1" baseline="-25000" lang="en" sz="2000">
                <a:solidFill>
                  <a:schemeClr val="dk2"/>
                </a:solidFill>
                <a:latin typeface="Times New Roman"/>
                <a:ea typeface="Times New Roman"/>
                <a:cs typeface="Times New Roman"/>
                <a:sym typeface="Times New Roman"/>
              </a:rPr>
              <a:t>1</a:t>
            </a:r>
            <a:r>
              <a:rPr b="1" lang="en" sz="2000">
                <a:solidFill>
                  <a:schemeClr val="dk2"/>
                </a:solidFill>
                <a:latin typeface="Times New Roman"/>
                <a:ea typeface="Times New Roman"/>
                <a:cs typeface="Times New Roman"/>
                <a:sym typeface="Times New Roman"/>
              </a:rPr>
              <a:t>, b</a:t>
            </a:r>
            <a:r>
              <a:rPr b="1" baseline="-25000" lang="en" sz="2000">
                <a:solidFill>
                  <a:schemeClr val="dk2"/>
                </a:solidFill>
                <a:latin typeface="Times New Roman"/>
                <a:ea typeface="Times New Roman"/>
                <a:cs typeface="Times New Roman"/>
                <a:sym typeface="Times New Roman"/>
              </a:rPr>
              <a:t>2</a:t>
            </a:r>
            <a:r>
              <a:rPr b="1" lang="en" sz="2000">
                <a:solidFill>
                  <a:schemeClr val="dk2"/>
                </a:solidFill>
                <a:latin typeface="Times New Roman"/>
                <a:ea typeface="Times New Roman"/>
                <a:cs typeface="Times New Roman"/>
                <a:sym typeface="Times New Roman"/>
              </a:rPr>
              <a:t>, … , b</a:t>
            </a:r>
            <a:r>
              <a:rPr b="1" baseline="-25000" lang="en" sz="2000">
                <a:solidFill>
                  <a:schemeClr val="dk2"/>
                </a:solidFill>
                <a:latin typeface="Times New Roman"/>
                <a:ea typeface="Times New Roman"/>
                <a:cs typeface="Times New Roman"/>
                <a:sym typeface="Times New Roman"/>
              </a:rPr>
              <a:t>n</a:t>
            </a:r>
            <a:r>
              <a:rPr b="1" lang="en" sz="2000">
                <a:solidFill>
                  <a:schemeClr val="dk2"/>
                </a:solidFill>
                <a:latin typeface="Times New Roman"/>
                <a:ea typeface="Times New Roman"/>
                <a:cs typeface="Times New Roman"/>
                <a:sym typeface="Times New Roman"/>
              </a:rPr>
              <a:t>) </a:t>
            </a:r>
            <a:r>
              <a:rPr lang="en" sz="2000">
                <a:solidFill>
                  <a:schemeClr val="dk2"/>
                </a:solidFill>
                <a:latin typeface="Times New Roman"/>
                <a:ea typeface="Times New Roman"/>
                <a:cs typeface="Times New Roman"/>
                <a:sym typeface="Times New Roman"/>
              </a:rPr>
              <a:t>if and only if </a:t>
            </a:r>
            <a:r>
              <a:rPr b="1" lang="en" sz="2000">
                <a:solidFill>
                  <a:schemeClr val="dk2"/>
                </a:solidFill>
                <a:latin typeface="Times New Roman"/>
                <a:ea typeface="Times New Roman"/>
                <a:cs typeface="Times New Roman"/>
                <a:sym typeface="Times New Roman"/>
              </a:rPr>
              <a:t>a</a:t>
            </a:r>
            <a:r>
              <a:rPr b="1" baseline="-25000" lang="en" sz="2000">
                <a:solidFill>
                  <a:schemeClr val="dk2"/>
                </a:solidFill>
                <a:latin typeface="Times New Roman"/>
                <a:ea typeface="Times New Roman"/>
                <a:cs typeface="Times New Roman"/>
                <a:sym typeface="Times New Roman"/>
              </a:rPr>
              <a:t>i</a:t>
            </a:r>
            <a:r>
              <a:rPr b="1" lang="en" sz="2000">
                <a:solidFill>
                  <a:schemeClr val="dk2"/>
                </a:solidFill>
                <a:latin typeface="Times New Roman"/>
                <a:ea typeface="Times New Roman"/>
                <a:cs typeface="Times New Roman"/>
                <a:sym typeface="Times New Roman"/>
              </a:rPr>
              <a:t> = b</a:t>
            </a:r>
            <a:r>
              <a:rPr b="1" baseline="-25000" lang="en" sz="2000">
                <a:solidFill>
                  <a:schemeClr val="dk2"/>
                </a:solidFill>
                <a:latin typeface="Times New Roman"/>
                <a:ea typeface="Times New Roman"/>
                <a:cs typeface="Times New Roman"/>
                <a:sym typeface="Times New Roman"/>
              </a:rPr>
              <a:t>i</a:t>
            </a:r>
            <a:r>
              <a:rPr b="1" lang="en" sz="2000">
                <a:solidFill>
                  <a:schemeClr val="dk2"/>
                </a:solidFill>
                <a:latin typeface="Times New Roman"/>
                <a:ea typeface="Times New Roman"/>
                <a:cs typeface="Times New Roman"/>
                <a:sym typeface="Times New Roman"/>
              </a:rPr>
              <a:t> , for i = 1, 2, … , n.</a:t>
            </a:r>
            <a:endParaRPr b="1"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000">
                <a:solidFill>
                  <a:schemeClr val="dk2"/>
                </a:solidFill>
                <a:latin typeface="Times New Roman"/>
                <a:ea typeface="Times New Roman"/>
                <a:cs typeface="Times New Roman"/>
                <a:sym typeface="Times New Roman"/>
              </a:rPr>
              <a:t>Definition:</a:t>
            </a:r>
            <a:r>
              <a:rPr lang="en" sz="2000">
                <a:solidFill>
                  <a:schemeClr val="dk2"/>
                </a:solidFill>
                <a:latin typeface="Times New Roman"/>
                <a:ea typeface="Times New Roman"/>
                <a:cs typeface="Times New Roman"/>
                <a:sym typeface="Times New Roman"/>
              </a:rPr>
              <a:t> Let A and B be sets. The Cartesian product of A and B, denoted by A × B, is the set of all ordered pairs (a, b), where a ∈ A and b ∈ B. </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800"/>
              <a:buFont typeface="Arial"/>
              <a:buNone/>
            </a:pPr>
            <a:r>
              <a:rPr b="1" lang="en" sz="2000">
                <a:solidFill>
                  <a:schemeClr val="dk2"/>
                </a:solidFill>
                <a:latin typeface="Times New Roman"/>
                <a:ea typeface="Times New Roman"/>
                <a:cs typeface="Times New Roman"/>
                <a:sym typeface="Times New Roman"/>
              </a:rPr>
              <a:t>Hence, A × B = {(a, b) ∣ a ∈ A ∧ b ∈ B}.</a:t>
            </a:r>
            <a:endParaRPr b="1" sz="20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nvSpPr>
        <p:spPr>
          <a:xfrm>
            <a:off x="311700" y="2599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Examples</a:t>
            </a:r>
            <a:r>
              <a:rPr lang="en" sz="2400">
                <a:latin typeface="Comic Sans MS"/>
                <a:ea typeface="Comic Sans MS"/>
                <a:cs typeface="Comic Sans MS"/>
                <a:sym typeface="Comic Sans MS"/>
              </a:rPr>
              <a:t>:</a:t>
            </a:r>
            <a:endParaRPr sz="5200">
              <a:solidFill>
                <a:srgbClr val="000000"/>
              </a:solidFill>
              <a:latin typeface="Comic Sans MS"/>
              <a:ea typeface="Comic Sans MS"/>
              <a:cs typeface="Comic Sans MS"/>
              <a:sym typeface="Comic Sans MS"/>
            </a:endParaRPr>
          </a:p>
        </p:txBody>
      </p:sp>
      <p:sp>
        <p:nvSpPr>
          <p:cNvPr id="167" name="Google Shape;167;p29"/>
          <p:cNvSpPr txBox="1"/>
          <p:nvPr/>
        </p:nvSpPr>
        <p:spPr>
          <a:xfrm>
            <a:off x="391050" y="1075225"/>
            <a:ext cx="8520600" cy="348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2"/>
                </a:solidFill>
                <a:latin typeface="Times New Roman"/>
                <a:ea typeface="Times New Roman"/>
                <a:cs typeface="Times New Roman"/>
                <a:sym typeface="Times New Roman"/>
              </a:rPr>
              <a:t>EXAMPLE:  What is the Cartesian product of A = {1, 2} and B = {a, b, c}?</a:t>
            </a:r>
            <a:endParaRPr b="1" sz="18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8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800">
                <a:solidFill>
                  <a:schemeClr val="dk2"/>
                </a:solidFill>
                <a:latin typeface="Times New Roman"/>
                <a:ea typeface="Times New Roman"/>
                <a:cs typeface="Times New Roman"/>
                <a:sym typeface="Times New Roman"/>
              </a:rPr>
              <a:t> Solution: </a:t>
            </a:r>
            <a:endParaRPr b="1" sz="18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800">
                <a:solidFill>
                  <a:schemeClr val="dk2"/>
                </a:solidFill>
                <a:latin typeface="Times New Roman"/>
                <a:ea typeface="Times New Roman"/>
                <a:cs typeface="Times New Roman"/>
                <a:sym typeface="Times New Roman"/>
              </a:rPr>
              <a:t>The Cartesian product </a:t>
            </a:r>
            <a:r>
              <a:rPr b="1" lang="en" sz="1800">
                <a:solidFill>
                  <a:schemeClr val="dk2"/>
                </a:solidFill>
                <a:latin typeface="Times New Roman"/>
                <a:ea typeface="Times New Roman"/>
                <a:cs typeface="Times New Roman"/>
                <a:sym typeface="Times New Roman"/>
              </a:rPr>
              <a:t>A × B</a:t>
            </a:r>
            <a:r>
              <a:rPr lang="en" sz="1800">
                <a:solidFill>
                  <a:schemeClr val="dk2"/>
                </a:solidFill>
                <a:latin typeface="Times New Roman"/>
                <a:ea typeface="Times New Roman"/>
                <a:cs typeface="Times New Roman"/>
                <a:sym typeface="Times New Roman"/>
              </a:rPr>
              <a:t> is: </a:t>
            </a:r>
            <a:r>
              <a:rPr b="1" lang="en" sz="1800">
                <a:solidFill>
                  <a:schemeClr val="dk2"/>
                </a:solidFill>
                <a:latin typeface="Times New Roman"/>
                <a:ea typeface="Times New Roman"/>
                <a:cs typeface="Times New Roman"/>
                <a:sym typeface="Times New Roman"/>
              </a:rPr>
              <a:t>A × B = {(1, a), (1, b), (1, c), (2, a), (2, b), (2, c)}.</a:t>
            </a:r>
            <a:r>
              <a:rPr lang="en" sz="1800">
                <a:solidFill>
                  <a:schemeClr val="dk2"/>
                </a:solidFill>
                <a:latin typeface="Times New Roman"/>
                <a:ea typeface="Times New Roman"/>
                <a:cs typeface="Times New Roman"/>
                <a:sym typeface="Times New Roman"/>
              </a:rPr>
              <a:t> </a:t>
            </a:r>
            <a:endParaRPr sz="18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8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800"/>
              <a:buFont typeface="Arial"/>
              <a:buNone/>
            </a:pPr>
            <a:r>
              <a:rPr lang="en" sz="1800">
                <a:solidFill>
                  <a:schemeClr val="dk2"/>
                </a:solidFill>
                <a:latin typeface="Times New Roman"/>
                <a:ea typeface="Times New Roman"/>
                <a:cs typeface="Times New Roman"/>
                <a:sym typeface="Times New Roman"/>
              </a:rPr>
              <a:t> Note that the Cartesian products </a:t>
            </a:r>
            <a:r>
              <a:rPr b="1" lang="en" sz="1800">
                <a:solidFill>
                  <a:schemeClr val="dk2"/>
                </a:solidFill>
                <a:latin typeface="Times New Roman"/>
                <a:ea typeface="Times New Roman"/>
                <a:cs typeface="Times New Roman"/>
                <a:sym typeface="Times New Roman"/>
              </a:rPr>
              <a:t>A × B</a:t>
            </a:r>
            <a:r>
              <a:rPr lang="en" sz="1800">
                <a:solidFill>
                  <a:schemeClr val="dk2"/>
                </a:solidFill>
                <a:latin typeface="Times New Roman"/>
                <a:ea typeface="Times New Roman"/>
                <a:cs typeface="Times New Roman"/>
                <a:sym typeface="Times New Roman"/>
              </a:rPr>
              <a:t> and</a:t>
            </a:r>
            <a:r>
              <a:rPr b="1" lang="en" sz="1800">
                <a:solidFill>
                  <a:schemeClr val="dk2"/>
                </a:solidFill>
                <a:latin typeface="Times New Roman"/>
                <a:ea typeface="Times New Roman"/>
                <a:cs typeface="Times New Roman"/>
                <a:sym typeface="Times New Roman"/>
              </a:rPr>
              <a:t> B × A</a:t>
            </a:r>
            <a:r>
              <a:rPr lang="en" sz="1800">
                <a:solidFill>
                  <a:schemeClr val="dk2"/>
                </a:solidFill>
                <a:latin typeface="Times New Roman"/>
                <a:ea typeface="Times New Roman"/>
                <a:cs typeface="Times New Roman"/>
                <a:sym typeface="Times New Roman"/>
              </a:rPr>
              <a:t> are not equal unless </a:t>
            </a:r>
            <a:r>
              <a:rPr b="1" lang="en" sz="1800">
                <a:solidFill>
                  <a:schemeClr val="dk2"/>
                </a:solidFill>
                <a:latin typeface="Times New Roman"/>
                <a:ea typeface="Times New Roman"/>
                <a:cs typeface="Times New Roman"/>
                <a:sym typeface="Times New Roman"/>
              </a:rPr>
              <a:t>A = ∅</a:t>
            </a:r>
            <a:r>
              <a:rPr lang="en" sz="1800">
                <a:solidFill>
                  <a:schemeClr val="dk2"/>
                </a:solidFill>
                <a:latin typeface="Times New Roman"/>
                <a:ea typeface="Times New Roman"/>
                <a:cs typeface="Times New Roman"/>
                <a:sym typeface="Times New Roman"/>
              </a:rPr>
              <a:t> or </a:t>
            </a:r>
            <a:r>
              <a:rPr b="1" lang="en" sz="1800">
                <a:solidFill>
                  <a:schemeClr val="dk2"/>
                </a:solidFill>
                <a:latin typeface="Times New Roman"/>
                <a:ea typeface="Times New Roman"/>
                <a:cs typeface="Times New Roman"/>
                <a:sym typeface="Times New Roman"/>
              </a:rPr>
              <a:t>B = ∅</a:t>
            </a:r>
            <a:r>
              <a:rPr lang="en" sz="1800">
                <a:solidFill>
                  <a:schemeClr val="dk2"/>
                </a:solidFill>
                <a:latin typeface="Times New Roman"/>
                <a:ea typeface="Times New Roman"/>
                <a:cs typeface="Times New Roman"/>
                <a:sym typeface="Times New Roman"/>
              </a:rPr>
              <a:t> (so that </a:t>
            </a:r>
            <a:r>
              <a:rPr b="1" lang="en" sz="1800">
                <a:solidFill>
                  <a:schemeClr val="dk2"/>
                </a:solidFill>
                <a:latin typeface="Times New Roman"/>
                <a:ea typeface="Times New Roman"/>
                <a:cs typeface="Times New Roman"/>
                <a:sym typeface="Times New Roman"/>
              </a:rPr>
              <a:t>A × B = ∅</a:t>
            </a:r>
            <a:r>
              <a:rPr lang="en" sz="1800">
                <a:solidFill>
                  <a:schemeClr val="dk2"/>
                </a:solidFill>
                <a:latin typeface="Times New Roman"/>
                <a:ea typeface="Times New Roman"/>
                <a:cs typeface="Times New Roman"/>
                <a:sym typeface="Times New Roman"/>
              </a:rPr>
              <a:t>) or </a:t>
            </a:r>
            <a:r>
              <a:rPr b="1" lang="en" sz="1800">
                <a:solidFill>
                  <a:schemeClr val="dk2"/>
                </a:solidFill>
                <a:latin typeface="Times New Roman"/>
                <a:ea typeface="Times New Roman"/>
                <a:cs typeface="Times New Roman"/>
                <a:sym typeface="Times New Roman"/>
              </a:rPr>
              <a:t>A = B</a:t>
            </a:r>
            <a:r>
              <a:rPr lang="en" sz="1800">
                <a:solidFill>
                  <a:schemeClr val="dk2"/>
                </a:solidFill>
                <a:latin typeface="Times New Roman"/>
                <a:ea typeface="Times New Roman"/>
                <a:cs typeface="Times New Roman"/>
                <a:sym typeface="Times New Roman"/>
              </a:rPr>
              <a:t> </a:t>
            </a:r>
            <a:endParaRPr sz="18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800"/>
              <a:buFont typeface="Arial"/>
              <a:buNone/>
            </a:pPr>
            <a:r>
              <a:rPr lang="en" sz="1800">
                <a:solidFill>
                  <a:schemeClr val="dk2"/>
                </a:solidFill>
                <a:latin typeface="Times New Roman"/>
                <a:ea typeface="Times New Roman"/>
                <a:cs typeface="Times New Roman"/>
                <a:sym typeface="Times New Roman"/>
              </a:rPr>
              <a:t>Definition: The Cartesian product of the sets </a:t>
            </a:r>
            <a:r>
              <a:rPr b="1" lang="en" sz="1800">
                <a:solidFill>
                  <a:schemeClr val="dk2"/>
                </a:solidFill>
                <a:latin typeface="Times New Roman"/>
                <a:ea typeface="Times New Roman"/>
                <a:cs typeface="Times New Roman"/>
                <a:sym typeface="Times New Roman"/>
              </a:rPr>
              <a:t>A</a:t>
            </a:r>
            <a:r>
              <a:rPr b="1" baseline="-25000" lang="en" sz="1800">
                <a:solidFill>
                  <a:schemeClr val="dk2"/>
                </a:solidFill>
                <a:latin typeface="Times New Roman"/>
                <a:ea typeface="Times New Roman"/>
                <a:cs typeface="Times New Roman"/>
                <a:sym typeface="Times New Roman"/>
              </a:rPr>
              <a:t>1</a:t>
            </a:r>
            <a:r>
              <a:rPr b="1" lang="en" sz="1800">
                <a:solidFill>
                  <a:schemeClr val="dk2"/>
                </a:solidFill>
                <a:latin typeface="Times New Roman"/>
                <a:ea typeface="Times New Roman"/>
                <a:cs typeface="Times New Roman"/>
                <a:sym typeface="Times New Roman"/>
              </a:rPr>
              <a:t>,  A</a:t>
            </a:r>
            <a:r>
              <a:rPr b="1" baseline="-25000" lang="en" sz="1800">
                <a:solidFill>
                  <a:schemeClr val="dk2"/>
                </a:solidFill>
                <a:latin typeface="Times New Roman"/>
                <a:ea typeface="Times New Roman"/>
                <a:cs typeface="Times New Roman"/>
                <a:sym typeface="Times New Roman"/>
              </a:rPr>
              <a:t>2</a:t>
            </a:r>
            <a:r>
              <a:rPr b="1" lang="en" sz="1800">
                <a:solidFill>
                  <a:schemeClr val="dk2"/>
                </a:solidFill>
                <a:latin typeface="Times New Roman"/>
                <a:ea typeface="Times New Roman"/>
                <a:cs typeface="Times New Roman"/>
                <a:sym typeface="Times New Roman"/>
              </a:rPr>
              <a:t> , ⋯ , A</a:t>
            </a:r>
            <a:r>
              <a:rPr b="1" baseline="-25000" lang="en" sz="1800">
                <a:solidFill>
                  <a:schemeClr val="dk2"/>
                </a:solidFill>
                <a:latin typeface="Times New Roman"/>
                <a:ea typeface="Times New Roman"/>
                <a:cs typeface="Times New Roman"/>
                <a:sym typeface="Times New Roman"/>
              </a:rPr>
              <a:t>n</a:t>
            </a:r>
            <a:r>
              <a:rPr lang="en" sz="1800">
                <a:solidFill>
                  <a:schemeClr val="dk2"/>
                </a:solidFill>
                <a:latin typeface="Times New Roman"/>
                <a:ea typeface="Times New Roman"/>
                <a:cs typeface="Times New Roman"/>
                <a:sym typeface="Times New Roman"/>
              </a:rPr>
              <a:t> , denoted by </a:t>
            </a:r>
            <a:r>
              <a:rPr b="1" lang="en" sz="1800">
                <a:solidFill>
                  <a:schemeClr val="dk2"/>
                </a:solidFill>
                <a:latin typeface="Times New Roman"/>
                <a:ea typeface="Times New Roman"/>
                <a:cs typeface="Times New Roman"/>
                <a:sym typeface="Times New Roman"/>
              </a:rPr>
              <a:t>A</a:t>
            </a:r>
            <a:r>
              <a:rPr b="1" baseline="-25000" lang="en" sz="1800">
                <a:solidFill>
                  <a:schemeClr val="dk2"/>
                </a:solidFill>
                <a:latin typeface="Times New Roman"/>
                <a:ea typeface="Times New Roman"/>
                <a:cs typeface="Times New Roman"/>
                <a:sym typeface="Times New Roman"/>
              </a:rPr>
              <a:t>1</a:t>
            </a:r>
            <a:r>
              <a:rPr b="1" lang="en" sz="1800">
                <a:solidFill>
                  <a:schemeClr val="dk2"/>
                </a:solidFill>
                <a:latin typeface="Times New Roman"/>
                <a:ea typeface="Times New Roman"/>
                <a:cs typeface="Times New Roman"/>
                <a:sym typeface="Times New Roman"/>
              </a:rPr>
              <a:t> × A</a:t>
            </a:r>
            <a:r>
              <a:rPr b="1" baseline="-25000" lang="en" sz="1800">
                <a:solidFill>
                  <a:schemeClr val="dk2"/>
                </a:solidFill>
                <a:latin typeface="Times New Roman"/>
                <a:ea typeface="Times New Roman"/>
                <a:cs typeface="Times New Roman"/>
                <a:sym typeface="Times New Roman"/>
              </a:rPr>
              <a:t>2</a:t>
            </a:r>
            <a:r>
              <a:rPr b="1" lang="en" sz="1800">
                <a:solidFill>
                  <a:schemeClr val="dk2"/>
                </a:solidFill>
                <a:latin typeface="Times New Roman"/>
                <a:ea typeface="Times New Roman"/>
                <a:cs typeface="Times New Roman"/>
                <a:sym typeface="Times New Roman"/>
              </a:rPr>
              <a:t> × ⋯ × A</a:t>
            </a:r>
            <a:r>
              <a:rPr b="1" baseline="-25000" lang="en" sz="1800">
                <a:solidFill>
                  <a:schemeClr val="dk2"/>
                </a:solidFill>
                <a:latin typeface="Times New Roman"/>
                <a:ea typeface="Times New Roman"/>
                <a:cs typeface="Times New Roman"/>
                <a:sym typeface="Times New Roman"/>
              </a:rPr>
              <a:t>n</a:t>
            </a:r>
            <a:r>
              <a:rPr b="1" lang="en" sz="1800">
                <a:solidFill>
                  <a:schemeClr val="dk2"/>
                </a:solidFill>
                <a:latin typeface="Times New Roman"/>
                <a:ea typeface="Times New Roman"/>
                <a:cs typeface="Times New Roman"/>
                <a:sym typeface="Times New Roman"/>
              </a:rPr>
              <a:t> </a:t>
            </a:r>
            <a:r>
              <a:rPr lang="en" sz="1800">
                <a:solidFill>
                  <a:schemeClr val="dk2"/>
                </a:solidFill>
                <a:latin typeface="Times New Roman"/>
                <a:ea typeface="Times New Roman"/>
                <a:cs typeface="Times New Roman"/>
                <a:sym typeface="Times New Roman"/>
              </a:rPr>
              <a:t>, is the set of ordered n-tuples </a:t>
            </a:r>
            <a:r>
              <a:rPr b="1" lang="en" sz="1800">
                <a:solidFill>
                  <a:schemeClr val="dk2"/>
                </a:solidFill>
                <a:latin typeface="Times New Roman"/>
                <a:ea typeface="Times New Roman"/>
                <a:cs typeface="Times New Roman"/>
                <a:sym typeface="Times New Roman"/>
              </a:rPr>
              <a:t>(a</a:t>
            </a:r>
            <a:r>
              <a:rPr b="1" baseline="-25000" lang="en" sz="1800">
                <a:solidFill>
                  <a:schemeClr val="dk2"/>
                </a:solidFill>
                <a:latin typeface="Times New Roman"/>
                <a:ea typeface="Times New Roman"/>
                <a:cs typeface="Times New Roman"/>
                <a:sym typeface="Times New Roman"/>
              </a:rPr>
              <a:t>1</a:t>
            </a:r>
            <a:r>
              <a:rPr b="1" lang="en" sz="1800">
                <a:solidFill>
                  <a:schemeClr val="dk2"/>
                </a:solidFill>
                <a:latin typeface="Times New Roman"/>
                <a:ea typeface="Times New Roman"/>
                <a:cs typeface="Times New Roman"/>
                <a:sym typeface="Times New Roman"/>
              </a:rPr>
              <a:t>, a</a:t>
            </a:r>
            <a:r>
              <a:rPr b="1" baseline="-25000" lang="en" sz="1800">
                <a:solidFill>
                  <a:schemeClr val="dk2"/>
                </a:solidFill>
                <a:latin typeface="Times New Roman"/>
                <a:ea typeface="Times New Roman"/>
                <a:cs typeface="Times New Roman"/>
                <a:sym typeface="Times New Roman"/>
              </a:rPr>
              <a:t>2</a:t>
            </a:r>
            <a:r>
              <a:rPr b="1" lang="en" sz="1800">
                <a:solidFill>
                  <a:schemeClr val="dk2"/>
                </a:solidFill>
                <a:latin typeface="Times New Roman"/>
                <a:ea typeface="Times New Roman"/>
                <a:cs typeface="Times New Roman"/>
                <a:sym typeface="Times New Roman"/>
              </a:rPr>
              <a:t>, … , a</a:t>
            </a:r>
            <a:r>
              <a:rPr b="1" baseline="-25000" lang="en" sz="1800">
                <a:solidFill>
                  <a:schemeClr val="dk2"/>
                </a:solidFill>
                <a:latin typeface="Times New Roman"/>
                <a:ea typeface="Times New Roman"/>
                <a:cs typeface="Times New Roman"/>
                <a:sym typeface="Times New Roman"/>
              </a:rPr>
              <a:t>n</a:t>
            </a:r>
            <a:r>
              <a:rPr b="1" lang="en" sz="1800">
                <a:solidFill>
                  <a:schemeClr val="dk2"/>
                </a:solidFill>
                <a:latin typeface="Times New Roman"/>
                <a:ea typeface="Times New Roman"/>
                <a:cs typeface="Times New Roman"/>
                <a:sym typeface="Times New Roman"/>
              </a:rPr>
              <a:t>),</a:t>
            </a:r>
            <a:r>
              <a:rPr lang="en" sz="1800">
                <a:solidFill>
                  <a:schemeClr val="dk2"/>
                </a:solidFill>
                <a:latin typeface="Times New Roman"/>
                <a:ea typeface="Times New Roman"/>
                <a:cs typeface="Times New Roman"/>
                <a:sym typeface="Times New Roman"/>
              </a:rPr>
              <a:t> where a</a:t>
            </a:r>
            <a:r>
              <a:rPr baseline="-25000" lang="en" sz="1800">
                <a:solidFill>
                  <a:schemeClr val="dk2"/>
                </a:solidFill>
                <a:latin typeface="Times New Roman"/>
                <a:ea typeface="Times New Roman"/>
                <a:cs typeface="Times New Roman"/>
                <a:sym typeface="Times New Roman"/>
              </a:rPr>
              <a:t>i</a:t>
            </a:r>
            <a:r>
              <a:rPr lang="en" sz="1800">
                <a:solidFill>
                  <a:schemeClr val="dk2"/>
                </a:solidFill>
                <a:latin typeface="Times New Roman"/>
                <a:ea typeface="Times New Roman"/>
                <a:cs typeface="Times New Roman"/>
                <a:sym typeface="Times New Roman"/>
              </a:rPr>
              <a:t> belongs to A</a:t>
            </a:r>
            <a:r>
              <a:rPr baseline="-25000" lang="en" sz="1800">
                <a:solidFill>
                  <a:schemeClr val="dk2"/>
                </a:solidFill>
                <a:latin typeface="Times New Roman"/>
                <a:ea typeface="Times New Roman"/>
                <a:cs typeface="Times New Roman"/>
                <a:sym typeface="Times New Roman"/>
              </a:rPr>
              <a:t>i</a:t>
            </a:r>
            <a:r>
              <a:rPr lang="en" sz="1800">
                <a:solidFill>
                  <a:schemeClr val="dk2"/>
                </a:solidFill>
                <a:latin typeface="Times New Roman"/>
                <a:ea typeface="Times New Roman"/>
                <a:cs typeface="Times New Roman"/>
                <a:sym typeface="Times New Roman"/>
              </a:rPr>
              <a:t> for i = 1, 2, … , n. In other words, </a:t>
            </a:r>
            <a:r>
              <a:rPr b="1" lang="en" sz="1800">
                <a:solidFill>
                  <a:schemeClr val="dk2"/>
                </a:solidFill>
                <a:latin typeface="Times New Roman"/>
                <a:ea typeface="Times New Roman"/>
                <a:cs typeface="Times New Roman"/>
                <a:sym typeface="Times New Roman"/>
              </a:rPr>
              <a:t>A</a:t>
            </a:r>
            <a:r>
              <a:rPr b="1" baseline="-25000" lang="en" sz="1800">
                <a:solidFill>
                  <a:schemeClr val="dk2"/>
                </a:solidFill>
                <a:latin typeface="Times New Roman"/>
                <a:ea typeface="Times New Roman"/>
                <a:cs typeface="Times New Roman"/>
                <a:sym typeface="Times New Roman"/>
              </a:rPr>
              <a:t>1</a:t>
            </a:r>
            <a:r>
              <a:rPr b="1" lang="en" sz="1800">
                <a:solidFill>
                  <a:schemeClr val="dk2"/>
                </a:solidFill>
                <a:latin typeface="Times New Roman"/>
                <a:ea typeface="Times New Roman"/>
                <a:cs typeface="Times New Roman"/>
                <a:sym typeface="Times New Roman"/>
              </a:rPr>
              <a:t> × A</a:t>
            </a:r>
            <a:r>
              <a:rPr b="1" baseline="-25000" lang="en" sz="1800">
                <a:solidFill>
                  <a:schemeClr val="dk2"/>
                </a:solidFill>
                <a:latin typeface="Times New Roman"/>
                <a:ea typeface="Times New Roman"/>
                <a:cs typeface="Times New Roman"/>
                <a:sym typeface="Times New Roman"/>
              </a:rPr>
              <a:t>2</a:t>
            </a:r>
            <a:r>
              <a:rPr b="1" lang="en" sz="1800">
                <a:solidFill>
                  <a:schemeClr val="dk2"/>
                </a:solidFill>
                <a:latin typeface="Times New Roman"/>
                <a:ea typeface="Times New Roman"/>
                <a:cs typeface="Times New Roman"/>
                <a:sym typeface="Times New Roman"/>
              </a:rPr>
              <a:t> × ⋯ × A</a:t>
            </a:r>
            <a:r>
              <a:rPr b="1" baseline="-25000" lang="en" sz="1800">
                <a:solidFill>
                  <a:schemeClr val="dk2"/>
                </a:solidFill>
                <a:latin typeface="Times New Roman"/>
                <a:ea typeface="Times New Roman"/>
                <a:cs typeface="Times New Roman"/>
                <a:sym typeface="Times New Roman"/>
              </a:rPr>
              <a:t>n</a:t>
            </a:r>
            <a:r>
              <a:rPr b="1" lang="en" sz="1800">
                <a:solidFill>
                  <a:schemeClr val="dk2"/>
                </a:solidFill>
                <a:latin typeface="Times New Roman"/>
                <a:ea typeface="Times New Roman"/>
                <a:cs typeface="Times New Roman"/>
                <a:sym typeface="Times New Roman"/>
              </a:rPr>
              <a:t> = {(a</a:t>
            </a:r>
            <a:r>
              <a:rPr b="1" baseline="-25000" lang="en" sz="1800">
                <a:solidFill>
                  <a:schemeClr val="dk2"/>
                </a:solidFill>
                <a:latin typeface="Times New Roman"/>
                <a:ea typeface="Times New Roman"/>
                <a:cs typeface="Times New Roman"/>
                <a:sym typeface="Times New Roman"/>
              </a:rPr>
              <a:t>1</a:t>
            </a:r>
            <a:r>
              <a:rPr b="1" lang="en" sz="1800">
                <a:solidFill>
                  <a:schemeClr val="dk2"/>
                </a:solidFill>
                <a:latin typeface="Times New Roman"/>
                <a:ea typeface="Times New Roman"/>
                <a:cs typeface="Times New Roman"/>
                <a:sym typeface="Times New Roman"/>
              </a:rPr>
              <a:t>, a</a:t>
            </a:r>
            <a:r>
              <a:rPr b="1" baseline="-25000" lang="en" sz="1800">
                <a:solidFill>
                  <a:schemeClr val="dk2"/>
                </a:solidFill>
                <a:latin typeface="Times New Roman"/>
                <a:ea typeface="Times New Roman"/>
                <a:cs typeface="Times New Roman"/>
                <a:sym typeface="Times New Roman"/>
              </a:rPr>
              <a:t>2</a:t>
            </a:r>
            <a:r>
              <a:rPr b="1" lang="en" sz="1800">
                <a:solidFill>
                  <a:schemeClr val="dk2"/>
                </a:solidFill>
                <a:latin typeface="Times New Roman"/>
                <a:ea typeface="Times New Roman"/>
                <a:cs typeface="Times New Roman"/>
                <a:sym typeface="Times New Roman"/>
              </a:rPr>
              <a:t>, … , a</a:t>
            </a:r>
            <a:r>
              <a:rPr b="1" baseline="-25000" lang="en" sz="1800">
                <a:solidFill>
                  <a:schemeClr val="dk2"/>
                </a:solidFill>
                <a:latin typeface="Times New Roman"/>
                <a:ea typeface="Times New Roman"/>
                <a:cs typeface="Times New Roman"/>
                <a:sym typeface="Times New Roman"/>
              </a:rPr>
              <a:t>n</a:t>
            </a:r>
            <a:r>
              <a:rPr b="1" lang="en" sz="1800">
                <a:solidFill>
                  <a:schemeClr val="dk2"/>
                </a:solidFill>
                <a:latin typeface="Times New Roman"/>
                <a:ea typeface="Times New Roman"/>
                <a:cs typeface="Times New Roman"/>
                <a:sym typeface="Times New Roman"/>
              </a:rPr>
              <a:t>) ∣ a</a:t>
            </a:r>
            <a:r>
              <a:rPr b="1" baseline="-25000" lang="en" sz="1800">
                <a:solidFill>
                  <a:schemeClr val="dk2"/>
                </a:solidFill>
                <a:latin typeface="Times New Roman"/>
                <a:ea typeface="Times New Roman"/>
                <a:cs typeface="Times New Roman"/>
                <a:sym typeface="Times New Roman"/>
              </a:rPr>
              <a:t>i </a:t>
            </a:r>
            <a:r>
              <a:rPr b="1" lang="en" sz="1800">
                <a:solidFill>
                  <a:schemeClr val="dk2"/>
                </a:solidFill>
                <a:latin typeface="Times New Roman"/>
                <a:ea typeface="Times New Roman"/>
                <a:cs typeface="Times New Roman"/>
                <a:sym typeface="Times New Roman"/>
              </a:rPr>
              <a:t>∈ A</a:t>
            </a:r>
            <a:r>
              <a:rPr b="1" baseline="-25000" lang="en" sz="1800">
                <a:solidFill>
                  <a:schemeClr val="dk2"/>
                </a:solidFill>
                <a:latin typeface="Times New Roman"/>
                <a:ea typeface="Times New Roman"/>
                <a:cs typeface="Times New Roman"/>
                <a:sym typeface="Times New Roman"/>
              </a:rPr>
              <a:t>i</a:t>
            </a:r>
            <a:r>
              <a:rPr b="1" lang="en" sz="1800">
                <a:solidFill>
                  <a:schemeClr val="dk2"/>
                </a:solidFill>
                <a:latin typeface="Times New Roman"/>
                <a:ea typeface="Times New Roman"/>
                <a:cs typeface="Times New Roman"/>
                <a:sym typeface="Times New Roman"/>
              </a:rPr>
              <a:t> for i = 1, 2, … , n}.</a:t>
            </a:r>
            <a:endParaRPr b="1" sz="1800">
              <a:solidFill>
                <a:schemeClr val="dk2"/>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nvSpPr>
        <p:spPr>
          <a:xfrm>
            <a:off x="573125" y="264600"/>
            <a:ext cx="7612500" cy="5054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1800">
                <a:solidFill>
                  <a:schemeClr val="dk2"/>
                </a:solidFill>
                <a:latin typeface="Times New Roman"/>
                <a:ea typeface="Times New Roman"/>
                <a:cs typeface="Times New Roman"/>
                <a:sym typeface="Times New Roman"/>
              </a:rPr>
              <a:t>What is the Cartesian product </a:t>
            </a:r>
            <a:r>
              <a:rPr b="1" lang="en" sz="1800">
                <a:solidFill>
                  <a:schemeClr val="dk2"/>
                </a:solidFill>
                <a:latin typeface="Times New Roman"/>
                <a:ea typeface="Times New Roman"/>
                <a:cs typeface="Times New Roman"/>
                <a:sym typeface="Times New Roman"/>
              </a:rPr>
              <a:t>A × B × C</a:t>
            </a:r>
            <a:r>
              <a:rPr lang="en" sz="1800">
                <a:solidFill>
                  <a:schemeClr val="dk2"/>
                </a:solidFill>
                <a:latin typeface="Times New Roman"/>
                <a:ea typeface="Times New Roman"/>
                <a:cs typeface="Times New Roman"/>
                <a:sym typeface="Times New Roman"/>
              </a:rPr>
              <a:t>, where </a:t>
            </a:r>
            <a:r>
              <a:rPr b="1" lang="en" sz="1800">
                <a:solidFill>
                  <a:schemeClr val="dk2"/>
                </a:solidFill>
                <a:latin typeface="Times New Roman"/>
                <a:ea typeface="Times New Roman"/>
                <a:cs typeface="Times New Roman"/>
                <a:sym typeface="Times New Roman"/>
              </a:rPr>
              <a:t>A = {0, 1}, B = {1, 2}, and C = {0, 1, 2}? </a:t>
            </a:r>
            <a:endParaRPr b="1" sz="18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None/>
            </a:pPr>
            <a:r>
              <a:rPr b="1" lang="en" sz="1800">
                <a:solidFill>
                  <a:schemeClr val="dk2"/>
                </a:solidFill>
                <a:latin typeface="Times New Roman"/>
                <a:ea typeface="Times New Roman"/>
                <a:cs typeface="Times New Roman"/>
                <a:sym typeface="Times New Roman"/>
              </a:rPr>
              <a:t>Solution: </a:t>
            </a:r>
            <a:r>
              <a:rPr lang="en" sz="1800">
                <a:solidFill>
                  <a:schemeClr val="dk2"/>
                </a:solidFill>
                <a:latin typeface="Times New Roman"/>
                <a:ea typeface="Times New Roman"/>
                <a:cs typeface="Times New Roman"/>
                <a:sym typeface="Times New Roman"/>
              </a:rPr>
              <a:t>The Cartesian product </a:t>
            </a:r>
            <a:r>
              <a:rPr b="1" lang="en" sz="1800">
                <a:solidFill>
                  <a:schemeClr val="dk2"/>
                </a:solidFill>
                <a:latin typeface="Times New Roman"/>
                <a:ea typeface="Times New Roman"/>
                <a:cs typeface="Times New Roman"/>
                <a:sym typeface="Times New Roman"/>
              </a:rPr>
              <a:t>A × B × C</a:t>
            </a:r>
            <a:r>
              <a:rPr lang="en" sz="1800">
                <a:solidFill>
                  <a:schemeClr val="dk2"/>
                </a:solidFill>
                <a:latin typeface="Times New Roman"/>
                <a:ea typeface="Times New Roman"/>
                <a:cs typeface="Times New Roman"/>
                <a:sym typeface="Times New Roman"/>
              </a:rPr>
              <a:t> consists of all ordered triples (a, b, c), where</a:t>
            </a:r>
            <a:r>
              <a:rPr b="1" lang="en" sz="1800">
                <a:solidFill>
                  <a:schemeClr val="dk2"/>
                </a:solidFill>
                <a:latin typeface="Times New Roman"/>
                <a:ea typeface="Times New Roman"/>
                <a:cs typeface="Times New Roman"/>
                <a:sym typeface="Times New Roman"/>
              </a:rPr>
              <a:t> a ∈ A, b ∈ B</a:t>
            </a:r>
            <a:r>
              <a:rPr lang="en" sz="1800">
                <a:solidFill>
                  <a:schemeClr val="dk2"/>
                </a:solidFill>
                <a:latin typeface="Times New Roman"/>
                <a:ea typeface="Times New Roman"/>
                <a:cs typeface="Times New Roman"/>
                <a:sym typeface="Times New Roman"/>
              </a:rPr>
              <a:t>, and </a:t>
            </a:r>
            <a:r>
              <a:rPr b="1" lang="en" sz="1800">
                <a:solidFill>
                  <a:schemeClr val="dk2"/>
                </a:solidFill>
                <a:latin typeface="Times New Roman"/>
                <a:ea typeface="Times New Roman"/>
                <a:cs typeface="Times New Roman"/>
                <a:sym typeface="Times New Roman"/>
              </a:rPr>
              <a:t>c ∈ C.</a:t>
            </a:r>
            <a:r>
              <a:rPr lang="en" sz="1800">
                <a:solidFill>
                  <a:schemeClr val="dk2"/>
                </a:solidFill>
                <a:latin typeface="Times New Roman"/>
                <a:ea typeface="Times New Roman"/>
                <a:cs typeface="Times New Roman"/>
                <a:sym typeface="Times New Roman"/>
              </a:rPr>
              <a:t> </a:t>
            </a:r>
            <a:endParaRPr sz="1800">
              <a:solidFill>
                <a:schemeClr val="dk2"/>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800"/>
              <a:buFont typeface="Arial"/>
              <a:buNone/>
            </a:pPr>
            <a:r>
              <a:rPr lang="en" sz="1800">
                <a:solidFill>
                  <a:schemeClr val="dk2"/>
                </a:solidFill>
                <a:latin typeface="Times New Roman"/>
                <a:ea typeface="Times New Roman"/>
                <a:cs typeface="Times New Roman"/>
                <a:sym typeface="Times New Roman"/>
              </a:rPr>
              <a:t>Hence, </a:t>
            </a:r>
            <a:r>
              <a:rPr b="1" lang="en" sz="1800">
                <a:solidFill>
                  <a:schemeClr val="dk2"/>
                </a:solidFill>
                <a:latin typeface="Times New Roman"/>
                <a:ea typeface="Times New Roman"/>
                <a:cs typeface="Times New Roman"/>
                <a:sym typeface="Times New Roman"/>
              </a:rPr>
              <a:t>A × B × C = {(0, 1, 0), (0, 1, 1), (0, 1, 2), (0, 2, 0), (0, 2, 1), (0, 2, 2), (1, 1, 0), (1, 1, 1), (1, 1, 2), (1, 2, 0), (1, 2, 1), (1, 2, 2)}.</a:t>
            </a:r>
            <a:endParaRPr b="1" sz="18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800"/>
              <a:buFont typeface="Arial"/>
              <a:buNone/>
            </a:pPr>
            <a:r>
              <a:rPr lang="en" sz="1800">
                <a:solidFill>
                  <a:schemeClr val="dk2"/>
                </a:solidFill>
                <a:latin typeface="Times New Roman"/>
                <a:ea typeface="Times New Roman"/>
                <a:cs typeface="Times New Roman"/>
                <a:sym typeface="Times New Roman"/>
              </a:rPr>
              <a:t>We use the notation A</a:t>
            </a:r>
            <a:r>
              <a:rPr baseline="30000" lang="en" sz="1800">
                <a:solidFill>
                  <a:schemeClr val="dk2"/>
                </a:solidFill>
                <a:latin typeface="Times New Roman"/>
                <a:ea typeface="Times New Roman"/>
                <a:cs typeface="Times New Roman"/>
                <a:sym typeface="Times New Roman"/>
              </a:rPr>
              <a:t>2</a:t>
            </a:r>
            <a:r>
              <a:rPr lang="en" sz="1800">
                <a:solidFill>
                  <a:schemeClr val="dk2"/>
                </a:solidFill>
                <a:latin typeface="Times New Roman"/>
                <a:ea typeface="Times New Roman"/>
                <a:cs typeface="Times New Roman"/>
                <a:sym typeface="Times New Roman"/>
              </a:rPr>
              <a:t> to denote A × A, the Cartesian product of the set A with itself. Similarly, A</a:t>
            </a:r>
            <a:r>
              <a:rPr baseline="30000" lang="en" sz="1800">
                <a:solidFill>
                  <a:schemeClr val="dk2"/>
                </a:solidFill>
                <a:latin typeface="Times New Roman"/>
                <a:ea typeface="Times New Roman"/>
                <a:cs typeface="Times New Roman"/>
                <a:sym typeface="Times New Roman"/>
              </a:rPr>
              <a:t>3</a:t>
            </a:r>
            <a:r>
              <a:rPr lang="en" sz="1800">
                <a:solidFill>
                  <a:schemeClr val="dk2"/>
                </a:solidFill>
                <a:latin typeface="Times New Roman"/>
                <a:ea typeface="Times New Roman"/>
                <a:cs typeface="Times New Roman"/>
                <a:sym typeface="Times New Roman"/>
              </a:rPr>
              <a:t> = A × A × A, A</a:t>
            </a:r>
            <a:r>
              <a:rPr baseline="30000" lang="en" sz="1800">
                <a:solidFill>
                  <a:schemeClr val="dk2"/>
                </a:solidFill>
                <a:latin typeface="Times New Roman"/>
                <a:ea typeface="Times New Roman"/>
                <a:cs typeface="Times New Roman"/>
                <a:sym typeface="Times New Roman"/>
              </a:rPr>
              <a:t>4</a:t>
            </a:r>
            <a:r>
              <a:rPr lang="en" sz="1800">
                <a:solidFill>
                  <a:schemeClr val="dk2"/>
                </a:solidFill>
                <a:latin typeface="Times New Roman"/>
                <a:ea typeface="Times New Roman"/>
                <a:cs typeface="Times New Roman"/>
                <a:sym typeface="Times New Roman"/>
              </a:rPr>
              <a:t> = A × A × A × A, and so on. More generally, A</a:t>
            </a:r>
            <a:r>
              <a:rPr baseline="30000" lang="en" sz="1800">
                <a:solidFill>
                  <a:schemeClr val="dk2"/>
                </a:solidFill>
                <a:latin typeface="Times New Roman"/>
                <a:ea typeface="Times New Roman"/>
                <a:cs typeface="Times New Roman"/>
                <a:sym typeface="Times New Roman"/>
              </a:rPr>
              <a:t>n</a:t>
            </a:r>
            <a:r>
              <a:rPr lang="en" sz="1800">
                <a:solidFill>
                  <a:schemeClr val="dk2"/>
                </a:solidFill>
                <a:latin typeface="Times New Roman"/>
                <a:ea typeface="Times New Roman"/>
                <a:cs typeface="Times New Roman"/>
                <a:sym typeface="Times New Roman"/>
              </a:rPr>
              <a:t> = {(a</a:t>
            </a:r>
            <a:r>
              <a:rPr baseline="-25000" lang="en" sz="1800">
                <a:solidFill>
                  <a:schemeClr val="dk2"/>
                </a:solidFill>
                <a:latin typeface="Times New Roman"/>
                <a:ea typeface="Times New Roman"/>
                <a:cs typeface="Times New Roman"/>
                <a:sym typeface="Times New Roman"/>
              </a:rPr>
              <a:t>1</a:t>
            </a:r>
            <a:r>
              <a:rPr lang="en" sz="1800">
                <a:solidFill>
                  <a:schemeClr val="dk2"/>
                </a:solidFill>
                <a:latin typeface="Times New Roman"/>
                <a:ea typeface="Times New Roman"/>
                <a:cs typeface="Times New Roman"/>
                <a:sym typeface="Times New Roman"/>
              </a:rPr>
              <a:t>, a</a:t>
            </a:r>
            <a:r>
              <a:rPr baseline="-25000" lang="en" sz="1800">
                <a:solidFill>
                  <a:schemeClr val="dk2"/>
                </a:solidFill>
                <a:latin typeface="Times New Roman"/>
                <a:ea typeface="Times New Roman"/>
                <a:cs typeface="Times New Roman"/>
                <a:sym typeface="Times New Roman"/>
              </a:rPr>
              <a:t>2</a:t>
            </a:r>
            <a:r>
              <a:rPr lang="en" sz="1800">
                <a:solidFill>
                  <a:schemeClr val="dk2"/>
                </a:solidFill>
                <a:latin typeface="Times New Roman"/>
                <a:ea typeface="Times New Roman"/>
                <a:cs typeface="Times New Roman"/>
                <a:sym typeface="Times New Roman"/>
              </a:rPr>
              <a:t>, … , a</a:t>
            </a:r>
            <a:r>
              <a:rPr baseline="-25000" lang="en" sz="1800">
                <a:solidFill>
                  <a:schemeClr val="dk2"/>
                </a:solidFill>
                <a:latin typeface="Times New Roman"/>
                <a:ea typeface="Times New Roman"/>
                <a:cs typeface="Times New Roman"/>
                <a:sym typeface="Times New Roman"/>
              </a:rPr>
              <a:t>n</a:t>
            </a:r>
            <a:r>
              <a:rPr lang="en" sz="1800">
                <a:solidFill>
                  <a:schemeClr val="dk2"/>
                </a:solidFill>
                <a:latin typeface="Times New Roman"/>
                <a:ea typeface="Times New Roman"/>
                <a:cs typeface="Times New Roman"/>
                <a:sym typeface="Times New Roman"/>
              </a:rPr>
              <a:t>) ∣ a</a:t>
            </a:r>
            <a:r>
              <a:rPr baseline="-25000" lang="en" sz="1800">
                <a:solidFill>
                  <a:schemeClr val="dk2"/>
                </a:solidFill>
                <a:latin typeface="Times New Roman"/>
                <a:ea typeface="Times New Roman"/>
                <a:cs typeface="Times New Roman"/>
                <a:sym typeface="Times New Roman"/>
              </a:rPr>
              <a:t>i</a:t>
            </a:r>
            <a:r>
              <a:rPr lang="en" sz="1800">
                <a:solidFill>
                  <a:schemeClr val="dk2"/>
                </a:solidFill>
                <a:latin typeface="Times New Roman"/>
                <a:ea typeface="Times New Roman"/>
                <a:cs typeface="Times New Roman"/>
                <a:sym typeface="Times New Roman"/>
              </a:rPr>
              <a:t> ∈ A for i = 1, 2, … , n}.</a:t>
            </a:r>
            <a:endParaRPr sz="18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800">
                <a:solidFill>
                  <a:schemeClr val="dk2"/>
                </a:solidFill>
                <a:latin typeface="Times New Roman"/>
                <a:ea typeface="Times New Roman"/>
                <a:cs typeface="Times New Roman"/>
                <a:sym typeface="Times New Roman"/>
              </a:rPr>
              <a:t>EXAMPLE: Suppose that A = {1, 2}. It follows that:</a:t>
            </a:r>
            <a:endParaRPr sz="18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1800">
                <a:solidFill>
                  <a:schemeClr val="dk2"/>
                </a:solidFill>
                <a:latin typeface="Times New Roman"/>
                <a:ea typeface="Times New Roman"/>
                <a:cs typeface="Times New Roman"/>
                <a:sym typeface="Times New Roman"/>
              </a:rPr>
              <a:t> </a:t>
            </a:r>
            <a:r>
              <a:rPr b="1" lang="en" sz="1800">
                <a:solidFill>
                  <a:schemeClr val="dk2"/>
                </a:solidFill>
                <a:latin typeface="Times New Roman"/>
                <a:ea typeface="Times New Roman"/>
                <a:cs typeface="Times New Roman"/>
                <a:sym typeface="Times New Roman"/>
              </a:rPr>
              <a:t>A</a:t>
            </a:r>
            <a:r>
              <a:rPr b="1" baseline="30000" lang="en" sz="1800">
                <a:solidFill>
                  <a:schemeClr val="dk2"/>
                </a:solidFill>
                <a:latin typeface="Times New Roman"/>
                <a:ea typeface="Times New Roman"/>
                <a:cs typeface="Times New Roman"/>
                <a:sym typeface="Times New Roman"/>
              </a:rPr>
              <a:t>2</a:t>
            </a:r>
            <a:r>
              <a:rPr b="1" lang="en" sz="1800">
                <a:solidFill>
                  <a:schemeClr val="dk2"/>
                </a:solidFill>
                <a:latin typeface="Times New Roman"/>
                <a:ea typeface="Times New Roman"/>
                <a:cs typeface="Times New Roman"/>
                <a:sym typeface="Times New Roman"/>
              </a:rPr>
              <a:t> = {(1, 1), (1, 2), (2, 1), (2, 2)}</a:t>
            </a:r>
            <a:r>
              <a:rPr lang="en" sz="1800">
                <a:solidFill>
                  <a:schemeClr val="dk2"/>
                </a:solidFill>
                <a:latin typeface="Times New Roman"/>
                <a:ea typeface="Times New Roman"/>
                <a:cs typeface="Times New Roman"/>
                <a:sym typeface="Times New Roman"/>
              </a:rPr>
              <a:t> and</a:t>
            </a:r>
            <a:endParaRPr sz="18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800"/>
              <a:buFont typeface="Arial"/>
              <a:buNone/>
            </a:pPr>
            <a:r>
              <a:rPr lang="en" sz="1800">
                <a:solidFill>
                  <a:schemeClr val="dk2"/>
                </a:solidFill>
                <a:latin typeface="Times New Roman"/>
                <a:ea typeface="Times New Roman"/>
                <a:cs typeface="Times New Roman"/>
                <a:sym typeface="Times New Roman"/>
              </a:rPr>
              <a:t> </a:t>
            </a:r>
            <a:r>
              <a:rPr b="1" lang="en" sz="1800">
                <a:solidFill>
                  <a:schemeClr val="dk2"/>
                </a:solidFill>
                <a:latin typeface="Times New Roman"/>
                <a:ea typeface="Times New Roman"/>
                <a:cs typeface="Times New Roman"/>
                <a:sym typeface="Times New Roman"/>
              </a:rPr>
              <a:t>A</a:t>
            </a:r>
            <a:r>
              <a:rPr b="1" baseline="30000" lang="en" sz="1800">
                <a:solidFill>
                  <a:schemeClr val="dk2"/>
                </a:solidFill>
                <a:latin typeface="Times New Roman"/>
                <a:ea typeface="Times New Roman"/>
                <a:cs typeface="Times New Roman"/>
                <a:sym typeface="Times New Roman"/>
              </a:rPr>
              <a:t>3</a:t>
            </a:r>
            <a:r>
              <a:rPr b="1" lang="en" sz="1800">
                <a:solidFill>
                  <a:schemeClr val="dk2"/>
                </a:solidFill>
                <a:latin typeface="Times New Roman"/>
                <a:ea typeface="Times New Roman"/>
                <a:cs typeface="Times New Roman"/>
                <a:sym typeface="Times New Roman"/>
              </a:rPr>
              <a:t> = {(1, 1, 1), (1, 1, 2), (1, 2, 1), (1, 2, 2), (2, 1, 1), (2, 1, 2), (2, 2, 1), (2, 2, 2)}.</a:t>
            </a:r>
            <a:endParaRPr b="1" sz="18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nvSpPr>
        <p:spPr>
          <a:xfrm>
            <a:off x="339600" y="382100"/>
            <a:ext cx="8464800" cy="463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900">
                <a:solidFill>
                  <a:schemeClr val="dk2"/>
                </a:solidFill>
                <a:latin typeface="Times New Roman"/>
                <a:ea typeface="Times New Roman"/>
                <a:cs typeface="Times New Roman"/>
                <a:sym typeface="Times New Roman"/>
              </a:rPr>
              <a:t>EXAMPLE:</a:t>
            </a:r>
            <a:r>
              <a:rPr lang="en" sz="1900">
                <a:solidFill>
                  <a:schemeClr val="dk2"/>
                </a:solidFill>
                <a:latin typeface="Times New Roman"/>
                <a:ea typeface="Times New Roman"/>
                <a:cs typeface="Times New Roman"/>
                <a:sym typeface="Times New Roman"/>
              </a:rPr>
              <a:t>  What are the ordered pairs in the less than or equal to relation, which contains </a:t>
            </a:r>
            <a:r>
              <a:rPr b="1" lang="en" sz="1900">
                <a:solidFill>
                  <a:schemeClr val="dk2"/>
                </a:solidFill>
                <a:latin typeface="Times New Roman"/>
                <a:ea typeface="Times New Roman"/>
                <a:cs typeface="Times New Roman"/>
                <a:sym typeface="Times New Roman"/>
              </a:rPr>
              <a:t>(a, b) if a ≤ b, on the set {0, 1, 2, 3}?</a:t>
            </a:r>
            <a:endParaRPr b="1" sz="19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9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900">
                <a:solidFill>
                  <a:schemeClr val="dk2"/>
                </a:solidFill>
                <a:latin typeface="Times New Roman"/>
                <a:ea typeface="Times New Roman"/>
                <a:cs typeface="Times New Roman"/>
                <a:sym typeface="Times New Roman"/>
              </a:rPr>
              <a:t>Solution:</a:t>
            </a:r>
            <a:r>
              <a:rPr lang="en" sz="1900">
                <a:solidFill>
                  <a:schemeClr val="dk2"/>
                </a:solidFill>
                <a:latin typeface="Times New Roman"/>
                <a:ea typeface="Times New Roman"/>
                <a:cs typeface="Times New Roman"/>
                <a:sym typeface="Times New Roman"/>
              </a:rPr>
              <a:t> The ordered pair (a, b) belongs to R if and only if both a and b belong to </a:t>
            </a:r>
            <a:endParaRPr sz="19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900">
                <a:solidFill>
                  <a:schemeClr val="dk2"/>
                </a:solidFill>
                <a:latin typeface="Times New Roman"/>
                <a:ea typeface="Times New Roman"/>
                <a:cs typeface="Times New Roman"/>
                <a:sym typeface="Times New Roman"/>
              </a:rPr>
              <a:t>{0, 1, 2, 3} and a ≤ b.</a:t>
            </a:r>
            <a:r>
              <a:rPr lang="en" sz="1900">
                <a:solidFill>
                  <a:schemeClr val="dk2"/>
                </a:solidFill>
                <a:latin typeface="Times New Roman"/>
                <a:ea typeface="Times New Roman"/>
                <a:cs typeface="Times New Roman"/>
                <a:sym typeface="Times New Roman"/>
              </a:rPr>
              <a:t> </a:t>
            </a:r>
            <a:endParaRPr sz="19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800"/>
              <a:buFont typeface="Arial"/>
              <a:buNone/>
            </a:pPr>
            <a:r>
              <a:rPr lang="en" sz="1900">
                <a:solidFill>
                  <a:schemeClr val="dk2"/>
                </a:solidFill>
                <a:latin typeface="Times New Roman"/>
                <a:ea typeface="Times New Roman"/>
                <a:cs typeface="Times New Roman"/>
                <a:sym typeface="Times New Roman"/>
              </a:rPr>
              <a:t>Consequently, </a:t>
            </a:r>
            <a:r>
              <a:rPr b="1" lang="en" sz="1900">
                <a:solidFill>
                  <a:schemeClr val="dk2"/>
                </a:solidFill>
                <a:latin typeface="Times New Roman"/>
                <a:ea typeface="Times New Roman"/>
                <a:cs typeface="Times New Roman"/>
                <a:sym typeface="Times New Roman"/>
              </a:rPr>
              <a:t>R = {(0, 0), (0, 1), (0, 2), (0, 3), (1, 1), (1, 2), (1, 3), (2, 2), (2, 3), (3, 3)}.</a:t>
            </a:r>
            <a:endParaRPr b="1" sz="19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900">
                <a:solidFill>
                  <a:schemeClr val="dk2"/>
                </a:solidFill>
                <a:latin typeface="Times New Roman"/>
                <a:ea typeface="Times New Roman"/>
                <a:cs typeface="Times New Roman"/>
                <a:sym typeface="Times New Roman"/>
              </a:rPr>
              <a:t>EXAMPLE:</a:t>
            </a:r>
            <a:r>
              <a:rPr lang="en" sz="1900">
                <a:solidFill>
                  <a:schemeClr val="dk2"/>
                </a:solidFill>
                <a:latin typeface="Times New Roman"/>
                <a:ea typeface="Times New Roman"/>
                <a:cs typeface="Times New Roman"/>
                <a:sym typeface="Times New Roman"/>
              </a:rPr>
              <a:t> What do the statements </a:t>
            </a:r>
            <a:r>
              <a:rPr b="1" lang="en" sz="1900">
                <a:solidFill>
                  <a:schemeClr val="dk2"/>
                </a:solidFill>
                <a:latin typeface="Times New Roman"/>
                <a:ea typeface="Times New Roman"/>
                <a:cs typeface="Times New Roman"/>
                <a:sym typeface="Times New Roman"/>
              </a:rPr>
              <a:t>∀x ∈ R ( x</a:t>
            </a:r>
            <a:r>
              <a:rPr b="1" baseline="30000" lang="en" sz="1900">
                <a:solidFill>
                  <a:schemeClr val="dk2"/>
                </a:solidFill>
                <a:latin typeface="Times New Roman"/>
                <a:ea typeface="Times New Roman"/>
                <a:cs typeface="Times New Roman"/>
                <a:sym typeface="Times New Roman"/>
              </a:rPr>
              <a:t>2 </a:t>
            </a:r>
            <a:r>
              <a:rPr b="1" lang="en" sz="1900">
                <a:solidFill>
                  <a:schemeClr val="dk2"/>
                </a:solidFill>
                <a:latin typeface="Times New Roman"/>
                <a:ea typeface="Times New Roman"/>
                <a:cs typeface="Times New Roman"/>
                <a:sym typeface="Times New Roman"/>
              </a:rPr>
              <a:t>≥ 0)</a:t>
            </a:r>
            <a:r>
              <a:rPr lang="en" sz="1900">
                <a:solidFill>
                  <a:schemeClr val="dk2"/>
                </a:solidFill>
                <a:latin typeface="Times New Roman"/>
                <a:ea typeface="Times New Roman"/>
                <a:cs typeface="Times New Roman"/>
                <a:sym typeface="Times New Roman"/>
              </a:rPr>
              <a:t> and </a:t>
            </a:r>
            <a:r>
              <a:rPr b="1" lang="en" sz="1900">
                <a:solidFill>
                  <a:schemeClr val="dk2"/>
                </a:solidFill>
                <a:latin typeface="Times New Roman"/>
                <a:ea typeface="Times New Roman"/>
                <a:cs typeface="Times New Roman"/>
                <a:sym typeface="Times New Roman"/>
              </a:rPr>
              <a:t>∃x ∈ Z (x</a:t>
            </a:r>
            <a:r>
              <a:rPr b="1" baseline="30000" lang="en" sz="1900">
                <a:solidFill>
                  <a:schemeClr val="dk2"/>
                </a:solidFill>
                <a:latin typeface="Times New Roman"/>
                <a:ea typeface="Times New Roman"/>
                <a:cs typeface="Times New Roman"/>
                <a:sym typeface="Times New Roman"/>
              </a:rPr>
              <a:t>2</a:t>
            </a:r>
            <a:r>
              <a:rPr b="1" lang="en" sz="1900">
                <a:solidFill>
                  <a:schemeClr val="dk2"/>
                </a:solidFill>
                <a:latin typeface="Times New Roman"/>
                <a:ea typeface="Times New Roman"/>
                <a:cs typeface="Times New Roman"/>
                <a:sym typeface="Times New Roman"/>
              </a:rPr>
              <a:t> = 1)</a:t>
            </a:r>
            <a:r>
              <a:rPr lang="en" sz="1900">
                <a:solidFill>
                  <a:schemeClr val="dk2"/>
                </a:solidFill>
                <a:latin typeface="Times New Roman"/>
                <a:ea typeface="Times New Roman"/>
                <a:cs typeface="Times New Roman"/>
                <a:sym typeface="Times New Roman"/>
              </a:rPr>
              <a:t> mean? </a:t>
            </a:r>
            <a:endParaRPr sz="19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900">
                <a:solidFill>
                  <a:schemeClr val="dk2"/>
                </a:solidFill>
                <a:latin typeface="Times New Roman"/>
                <a:ea typeface="Times New Roman"/>
                <a:cs typeface="Times New Roman"/>
                <a:sym typeface="Times New Roman"/>
              </a:rPr>
              <a:t>Solution: </a:t>
            </a:r>
            <a:r>
              <a:rPr lang="en" sz="1900">
                <a:solidFill>
                  <a:schemeClr val="dk2"/>
                </a:solidFill>
                <a:latin typeface="Times New Roman"/>
                <a:ea typeface="Times New Roman"/>
                <a:cs typeface="Times New Roman"/>
                <a:sym typeface="Times New Roman"/>
              </a:rPr>
              <a:t>The statement </a:t>
            </a:r>
            <a:r>
              <a:rPr b="1" lang="en" sz="1900">
                <a:solidFill>
                  <a:schemeClr val="dk2"/>
                </a:solidFill>
                <a:latin typeface="Times New Roman"/>
                <a:ea typeface="Times New Roman"/>
                <a:cs typeface="Times New Roman"/>
                <a:sym typeface="Times New Roman"/>
              </a:rPr>
              <a:t>∀x ∈ R (x</a:t>
            </a:r>
            <a:r>
              <a:rPr b="1" baseline="30000" lang="en" sz="1900">
                <a:solidFill>
                  <a:schemeClr val="dk2"/>
                </a:solidFill>
                <a:latin typeface="Times New Roman"/>
                <a:ea typeface="Times New Roman"/>
                <a:cs typeface="Times New Roman"/>
                <a:sym typeface="Times New Roman"/>
              </a:rPr>
              <a:t>2</a:t>
            </a:r>
            <a:r>
              <a:rPr b="1" lang="en" sz="1900">
                <a:solidFill>
                  <a:schemeClr val="dk2"/>
                </a:solidFill>
                <a:latin typeface="Times New Roman"/>
                <a:ea typeface="Times New Roman"/>
                <a:cs typeface="Times New Roman"/>
                <a:sym typeface="Times New Roman"/>
              </a:rPr>
              <a:t> ≥ 0)</a:t>
            </a:r>
            <a:r>
              <a:rPr lang="en" sz="1900">
                <a:solidFill>
                  <a:schemeClr val="dk2"/>
                </a:solidFill>
                <a:latin typeface="Times New Roman"/>
                <a:ea typeface="Times New Roman"/>
                <a:cs typeface="Times New Roman"/>
                <a:sym typeface="Times New Roman"/>
              </a:rPr>
              <a:t> states that for every real number x, </a:t>
            </a:r>
            <a:r>
              <a:rPr b="1" lang="en" sz="1900">
                <a:solidFill>
                  <a:schemeClr val="dk2"/>
                </a:solidFill>
                <a:latin typeface="Times New Roman"/>
                <a:ea typeface="Times New Roman"/>
                <a:cs typeface="Times New Roman"/>
                <a:sym typeface="Times New Roman"/>
              </a:rPr>
              <a:t>x</a:t>
            </a:r>
            <a:r>
              <a:rPr b="1" baseline="30000" lang="en" sz="1900">
                <a:solidFill>
                  <a:schemeClr val="dk2"/>
                </a:solidFill>
                <a:latin typeface="Times New Roman"/>
                <a:ea typeface="Times New Roman"/>
                <a:cs typeface="Times New Roman"/>
                <a:sym typeface="Times New Roman"/>
              </a:rPr>
              <a:t>2 </a:t>
            </a:r>
            <a:r>
              <a:rPr b="1" lang="en" sz="1900">
                <a:solidFill>
                  <a:schemeClr val="dk2"/>
                </a:solidFill>
                <a:latin typeface="Times New Roman"/>
                <a:ea typeface="Times New Roman"/>
                <a:cs typeface="Times New Roman"/>
                <a:sym typeface="Times New Roman"/>
              </a:rPr>
              <a:t>≥ 0.</a:t>
            </a:r>
            <a:r>
              <a:rPr lang="en" sz="1900">
                <a:solidFill>
                  <a:schemeClr val="dk2"/>
                </a:solidFill>
                <a:latin typeface="Times New Roman"/>
                <a:ea typeface="Times New Roman"/>
                <a:cs typeface="Times New Roman"/>
                <a:sym typeface="Times New Roman"/>
              </a:rPr>
              <a:t> This statement can be expressed as “The square of every real number is nonnegative.” </a:t>
            </a:r>
            <a:endParaRPr sz="19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800"/>
              <a:buFont typeface="Arial"/>
              <a:buNone/>
            </a:pPr>
            <a:r>
              <a:rPr lang="en" sz="1900">
                <a:solidFill>
                  <a:schemeClr val="dk2"/>
                </a:solidFill>
                <a:latin typeface="Times New Roman"/>
                <a:ea typeface="Times New Roman"/>
                <a:cs typeface="Times New Roman"/>
                <a:sym typeface="Times New Roman"/>
              </a:rPr>
              <a:t>This is a true statement.</a:t>
            </a:r>
            <a:endParaRPr sz="1900">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311700" y="392200"/>
            <a:ext cx="8520600" cy="6807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2400">
                <a:latin typeface="Comic Sans MS"/>
                <a:ea typeface="Comic Sans MS"/>
                <a:cs typeface="Comic Sans MS"/>
                <a:sym typeface="Comic Sans MS"/>
              </a:rPr>
              <a:t>CHAPTER 2</a:t>
            </a:r>
            <a:r>
              <a:rPr lang="en" sz="2400">
                <a:solidFill>
                  <a:srgbClr val="000000"/>
                </a:solidFill>
                <a:latin typeface="Comic Sans MS"/>
                <a:ea typeface="Comic Sans MS"/>
                <a:cs typeface="Comic Sans MS"/>
                <a:sym typeface="Comic Sans MS"/>
              </a:rPr>
              <a:t> </a:t>
            </a:r>
            <a:r>
              <a:rPr lang="en" sz="2400">
                <a:latin typeface="Comic Sans MS"/>
                <a:ea typeface="Comic Sans MS"/>
                <a:cs typeface="Comic Sans MS"/>
                <a:sym typeface="Comic Sans MS"/>
              </a:rPr>
              <a:t>: </a:t>
            </a:r>
            <a:r>
              <a:rPr lang="en" sz="2400">
                <a:solidFill>
                  <a:srgbClr val="000000"/>
                </a:solidFill>
                <a:latin typeface="Comic Sans MS"/>
                <a:ea typeface="Comic Sans MS"/>
                <a:cs typeface="Comic Sans MS"/>
                <a:sym typeface="Comic Sans MS"/>
              </a:rPr>
              <a:t>S</a:t>
            </a:r>
            <a:r>
              <a:rPr lang="en" sz="2400">
                <a:latin typeface="Comic Sans MS"/>
                <a:ea typeface="Comic Sans MS"/>
                <a:cs typeface="Comic Sans MS"/>
                <a:sym typeface="Comic Sans MS"/>
              </a:rPr>
              <a:t>ETS</a:t>
            </a:r>
            <a:endParaRPr sz="5200">
              <a:solidFill>
                <a:srgbClr val="000000"/>
              </a:solidFill>
              <a:latin typeface="Comic Sans MS"/>
              <a:ea typeface="Comic Sans MS"/>
              <a:cs typeface="Comic Sans MS"/>
              <a:sym typeface="Comic Sans MS"/>
            </a:endParaRPr>
          </a:p>
        </p:txBody>
      </p:sp>
      <p:sp>
        <p:nvSpPr>
          <p:cNvPr id="61" name="Google Shape;61;p14"/>
          <p:cNvSpPr txBox="1"/>
          <p:nvPr/>
        </p:nvSpPr>
        <p:spPr>
          <a:xfrm>
            <a:off x="787800" y="1293225"/>
            <a:ext cx="7568400" cy="323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800">
                <a:highlight>
                  <a:schemeClr val="lt1"/>
                </a:highlight>
                <a:latin typeface="Times New Roman"/>
                <a:ea typeface="Times New Roman"/>
                <a:cs typeface="Times New Roman"/>
                <a:sym typeface="Times New Roman"/>
              </a:rPr>
              <a:t>Definition: </a:t>
            </a:r>
            <a:r>
              <a:rPr lang="en" sz="1800">
                <a:highlight>
                  <a:schemeClr val="lt1"/>
                </a:highlight>
                <a:latin typeface="Times New Roman"/>
                <a:ea typeface="Times New Roman"/>
                <a:cs typeface="Times New Roman"/>
                <a:sym typeface="Times New Roman"/>
              </a:rPr>
              <a:t> A set is an unordered collection of distinct objects, called elements or members of the set. A set is said to contain its elements. We write a ∈ A to denote that a is an element of the set A. The notation a ∉ A denotes that a is not an element of the set A.</a:t>
            </a:r>
            <a:endParaRPr sz="1800">
              <a:highlight>
                <a:schemeClr val="lt1"/>
              </a:highlight>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t/>
            </a:r>
            <a:endParaRPr sz="1800">
              <a:latin typeface="Times New Roman"/>
              <a:ea typeface="Times New Roman"/>
              <a:cs typeface="Times New Roman"/>
              <a:sym typeface="Times New Roman"/>
            </a:endParaRPr>
          </a:p>
          <a:p>
            <a:pPr indent="0" lvl="0" marL="0" rtl="0" algn="just">
              <a:spcBef>
                <a:spcPts val="0"/>
              </a:spcBef>
              <a:spcAft>
                <a:spcPts val="0"/>
              </a:spcAft>
              <a:buNone/>
            </a:pPr>
            <a:r>
              <a:rPr lang="en" sz="1800">
                <a:latin typeface="Times New Roman"/>
                <a:ea typeface="Times New Roman"/>
                <a:cs typeface="Times New Roman"/>
                <a:sym typeface="Times New Roman"/>
              </a:rPr>
              <a:t>There are several ways to describe a set. One way is to list all the members of a set, when this is possible. We use a notation where all members of the set are listed between braces. For example, the notation {a, b, c, d} represents the set with the four elements a, b, c, and d. This way of describing a set is known as the roster method.</a:t>
            </a:r>
            <a:endParaRPr sz="1800">
              <a:latin typeface="Times New Roman"/>
              <a:ea typeface="Times New Roman"/>
              <a:cs typeface="Times New Roman"/>
              <a:sym typeface="Times New Roman"/>
            </a:endParaRPr>
          </a:p>
        </p:txBody>
      </p:sp>
      <p:sp>
        <p:nvSpPr>
          <p:cNvPr id="62" name="Google Shape;62;p14"/>
          <p:cNvSpPr/>
          <p:nvPr/>
        </p:nvSpPr>
        <p:spPr>
          <a:xfrm>
            <a:off x="787800" y="1234425"/>
            <a:ext cx="7568400" cy="1513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6AA84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nvSpPr>
        <p:spPr>
          <a:xfrm>
            <a:off x="311700" y="1900500"/>
            <a:ext cx="8520600" cy="841800"/>
          </a:xfrm>
          <a:prstGeom prst="rect">
            <a:avLst/>
          </a:prstGeom>
          <a:solidFill>
            <a:srgbClr val="B6D7A8"/>
          </a:solidFill>
          <a:ln>
            <a:noFill/>
          </a:ln>
        </p:spPr>
        <p:txBody>
          <a:bodyPr anchorCtr="0" anchor="ctr" bIns="91425" lIns="91425" spcFirstLastPara="1" rIns="91425" wrap="square" tIns="91425">
            <a:normAutofit/>
          </a:bodyPr>
          <a:lstStyle/>
          <a:p>
            <a:pPr indent="0" lvl="0" marL="0" rtl="0" algn="ctr">
              <a:spcBef>
                <a:spcPts val="0"/>
              </a:spcBef>
              <a:spcAft>
                <a:spcPts val="0"/>
              </a:spcAft>
              <a:buNone/>
            </a:pPr>
            <a:r>
              <a:rPr lang="en" sz="3600">
                <a:latin typeface="Lobster"/>
                <a:ea typeface="Lobster"/>
                <a:cs typeface="Lobster"/>
                <a:sym typeface="Lobster"/>
              </a:rPr>
              <a:t>The End</a:t>
            </a:r>
            <a:r>
              <a:rPr lang="en" sz="3600">
                <a:solidFill>
                  <a:srgbClr val="000000"/>
                </a:solidFill>
                <a:latin typeface="Lobster"/>
                <a:ea typeface="Lobster"/>
                <a:cs typeface="Lobster"/>
                <a:sym typeface="Lobster"/>
              </a:rPr>
              <a:t> </a:t>
            </a:r>
            <a:endParaRPr sz="3600">
              <a:solidFill>
                <a:srgbClr val="000000"/>
              </a:solidFill>
              <a:latin typeface="Lobster"/>
              <a:ea typeface="Lobster"/>
              <a:cs typeface="Lobster"/>
              <a:sym typeface="Lobs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311700" y="406900"/>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Examples:</a:t>
            </a:r>
            <a:endParaRPr sz="5200">
              <a:solidFill>
                <a:srgbClr val="000000"/>
              </a:solidFill>
              <a:latin typeface="Comic Sans MS"/>
              <a:ea typeface="Comic Sans MS"/>
              <a:cs typeface="Comic Sans MS"/>
              <a:sym typeface="Comic Sans MS"/>
            </a:endParaRPr>
          </a:p>
        </p:txBody>
      </p:sp>
      <p:sp>
        <p:nvSpPr>
          <p:cNvPr id="68" name="Google Shape;68;p15"/>
          <p:cNvSpPr txBox="1"/>
          <p:nvPr/>
        </p:nvSpPr>
        <p:spPr>
          <a:xfrm>
            <a:off x="548100" y="1087600"/>
            <a:ext cx="8225400" cy="4192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2200">
                <a:solidFill>
                  <a:schemeClr val="dk2"/>
                </a:solidFill>
                <a:latin typeface="Times New Roman"/>
                <a:ea typeface="Times New Roman"/>
                <a:cs typeface="Times New Roman"/>
                <a:sym typeface="Times New Roman"/>
              </a:rPr>
              <a:t>EXAMPLE 1: </a:t>
            </a:r>
            <a:r>
              <a:rPr lang="en" sz="2200">
                <a:solidFill>
                  <a:schemeClr val="dk2"/>
                </a:solidFill>
                <a:latin typeface="Times New Roman"/>
                <a:ea typeface="Times New Roman"/>
                <a:cs typeface="Times New Roman"/>
                <a:sym typeface="Times New Roman"/>
              </a:rPr>
              <a:t>The set V of all vowels in the English alphabet can be written as </a:t>
            </a:r>
            <a:r>
              <a:rPr b="1" lang="en" sz="2200">
                <a:solidFill>
                  <a:schemeClr val="dk2"/>
                </a:solidFill>
                <a:latin typeface="Times New Roman"/>
                <a:ea typeface="Times New Roman"/>
                <a:cs typeface="Times New Roman"/>
                <a:sym typeface="Times New Roman"/>
              </a:rPr>
              <a:t>V = {a, e, i, o, u}</a:t>
            </a:r>
            <a:r>
              <a:rPr lang="en" sz="2200">
                <a:solidFill>
                  <a:schemeClr val="dk2"/>
                </a:solidFill>
                <a:latin typeface="Times New Roman"/>
                <a:ea typeface="Times New Roman"/>
                <a:cs typeface="Times New Roman"/>
                <a:sym typeface="Times New Roman"/>
              </a:rPr>
              <a:t>.</a:t>
            </a:r>
            <a:endParaRPr sz="22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200">
                <a:solidFill>
                  <a:schemeClr val="dk2"/>
                </a:solidFill>
                <a:latin typeface="Times New Roman"/>
                <a:ea typeface="Times New Roman"/>
                <a:cs typeface="Times New Roman"/>
                <a:sym typeface="Times New Roman"/>
              </a:rPr>
              <a:t>EXAMPLE 2:</a:t>
            </a:r>
            <a:r>
              <a:rPr lang="en" sz="2200">
                <a:solidFill>
                  <a:schemeClr val="dk2"/>
                </a:solidFill>
                <a:latin typeface="Times New Roman"/>
                <a:ea typeface="Times New Roman"/>
                <a:cs typeface="Times New Roman"/>
                <a:sym typeface="Times New Roman"/>
              </a:rPr>
              <a:t> The set O of odd positive integers less than 10 can be expressed by </a:t>
            </a:r>
            <a:r>
              <a:rPr b="1" lang="en" sz="2200">
                <a:solidFill>
                  <a:schemeClr val="dk2"/>
                </a:solidFill>
                <a:latin typeface="Times New Roman"/>
                <a:ea typeface="Times New Roman"/>
                <a:cs typeface="Times New Roman"/>
                <a:sym typeface="Times New Roman"/>
              </a:rPr>
              <a:t>O = {1, 3, 5, 7, 9}</a:t>
            </a:r>
            <a:r>
              <a:rPr lang="en" sz="2200">
                <a:solidFill>
                  <a:schemeClr val="dk2"/>
                </a:solidFill>
                <a:latin typeface="Times New Roman"/>
                <a:ea typeface="Times New Roman"/>
                <a:cs typeface="Times New Roman"/>
                <a:sym typeface="Times New Roman"/>
              </a:rPr>
              <a:t>.</a:t>
            </a:r>
            <a:endParaRPr sz="22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b="1" lang="en" sz="2200">
                <a:solidFill>
                  <a:schemeClr val="dk2"/>
                </a:solidFill>
                <a:latin typeface="Times New Roman"/>
                <a:ea typeface="Times New Roman"/>
                <a:cs typeface="Times New Roman"/>
                <a:sym typeface="Times New Roman"/>
              </a:rPr>
              <a:t>EXAMPLE 3:</a:t>
            </a:r>
            <a:r>
              <a:rPr lang="en" sz="2200">
                <a:solidFill>
                  <a:schemeClr val="dk2"/>
                </a:solidFill>
                <a:latin typeface="Times New Roman"/>
                <a:ea typeface="Times New Roman"/>
                <a:cs typeface="Times New Roman"/>
                <a:sym typeface="Times New Roman"/>
              </a:rPr>
              <a:t> The set  L of Nobel Laureates in chemistry in Bangladesh,  </a:t>
            </a:r>
            <a:r>
              <a:rPr b="1" lang="en" sz="2200">
                <a:solidFill>
                  <a:schemeClr val="dk2"/>
                </a:solidFill>
                <a:latin typeface="Times New Roman"/>
                <a:ea typeface="Times New Roman"/>
                <a:cs typeface="Times New Roman"/>
                <a:sym typeface="Times New Roman"/>
              </a:rPr>
              <a:t>L = { }</a:t>
            </a:r>
            <a:r>
              <a:rPr lang="en" sz="2200">
                <a:solidFill>
                  <a:schemeClr val="dk2"/>
                </a:solidFill>
                <a:latin typeface="Times New Roman"/>
                <a:ea typeface="Times New Roman"/>
                <a:cs typeface="Times New Roman"/>
                <a:sym typeface="Times New Roman"/>
              </a:rPr>
              <a:t>, known as empty set often denoted by  </a:t>
            </a:r>
            <a:r>
              <a:rPr b="1" lang="en" sz="2200">
                <a:solidFill>
                  <a:schemeClr val="dk2"/>
                </a:solidFill>
                <a:latin typeface="Times New Roman"/>
                <a:ea typeface="Times New Roman"/>
                <a:cs typeface="Times New Roman"/>
                <a:sym typeface="Times New Roman"/>
              </a:rPr>
              <a:t>𝜙</a:t>
            </a:r>
            <a:r>
              <a:rPr lang="en" sz="2200">
                <a:solidFill>
                  <a:schemeClr val="dk2"/>
                </a:solidFill>
                <a:latin typeface="Times New Roman"/>
                <a:ea typeface="Times New Roman"/>
                <a:cs typeface="Times New Roman"/>
                <a:sym typeface="Times New Roman"/>
              </a:rPr>
              <a:t>.</a:t>
            </a:r>
            <a:endParaRPr sz="22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i="1" lang="en" sz="2200">
                <a:solidFill>
                  <a:schemeClr val="dk2"/>
                </a:solidFill>
                <a:latin typeface="Times New Roman"/>
                <a:ea typeface="Times New Roman"/>
                <a:cs typeface="Times New Roman"/>
                <a:sym typeface="Times New Roman"/>
              </a:rPr>
              <a:t>Elements of a set may even be inconceivably unrelated like {a, 2, Sabuj, Rajshahi}</a:t>
            </a:r>
            <a:endParaRPr i="1" sz="22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236700" y="55387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Set Builder Notation:</a:t>
            </a:r>
            <a:endParaRPr sz="5200">
              <a:solidFill>
                <a:srgbClr val="000000"/>
              </a:solidFill>
              <a:latin typeface="Comic Sans MS"/>
              <a:ea typeface="Comic Sans MS"/>
              <a:cs typeface="Comic Sans MS"/>
              <a:sym typeface="Comic Sans MS"/>
            </a:endParaRPr>
          </a:p>
        </p:txBody>
      </p:sp>
      <p:sp>
        <p:nvSpPr>
          <p:cNvPr id="74" name="Google Shape;74;p16"/>
          <p:cNvSpPr txBox="1"/>
          <p:nvPr/>
        </p:nvSpPr>
        <p:spPr>
          <a:xfrm>
            <a:off x="236700" y="1308050"/>
            <a:ext cx="8670600" cy="363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946"/>
              <a:buFont typeface="Arial"/>
              <a:buNone/>
            </a:pPr>
            <a:r>
              <a:rPr lang="en" sz="2200">
                <a:solidFill>
                  <a:schemeClr val="dk2"/>
                </a:solidFill>
                <a:latin typeface="Times New Roman"/>
                <a:ea typeface="Times New Roman"/>
                <a:cs typeface="Times New Roman"/>
                <a:sym typeface="Times New Roman"/>
              </a:rPr>
              <a:t>Another way to describe a set is to use set builder notation. We characterize all those Extra elements in the set by stating the property or properties they must have to be members. General form of this notation is </a:t>
            </a:r>
            <a:r>
              <a:rPr b="1" i="1" lang="en" sz="2200">
                <a:solidFill>
                  <a:schemeClr val="dk2"/>
                </a:solidFill>
                <a:latin typeface="Times New Roman"/>
                <a:ea typeface="Times New Roman"/>
                <a:cs typeface="Times New Roman"/>
                <a:sym typeface="Times New Roman"/>
              </a:rPr>
              <a:t>{ x ∣ x has property P }</a:t>
            </a:r>
            <a:r>
              <a:rPr lang="en" sz="2200">
                <a:solidFill>
                  <a:schemeClr val="dk2"/>
                </a:solidFill>
                <a:latin typeface="Times New Roman"/>
                <a:ea typeface="Times New Roman"/>
                <a:cs typeface="Times New Roman"/>
                <a:sym typeface="Times New Roman"/>
              </a:rPr>
              <a:t> and is read “the set of all x such that x has property P.” For instance, the set O of all even positive integers less than 10 can be written as </a:t>
            </a:r>
            <a:r>
              <a:rPr b="1" i="1" lang="en" sz="2200">
                <a:solidFill>
                  <a:schemeClr val="dk2"/>
                </a:solidFill>
                <a:latin typeface="Times New Roman"/>
                <a:ea typeface="Times New Roman"/>
                <a:cs typeface="Times New Roman"/>
                <a:sym typeface="Times New Roman"/>
              </a:rPr>
              <a:t>O = { x ∣ x is an even positive integer less than 10 }</a:t>
            </a:r>
            <a:r>
              <a:rPr lang="en" sz="2200">
                <a:solidFill>
                  <a:schemeClr val="dk2"/>
                </a:solidFill>
                <a:latin typeface="Times New Roman"/>
                <a:ea typeface="Times New Roman"/>
                <a:cs typeface="Times New Roman"/>
                <a:sym typeface="Times New Roman"/>
              </a:rPr>
              <a:t>, that can also be enumerated as </a:t>
            </a:r>
            <a:r>
              <a:rPr b="1" i="1" lang="en" sz="2200">
                <a:solidFill>
                  <a:schemeClr val="dk2"/>
                </a:solidFill>
                <a:latin typeface="Times New Roman"/>
                <a:ea typeface="Times New Roman"/>
                <a:cs typeface="Times New Roman"/>
                <a:sym typeface="Times New Roman"/>
              </a:rPr>
              <a:t>{0, 2, 4, 6, 8}</a:t>
            </a:r>
            <a:r>
              <a:rPr lang="en" sz="2200">
                <a:solidFill>
                  <a:schemeClr val="dk2"/>
                </a:solidFill>
                <a:latin typeface="Times New Roman"/>
                <a:ea typeface="Times New Roman"/>
                <a:cs typeface="Times New Roman"/>
                <a:sym typeface="Times New Roman"/>
              </a:rPr>
              <a:t>. However, if it were 100 instead of 10, it would have been difficult to do so. </a:t>
            </a:r>
            <a:endParaRPr sz="22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2200">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311700" y="3334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Set Builder Notation:</a:t>
            </a:r>
            <a:endParaRPr sz="5200">
              <a:solidFill>
                <a:srgbClr val="000000"/>
              </a:solidFill>
              <a:latin typeface="Comic Sans MS"/>
              <a:ea typeface="Comic Sans MS"/>
              <a:cs typeface="Comic Sans MS"/>
              <a:sym typeface="Comic Sans MS"/>
            </a:endParaRPr>
          </a:p>
        </p:txBody>
      </p:sp>
      <p:sp>
        <p:nvSpPr>
          <p:cNvPr id="80" name="Google Shape;80;p17"/>
          <p:cNvSpPr txBox="1"/>
          <p:nvPr/>
        </p:nvSpPr>
        <p:spPr>
          <a:xfrm>
            <a:off x="646600" y="1146275"/>
            <a:ext cx="8067900" cy="3483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2000">
                <a:solidFill>
                  <a:schemeClr val="dk2"/>
                </a:solidFill>
                <a:latin typeface="Times New Roman"/>
                <a:ea typeface="Times New Roman"/>
                <a:cs typeface="Times New Roman"/>
                <a:sym typeface="Times New Roman"/>
              </a:rPr>
              <a:t>Some of the accepted notations are as follows:</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1200"/>
              </a:spcBef>
              <a:spcAft>
                <a:spcPts val="0"/>
              </a:spcAft>
              <a:buClr>
                <a:schemeClr val="dk2"/>
              </a:buClr>
              <a:buSzPts val="2000"/>
              <a:buFont typeface="Times New Roman"/>
              <a:buChar char="●"/>
            </a:pPr>
            <a:r>
              <a:rPr b="1" lang="en" sz="2000">
                <a:solidFill>
                  <a:schemeClr val="dk2"/>
                </a:solidFill>
                <a:latin typeface="Times New Roman"/>
                <a:ea typeface="Times New Roman"/>
                <a:cs typeface="Times New Roman"/>
                <a:sym typeface="Times New Roman"/>
              </a:rPr>
              <a:t>N</a:t>
            </a:r>
            <a:r>
              <a:rPr lang="en" sz="2000">
                <a:solidFill>
                  <a:schemeClr val="dk2"/>
                </a:solidFill>
                <a:latin typeface="Times New Roman"/>
                <a:ea typeface="Times New Roman"/>
                <a:cs typeface="Times New Roman"/>
                <a:sym typeface="Times New Roman"/>
              </a:rPr>
              <a:t> = {0, 1, 2, 3, …}, the set of all </a:t>
            </a:r>
            <a:r>
              <a:rPr b="1" lang="en" sz="2000">
                <a:solidFill>
                  <a:schemeClr val="dk2"/>
                </a:solidFill>
                <a:latin typeface="Times New Roman"/>
                <a:ea typeface="Times New Roman"/>
                <a:cs typeface="Times New Roman"/>
                <a:sym typeface="Times New Roman"/>
              </a:rPr>
              <a:t>Natural numbers</a:t>
            </a:r>
            <a:r>
              <a:rPr lang="en" sz="2000">
                <a:solidFill>
                  <a:schemeClr val="dk2"/>
                </a:solidFill>
                <a:latin typeface="Times New Roman"/>
                <a:ea typeface="Times New Roman"/>
                <a:cs typeface="Times New Roman"/>
                <a:sym typeface="Times New Roman"/>
              </a:rPr>
              <a:t> </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b="1" lang="en" sz="2000">
                <a:solidFill>
                  <a:schemeClr val="dk2"/>
                </a:solidFill>
                <a:latin typeface="Times New Roman"/>
                <a:ea typeface="Times New Roman"/>
                <a:cs typeface="Times New Roman"/>
                <a:sym typeface="Times New Roman"/>
              </a:rPr>
              <a:t>Z </a:t>
            </a:r>
            <a:r>
              <a:rPr lang="en" sz="2000">
                <a:solidFill>
                  <a:schemeClr val="dk2"/>
                </a:solidFill>
                <a:latin typeface="Times New Roman"/>
                <a:ea typeface="Times New Roman"/>
                <a:cs typeface="Times New Roman"/>
                <a:sym typeface="Times New Roman"/>
              </a:rPr>
              <a:t>= {… ,−2,−1, 0, 1, 2, …}, the set of all </a:t>
            </a:r>
            <a:r>
              <a:rPr b="1" lang="en" sz="2000">
                <a:solidFill>
                  <a:schemeClr val="dk2"/>
                </a:solidFill>
                <a:latin typeface="Times New Roman"/>
                <a:ea typeface="Times New Roman"/>
                <a:cs typeface="Times New Roman"/>
                <a:sym typeface="Times New Roman"/>
              </a:rPr>
              <a:t>Integers </a:t>
            </a:r>
            <a:endParaRPr b="1"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b="1" lang="en" sz="2000">
                <a:solidFill>
                  <a:schemeClr val="dk2"/>
                </a:solidFill>
                <a:latin typeface="Times New Roman"/>
                <a:ea typeface="Times New Roman"/>
                <a:cs typeface="Times New Roman"/>
                <a:sym typeface="Times New Roman"/>
              </a:rPr>
              <a:t>Z</a:t>
            </a:r>
            <a:r>
              <a:rPr b="1" baseline="30000" lang="en" sz="2000">
                <a:solidFill>
                  <a:schemeClr val="dk2"/>
                </a:solidFill>
                <a:latin typeface="Times New Roman"/>
                <a:ea typeface="Times New Roman"/>
                <a:cs typeface="Times New Roman"/>
                <a:sym typeface="Times New Roman"/>
              </a:rPr>
              <a:t>+</a:t>
            </a:r>
            <a:r>
              <a:rPr b="1" lang="en" sz="2000">
                <a:solidFill>
                  <a:schemeClr val="dk2"/>
                </a:solidFill>
                <a:latin typeface="Times New Roman"/>
                <a:ea typeface="Times New Roman"/>
                <a:cs typeface="Times New Roman"/>
                <a:sym typeface="Times New Roman"/>
              </a:rPr>
              <a:t> </a:t>
            </a:r>
            <a:r>
              <a:rPr lang="en" sz="2000">
                <a:solidFill>
                  <a:schemeClr val="dk2"/>
                </a:solidFill>
                <a:latin typeface="Times New Roman"/>
                <a:ea typeface="Times New Roman"/>
                <a:cs typeface="Times New Roman"/>
                <a:sym typeface="Times New Roman"/>
              </a:rPr>
              <a:t>= {1, 2, 3, …}, the set of all </a:t>
            </a:r>
            <a:r>
              <a:rPr b="1" lang="en" sz="2000">
                <a:solidFill>
                  <a:schemeClr val="dk2"/>
                </a:solidFill>
                <a:latin typeface="Times New Roman"/>
                <a:ea typeface="Times New Roman"/>
                <a:cs typeface="Times New Roman"/>
                <a:sym typeface="Times New Roman"/>
              </a:rPr>
              <a:t>Positive Integers </a:t>
            </a:r>
            <a:endParaRPr b="1"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b="1" lang="en" sz="2000">
                <a:solidFill>
                  <a:schemeClr val="dk2"/>
                </a:solidFill>
                <a:latin typeface="Times New Roman"/>
                <a:ea typeface="Times New Roman"/>
                <a:cs typeface="Times New Roman"/>
                <a:sym typeface="Times New Roman"/>
              </a:rPr>
              <a:t>Q </a:t>
            </a:r>
            <a:r>
              <a:rPr lang="en" sz="2000">
                <a:solidFill>
                  <a:schemeClr val="dk2"/>
                </a:solidFill>
                <a:latin typeface="Times New Roman"/>
                <a:ea typeface="Times New Roman"/>
                <a:cs typeface="Times New Roman"/>
                <a:sym typeface="Times New Roman"/>
              </a:rPr>
              <a:t>= {p</a:t>
            </a:r>
            <a:r>
              <a:rPr lang="en" sz="2200">
                <a:solidFill>
                  <a:schemeClr val="dk2"/>
                </a:solidFill>
                <a:latin typeface="Times New Roman"/>
                <a:ea typeface="Times New Roman"/>
                <a:cs typeface="Times New Roman"/>
                <a:sym typeface="Times New Roman"/>
              </a:rPr>
              <a:t>/</a:t>
            </a:r>
            <a:r>
              <a:rPr lang="en" sz="2000">
                <a:solidFill>
                  <a:schemeClr val="dk2"/>
                </a:solidFill>
                <a:latin typeface="Times New Roman"/>
                <a:ea typeface="Times New Roman"/>
                <a:cs typeface="Times New Roman"/>
                <a:sym typeface="Times New Roman"/>
              </a:rPr>
              <a:t>q ∣ p</a:t>
            </a:r>
            <a:r>
              <a:rPr b="1" lang="en" sz="2000">
                <a:solidFill>
                  <a:schemeClr val="dk2"/>
                </a:solidFill>
                <a:latin typeface="Times New Roman"/>
                <a:ea typeface="Times New Roman"/>
                <a:cs typeface="Times New Roman"/>
                <a:sym typeface="Times New Roman"/>
              </a:rPr>
              <a:t> </a:t>
            </a:r>
            <a:r>
              <a:rPr lang="en" sz="2000">
                <a:solidFill>
                  <a:schemeClr val="dk2"/>
                </a:solidFill>
                <a:latin typeface="Times New Roman"/>
                <a:ea typeface="Times New Roman"/>
                <a:cs typeface="Times New Roman"/>
                <a:sym typeface="Times New Roman"/>
              </a:rPr>
              <a:t>∈</a:t>
            </a:r>
            <a:r>
              <a:rPr b="1" lang="en" sz="2000">
                <a:solidFill>
                  <a:schemeClr val="dk2"/>
                </a:solidFill>
                <a:latin typeface="Times New Roman"/>
                <a:ea typeface="Times New Roman"/>
                <a:cs typeface="Times New Roman"/>
                <a:sym typeface="Times New Roman"/>
              </a:rPr>
              <a:t> Z, </a:t>
            </a:r>
            <a:r>
              <a:rPr lang="en" sz="2000">
                <a:solidFill>
                  <a:schemeClr val="dk2"/>
                </a:solidFill>
                <a:latin typeface="Times New Roman"/>
                <a:ea typeface="Times New Roman"/>
                <a:cs typeface="Times New Roman"/>
                <a:sym typeface="Times New Roman"/>
              </a:rPr>
              <a:t>q ∈ </a:t>
            </a:r>
            <a:r>
              <a:rPr b="1" lang="en" sz="2000">
                <a:solidFill>
                  <a:schemeClr val="dk2"/>
                </a:solidFill>
                <a:latin typeface="Times New Roman"/>
                <a:ea typeface="Times New Roman"/>
                <a:cs typeface="Times New Roman"/>
                <a:sym typeface="Times New Roman"/>
              </a:rPr>
              <a:t>Z, </a:t>
            </a:r>
            <a:r>
              <a:rPr lang="en" sz="2000">
                <a:solidFill>
                  <a:schemeClr val="dk2"/>
                </a:solidFill>
                <a:latin typeface="Times New Roman"/>
                <a:ea typeface="Times New Roman"/>
                <a:cs typeface="Times New Roman"/>
                <a:sym typeface="Times New Roman"/>
              </a:rPr>
              <a:t>and q ≠ 0}, the set of all </a:t>
            </a:r>
            <a:r>
              <a:rPr b="1" lang="en" sz="2000">
                <a:solidFill>
                  <a:schemeClr val="dk2"/>
                </a:solidFill>
                <a:latin typeface="Times New Roman"/>
                <a:ea typeface="Times New Roman"/>
                <a:cs typeface="Times New Roman"/>
                <a:sym typeface="Times New Roman"/>
              </a:rPr>
              <a:t>Rational Numbers</a:t>
            </a:r>
            <a:r>
              <a:rPr lang="en" sz="2000">
                <a:solidFill>
                  <a:schemeClr val="dk2"/>
                </a:solidFill>
                <a:latin typeface="Times New Roman"/>
                <a:ea typeface="Times New Roman"/>
                <a:cs typeface="Times New Roman"/>
                <a:sym typeface="Times New Roman"/>
              </a:rPr>
              <a:t> </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b="1" lang="en" sz="2000">
                <a:solidFill>
                  <a:schemeClr val="dk2"/>
                </a:solidFill>
                <a:latin typeface="Times New Roman"/>
                <a:ea typeface="Times New Roman"/>
                <a:cs typeface="Times New Roman"/>
                <a:sym typeface="Times New Roman"/>
              </a:rPr>
              <a:t>R</a:t>
            </a:r>
            <a:r>
              <a:rPr lang="en" sz="2000">
                <a:solidFill>
                  <a:schemeClr val="dk2"/>
                </a:solidFill>
                <a:latin typeface="Times New Roman"/>
                <a:ea typeface="Times New Roman"/>
                <a:cs typeface="Times New Roman"/>
                <a:sym typeface="Times New Roman"/>
              </a:rPr>
              <a:t>, the set of all </a:t>
            </a:r>
            <a:r>
              <a:rPr b="1" lang="en" sz="2000">
                <a:solidFill>
                  <a:schemeClr val="dk2"/>
                </a:solidFill>
                <a:latin typeface="Times New Roman"/>
                <a:ea typeface="Times New Roman"/>
                <a:cs typeface="Times New Roman"/>
                <a:sym typeface="Times New Roman"/>
              </a:rPr>
              <a:t>Real Numbers </a:t>
            </a:r>
            <a:endParaRPr b="1"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b="1" lang="en" sz="2000">
                <a:solidFill>
                  <a:schemeClr val="dk2"/>
                </a:solidFill>
                <a:latin typeface="Times New Roman"/>
                <a:ea typeface="Times New Roman"/>
                <a:cs typeface="Times New Roman"/>
                <a:sym typeface="Times New Roman"/>
              </a:rPr>
              <a:t>R</a:t>
            </a:r>
            <a:r>
              <a:rPr b="1" baseline="30000" lang="en" sz="2000">
                <a:solidFill>
                  <a:schemeClr val="dk2"/>
                </a:solidFill>
                <a:latin typeface="Times New Roman"/>
                <a:ea typeface="Times New Roman"/>
                <a:cs typeface="Times New Roman"/>
                <a:sym typeface="Times New Roman"/>
              </a:rPr>
              <a:t>+</a:t>
            </a:r>
            <a:r>
              <a:rPr lang="en" sz="2000">
                <a:solidFill>
                  <a:schemeClr val="dk2"/>
                </a:solidFill>
                <a:latin typeface="Times New Roman"/>
                <a:ea typeface="Times New Roman"/>
                <a:cs typeface="Times New Roman"/>
                <a:sym typeface="Times New Roman"/>
              </a:rPr>
              <a:t>, the set of all </a:t>
            </a:r>
            <a:r>
              <a:rPr b="1" lang="en" sz="2000">
                <a:solidFill>
                  <a:schemeClr val="dk2"/>
                </a:solidFill>
                <a:latin typeface="Times New Roman"/>
                <a:ea typeface="Times New Roman"/>
                <a:cs typeface="Times New Roman"/>
                <a:sym typeface="Times New Roman"/>
              </a:rPr>
              <a:t>Positive Real Numbers</a:t>
            </a:r>
            <a:r>
              <a:rPr lang="en" sz="2000">
                <a:solidFill>
                  <a:schemeClr val="dk2"/>
                </a:solidFill>
                <a:latin typeface="Times New Roman"/>
                <a:ea typeface="Times New Roman"/>
                <a:cs typeface="Times New Roman"/>
                <a:sym typeface="Times New Roman"/>
              </a:rPr>
              <a:t> </a:t>
            </a:r>
            <a:endParaRPr sz="2000">
              <a:solidFill>
                <a:schemeClr val="dk2"/>
              </a:solidFill>
              <a:latin typeface="Times New Roman"/>
              <a:ea typeface="Times New Roman"/>
              <a:cs typeface="Times New Roman"/>
              <a:sym typeface="Times New Roman"/>
            </a:endParaRPr>
          </a:p>
          <a:p>
            <a:pPr indent="-355600" lvl="0" marL="457200" rtl="0" algn="just">
              <a:lnSpc>
                <a:spcPct val="115000"/>
              </a:lnSpc>
              <a:spcBef>
                <a:spcPts val="0"/>
              </a:spcBef>
              <a:spcAft>
                <a:spcPts val="0"/>
              </a:spcAft>
              <a:buClr>
                <a:schemeClr val="dk2"/>
              </a:buClr>
              <a:buSzPts val="2000"/>
              <a:buFont typeface="Times New Roman"/>
              <a:buChar char="●"/>
            </a:pPr>
            <a:r>
              <a:rPr b="1" lang="en" sz="2000">
                <a:solidFill>
                  <a:schemeClr val="dk2"/>
                </a:solidFill>
                <a:latin typeface="Times New Roman"/>
                <a:ea typeface="Times New Roman"/>
                <a:cs typeface="Times New Roman"/>
                <a:sym typeface="Times New Roman"/>
              </a:rPr>
              <a:t>C</a:t>
            </a:r>
            <a:r>
              <a:rPr lang="en" sz="2000">
                <a:solidFill>
                  <a:schemeClr val="dk2"/>
                </a:solidFill>
                <a:latin typeface="Times New Roman"/>
                <a:ea typeface="Times New Roman"/>
                <a:cs typeface="Times New Roman"/>
                <a:sym typeface="Times New Roman"/>
              </a:rPr>
              <a:t>, the set of all </a:t>
            </a:r>
            <a:r>
              <a:rPr b="1" lang="en" sz="2000">
                <a:solidFill>
                  <a:schemeClr val="dk2"/>
                </a:solidFill>
                <a:latin typeface="Times New Roman"/>
                <a:ea typeface="Times New Roman"/>
                <a:cs typeface="Times New Roman"/>
                <a:sym typeface="Times New Roman"/>
              </a:rPr>
              <a:t>Complex Numbers.</a:t>
            </a:r>
            <a:endParaRPr b="1" sz="2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778875" y="808275"/>
            <a:ext cx="839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86" name="Google Shape;86;p18"/>
          <p:cNvSpPr txBox="1"/>
          <p:nvPr/>
        </p:nvSpPr>
        <p:spPr>
          <a:xfrm>
            <a:off x="514350" y="543750"/>
            <a:ext cx="7944900" cy="364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000">
                <a:solidFill>
                  <a:schemeClr val="dk2"/>
                </a:solidFill>
                <a:latin typeface="Times New Roman"/>
                <a:ea typeface="Times New Roman"/>
                <a:cs typeface="Times New Roman"/>
                <a:sym typeface="Times New Roman"/>
              </a:rPr>
              <a:t>If a and b are real numbers with a ≤ b, we denote these intervals by:</a:t>
            </a:r>
            <a:endParaRPr sz="20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dk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[a, b] = { x | a ≤ x ≤ b } </a:t>
            </a:r>
            <a:endParaRPr sz="2000">
              <a:solidFill>
                <a:schemeClr val="dk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[a, b) = { x | a ≤ x &lt; b } </a:t>
            </a:r>
            <a:endParaRPr sz="2000">
              <a:solidFill>
                <a:schemeClr val="dk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(a, b] = { x | a &lt; x ≤ b } </a:t>
            </a:r>
            <a:endParaRPr sz="2000">
              <a:solidFill>
                <a:schemeClr val="dk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2"/>
              </a:buClr>
              <a:buSzPts val="2000"/>
              <a:buFont typeface="Times New Roman"/>
              <a:buChar char="❏"/>
            </a:pPr>
            <a:r>
              <a:rPr lang="en" sz="2000">
                <a:solidFill>
                  <a:schemeClr val="dk2"/>
                </a:solidFill>
                <a:latin typeface="Times New Roman"/>
                <a:ea typeface="Times New Roman"/>
                <a:cs typeface="Times New Roman"/>
                <a:sym typeface="Times New Roman"/>
              </a:rPr>
              <a:t>(a, b) = { x | a &lt; x &lt; b }</a:t>
            </a:r>
            <a:endParaRPr sz="20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946"/>
              <a:buFont typeface="Arial"/>
              <a:buNone/>
            </a:pPr>
            <a:r>
              <a:rPr lang="en" sz="2000">
                <a:solidFill>
                  <a:schemeClr val="dk2"/>
                </a:solidFill>
                <a:latin typeface="Times New Roman"/>
                <a:ea typeface="Times New Roman"/>
                <a:cs typeface="Times New Roman"/>
                <a:sym typeface="Times New Roman"/>
              </a:rPr>
              <a:t>Note that [a, b] is called the closed interval from a to b and (a, b) is called the open interval from a to b.</a:t>
            </a:r>
            <a:endParaRPr sz="20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sp>
        <p:nvSpPr>
          <p:cNvPr id="87" name="Google Shape;87;p18"/>
          <p:cNvSpPr/>
          <p:nvPr/>
        </p:nvSpPr>
        <p:spPr>
          <a:xfrm>
            <a:off x="925850" y="1087450"/>
            <a:ext cx="6862800" cy="1836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311700" y="1014125"/>
            <a:ext cx="8361900" cy="3755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 sz="2000">
                <a:solidFill>
                  <a:schemeClr val="dk2"/>
                </a:solidFill>
                <a:latin typeface="Times New Roman"/>
                <a:ea typeface="Times New Roman"/>
                <a:cs typeface="Times New Roman"/>
                <a:sym typeface="Times New Roman"/>
              </a:rPr>
              <a:t>Definition :</a:t>
            </a:r>
            <a:r>
              <a:rPr lang="en" sz="2000">
                <a:solidFill>
                  <a:schemeClr val="dk2"/>
                </a:solidFill>
                <a:latin typeface="Times New Roman"/>
                <a:ea typeface="Times New Roman"/>
                <a:cs typeface="Times New Roman"/>
                <a:sym typeface="Times New Roman"/>
              </a:rPr>
              <a:t> Two sets are equal if and only if they have the same elements. Therefore, if A and B are sets, then A and B are equal if and only if </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946"/>
              <a:buFont typeface="Arial"/>
              <a:buNone/>
            </a:pPr>
            <a:r>
              <a:rPr b="1" lang="en" sz="2000">
                <a:solidFill>
                  <a:schemeClr val="dk2"/>
                </a:solidFill>
                <a:latin typeface="Times New Roman"/>
                <a:ea typeface="Times New Roman"/>
                <a:cs typeface="Times New Roman"/>
                <a:sym typeface="Times New Roman"/>
              </a:rPr>
              <a:t>∀x (x ∈ A ↔ x ∈ B).</a:t>
            </a:r>
            <a:r>
              <a:rPr lang="en" sz="2000">
                <a:solidFill>
                  <a:schemeClr val="dk2"/>
                </a:solidFill>
                <a:latin typeface="Times New Roman"/>
                <a:ea typeface="Times New Roman"/>
                <a:cs typeface="Times New Roman"/>
                <a:sym typeface="Times New Roman"/>
              </a:rPr>
              <a:t> We write A = B, if A and B are equal sets.</a:t>
            </a:r>
            <a:endParaRPr sz="20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Clr>
                <a:schemeClr val="dk1"/>
              </a:buClr>
              <a:buSzPts val="1946"/>
              <a:buFont typeface="Arial"/>
              <a:buNone/>
            </a:pPr>
            <a:r>
              <a:rPr b="1" lang="en" sz="2000">
                <a:solidFill>
                  <a:schemeClr val="dk2"/>
                </a:solidFill>
                <a:latin typeface="Times New Roman"/>
                <a:ea typeface="Times New Roman"/>
                <a:cs typeface="Times New Roman"/>
                <a:sym typeface="Times New Roman"/>
              </a:rPr>
              <a:t>EXAMPLE:</a:t>
            </a:r>
            <a:r>
              <a:rPr lang="en" sz="2000">
                <a:solidFill>
                  <a:schemeClr val="dk2"/>
                </a:solidFill>
                <a:latin typeface="Times New Roman"/>
                <a:ea typeface="Times New Roman"/>
                <a:cs typeface="Times New Roman"/>
                <a:sym typeface="Times New Roman"/>
              </a:rPr>
              <a:t> The sets {1, 3, 7} and {3, 7, 1} are equal, because they have the same elements. Note that the order in which the elements of a set are listed does not matter. Note also that it does not matter if an element of a set is listed more than once, so {2, 3, 3, 3, 5, 5, 5, } is the same as the set {2, 3, 5} because they have the same elements.</a:t>
            </a:r>
            <a:endParaRPr sz="2000">
              <a:solidFill>
                <a:schemeClr val="dk2"/>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chemeClr val="dk2"/>
              </a:solidFill>
            </a:endParaRPr>
          </a:p>
        </p:txBody>
      </p:sp>
      <p:sp>
        <p:nvSpPr>
          <p:cNvPr id="93" name="Google Shape;93;p19"/>
          <p:cNvSpPr txBox="1"/>
          <p:nvPr/>
        </p:nvSpPr>
        <p:spPr>
          <a:xfrm>
            <a:off x="311700" y="3334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Set Equality:</a:t>
            </a:r>
            <a:endParaRPr sz="5200">
              <a:solidFill>
                <a:srgbClr val="000000"/>
              </a:solidFill>
              <a:latin typeface="Comic Sans MS"/>
              <a:ea typeface="Comic Sans MS"/>
              <a:cs typeface="Comic Sans MS"/>
              <a:sym typeface="Comic Sans M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nvSpPr>
        <p:spPr>
          <a:xfrm>
            <a:off x="311700" y="3334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Empty Set</a:t>
            </a:r>
            <a:r>
              <a:rPr lang="en" sz="2400">
                <a:latin typeface="Comic Sans MS"/>
                <a:ea typeface="Comic Sans MS"/>
                <a:cs typeface="Comic Sans MS"/>
                <a:sym typeface="Comic Sans MS"/>
              </a:rPr>
              <a:t>:</a:t>
            </a:r>
            <a:endParaRPr sz="5200">
              <a:solidFill>
                <a:srgbClr val="000000"/>
              </a:solidFill>
              <a:latin typeface="Comic Sans MS"/>
              <a:ea typeface="Comic Sans MS"/>
              <a:cs typeface="Comic Sans MS"/>
              <a:sym typeface="Comic Sans MS"/>
            </a:endParaRPr>
          </a:p>
        </p:txBody>
      </p:sp>
      <p:sp>
        <p:nvSpPr>
          <p:cNvPr id="99" name="Google Shape;99;p20"/>
          <p:cNvSpPr txBox="1"/>
          <p:nvPr/>
        </p:nvSpPr>
        <p:spPr>
          <a:xfrm>
            <a:off x="508650" y="1080750"/>
            <a:ext cx="8126700" cy="3475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sz="2200">
                <a:solidFill>
                  <a:schemeClr val="dk2"/>
                </a:solidFill>
                <a:latin typeface="Times New Roman"/>
                <a:ea typeface="Times New Roman"/>
                <a:cs typeface="Times New Roman"/>
                <a:sym typeface="Times New Roman"/>
              </a:rPr>
              <a:t>There is a special set that has no elements. This set is called the empty set, or null set, and is denoted by 𝝓 or </a:t>
            </a:r>
            <a:r>
              <a:rPr b="1" lang="en" sz="2200">
                <a:solidFill>
                  <a:schemeClr val="dk2"/>
                </a:solidFill>
                <a:latin typeface="Times New Roman"/>
                <a:ea typeface="Times New Roman"/>
                <a:cs typeface="Times New Roman"/>
                <a:sym typeface="Times New Roman"/>
              </a:rPr>
              <a:t>{ }</a:t>
            </a:r>
            <a:r>
              <a:rPr lang="en" sz="2200">
                <a:solidFill>
                  <a:schemeClr val="dk2"/>
                </a:solidFill>
                <a:latin typeface="Times New Roman"/>
                <a:ea typeface="Times New Roman"/>
                <a:cs typeface="Times New Roman"/>
                <a:sym typeface="Times New Roman"/>
              </a:rPr>
              <a:t>.</a:t>
            </a:r>
            <a:endParaRPr sz="22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200">
                <a:solidFill>
                  <a:schemeClr val="dk2"/>
                </a:solidFill>
                <a:latin typeface="Times New Roman"/>
                <a:ea typeface="Times New Roman"/>
                <a:cs typeface="Times New Roman"/>
                <a:sym typeface="Times New Roman"/>
              </a:rPr>
              <a:t>A set with one element is called a </a:t>
            </a:r>
            <a:r>
              <a:rPr b="1" lang="en" sz="2200">
                <a:solidFill>
                  <a:schemeClr val="dk2"/>
                </a:solidFill>
                <a:latin typeface="Times New Roman"/>
                <a:ea typeface="Times New Roman"/>
                <a:cs typeface="Times New Roman"/>
                <a:sym typeface="Times New Roman"/>
              </a:rPr>
              <a:t>singleton set.</a:t>
            </a:r>
            <a:r>
              <a:rPr lang="en" sz="2200">
                <a:solidFill>
                  <a:schemeClr val="dk2"/>
                </a:solidFill>
                <a:latin typeface="Times New Roman"/>
                <a:ea typeface="Times New Roman"/>
                <a:cs typeface="Times New Roman"/>
                <a:sym typeface="Times New Roman"/>
              </a:rPr>
              <a:t>  </a:t>
            </a:r>
            <a:endParaRPr sz="22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200">
                <a:solidFill>
                  <a:schemeClr val="dk2"/>
                </a:solidFill>
                <a:latin typeface="Times New Roman"/>
                <a:ea typeface="Times New Roman"/>
                <a:cs typeface="Times New Roman"/>
                <a:sym typeface="Times New Roman"/>
              </a:rPr>
              <a:t>A common error is to confuse the empty {</a:t>
            </a:r>
            <a:r>
              <a:rPr lang="en" sz="2200">
                <a:solidFill>
                  <a:schemeClr val="dk2"/>
                </a:solidFill>
                <a:latin typeface="Times New Roman"/>
                <a:ea typeface="Times New Roman"/>
                <a:cs typeface="Times New Roman"/>
                <a:sym typeface="Times New Roman"/>
              </a:rPr>
              <a:t>𝝓</a:t>
            </a:r>
            <a:r>
              <a:rPr lang="en" sz="2200">
                <a:solidFill>
                  <a:schemeClr val="dk2"/>
                </a:solidFill>
                <a:latin typeface="Times New Roman"/>
                <a:ea typeface="Times New Roman"/>
                <a:cs typeface="Times New Roman"/>
                <a:sym typeface="Times New Roman"/>
              </a:rPr>
              <a:t>} has one more element than </a:t>
            </a:r>
            <a:r>
              <a:rPr lang="en" sz="2200">
                <a:solidFill>
                  <a:schemeClr val="dk2"/>
                </a:solidFill>
                <a:latin typeface="Times New Roman"/>
                <a:ea typeface="Times New Roman"/>
                <a:cs typeface="Times New Roman"/>
                <a:sym typeface="Times New Roman"/>
              </a:rPr>
              <a:t>𝝓</a:t>
            </a:r>
            <a:r>
              <a:rPr lang="en" sz="2200">
                <a:solidFill>
                  <a:schemeClr val="dk2"/>
                </a:solidFill>
                <a:latin typeface="Times New Roman"/>
                <a:ea typeface="Times New Roman"/>
                <a:cs typeface="Times New Roman"/>
                <a:sym typeface="Times New Roman"/>
              </a:rPr>
              <a:t>. Set </a:t>
            </a:r>
            <a:r>
              <a:rPr lang="en" sz="2200">
                <a:solidFill>
                  <a:schemeClr val="dk2"/>
                </a:solidFill>
                <a:latin typeface="Times New Roman"/>
                <a:ea typeface="Times New Roman"/>
                <a:cs typeface="Times New Roman"/>
                <a:sym typeface="Times New Roman"/>
              </a:rPr>
              <a:t>𝝓</a:t>
            </a:r>
            <a:r>
              <a:rPr lang="en" sz="2200">
                <a:solidFill>
                  <a:schemeClr val="dk2"/>
                </a:solidFill>
                <a:latin typeface="Times New Roman"/>
                <a:ea typeface="Times New Roman"/>
                <a:cs typeface="Times New Roman"/>
                <a:sym typeface="Times New Roman"/>
              </a:rPr>
              <a:t> with the set {</a:t>
            </a:r>
            <a:r>
              <a:rPr lang="en" sz="2200">
                <a:solidFill>
                  <a:schemeClr val="dk2"/>
                </a:solidFill>
                <a:latin typeface="Times New Roman"/>
                <a:ea typeface="Times New Roman"/>
                <a:cs typeface="Times New Roman"/>
                <a:sym typeface="Times New Roman"/>
              </a:rPr>
              <a:t>𝝓</a:t>
            </a:r>
            <a:r>
              <a:rPr lang="en" sz="2200">
                <a:solidFill>
                  <a:schemeClr val="dk2"/>
                </a:solidFill>
                <a:latin typeface="Times New Roman"/>
                <a:ea typeface="Times New Roman"/>
                <a:cs typeface="Times New Roman"/>
                <a:sym typeface="Times New Roman"/>
              </a:rPr>
              <a:t>}, which is a </a:t>
            </a:r>
            <a:r>
              <a:rPr b="1" lang="en" sz="2200">
                <a:solidFill>
                  <a:schemeClr val="dk2"/>
                </a:solidFill>
                <a:latin typeface="Times New Roman"/>
                <a:ea typeface="Times New Roman"/>
                <a:cs typeface="Times New Roman"/>
                <a:sym typeface="Times New Roman"/>
              </a:rPr>
              <a:t>singleton set</a:t>
            </a:r>
            <a:r>
              <a:rPr lang="en" sz="2200">
                <a:solidFill>
                  <a:schemeClr val="dk2"/>
                </a:solidFill>
                <a:latin typeface="Times New Roman"/>
                <a:ea typeface="Times New Roman"/>
                <a:cs typeface="Times New Roman"/>
                <a:sym typeface="Times New Roman"/>
              </a:rPr>
              <a:t>. </a:t>
            </a:r>
            <a:endParaRPr sz="22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rPr lang="en" sz="2200">
                <a:solidFill>
                  <a:schemeClr val="dk2"/>
                </a:solidFill>
                <a:latin typeface="Times New Roman"/>
                <a:ea typeface="Times New Roman"/>
                <a:cs typeface="Times New Roman"/>
                <a:sym typeface="Times New Roman"/>
              </a:rPr>
              <a:t>The single element of the set {</a:t>
            </a:r>
            <a:r>
              <a:rPr lang="en" sz="2200">
                <a:solidFill>
                  <a:schemeClr val="dk2"/>
                </a:solidFill>
                <a:latin typeface="Times New Roman"/>
                <a:ea typeface="Times New Roman"/>
                <a:cs typeface="Times New Roman"/>
                <a:sym typeface="Times New Roman"/>
              </a:rPr>
              <a:t>𝝓</a:t>
            </a:r>
            <a:r>
              <a:rPr lang="en" sz="2200">
                <a:solidFill>
                  <a:schemeClr val="dk2"/>
                </a:solidFill>
                <a:latin typeface="Times New Roman"/>
                <a:ea typeface="Times New Roman"/>
                <a:cs typeface="Times New Roman"/>
                <a:sym typeface="Times New Roman"/>
              </a:rPr>
              <a:t>} is the </a:t>
            </a:r>
            <a:r>
              <a:rPr b="1" lang="en" sz="2200">
                <a:solidFill>
                  <a:schemeClr val="dk2"/>
                </a:solidFill>
                <a:latin typeface="Times New Roman"/>
                <a:ea typeface="Times New Roman"/>
                <a:cs typeface="Times New Roman"/>
                <a:sym typeface="Times New Roman"/>
              </a:rPr>
              <a:t>empty set</a:t>
            </a:r>
            <a:r>
              <a:rPr lang="en" sz="2200">
                <a:solidFill>
                  <a:schemeClr val="dk2"/>
                </a:solidFill>
                <a:latin typeface="Times New Roman"/>
                <a:ea typeface="Times New Roman"/>
                <a:cs typeface="Times New Roman"/>
                <a:sym typeface="Times New Roman"/>
              </a:rPr>
              <a:t> itself! </a:t>
            </a:r>
            <a:endParaRPr sz="2200">
              <a:solidFill>
                <a:schemeClr val="dk2"/>
              </a:solidFill>
              <a:latin typeface="Times New Roman"/>
              <a:ea typeface="Times New Roman"/>
              <a:cs typeface="Times New Roman"/>
              <a:sym typeface="Times New Roman"/>
            </a:endParaRPr>
          </a:p>
          <a:p>
            <a:pPr indent="0" lvl="0" marL="0" rtl="0" algn="just">
              <a:lnSpc>
                <a:spcPct val="115000"/>
              </a:lnSpc>
              <a:spcBef>
                <a:spcPts val="1200"/>
              </a:spcBef>
              <a:spcAft>
                <a:spcPts val="1200"/>
              </a:spcAft>
              <a:buClr>
                <a:schemeClr val="dk1"/>
              </a:buClr>
              <a:buSzPts val="1800"/>
              <a:buFont typeface="Arial"/>
              <a:buNone/>
            </a:pPr>
            <a:r>
              <a:rPr lang="en" sz="2200">
                <a:solidFill>
                  <a:schemeClr val="dk2"/>
                </a:solidFill>
                <a:latin typeface="Times New Roman"/>
                <a:ea typeface="Times New Roman"/>
                <a:cs typeface="Times New Roman"/>
                <a:sym typeface="Times New Roman"/>
              </a:rPr>
              <a:t>𝝓</a:t>
            </a:r>
            <a:r>
              <a:rPr lang="en" sz="2200">
                <a:solidFill>
                  <a:schemeClr val="dk2"/>
                </a:solidFill>
                <a:latin typeface="Times New Roman"/>
                <a:ea typeface="Times New Roman"/>
                <a:cs typeface="Times New Roman"/>
                <a:sym typeface="Times New Roman"/>
              </a:rPr>
              <a:t>,  {</a:t>
            </a:r>
            <a:r>
              <a:rPr lang="en" sz="2200">
                <a:solidFill>
                  <a:schemeClr val="dk2"/>
                </a:solidFill>
                <a:latin typeface="Times New Roman"/>
                <a:ea typeface="Times New Roman"/>
                <a:cs typeface="Times New Roman"/>
                <a:sym typeface="Times New Roman"/>
              </a:rPr>
              <a:t>𝝓</a:t>
            </a:r>
            <a:r>
              <a:rPr lang="en" sz="2200">
                <a:solidFill>
                  <a:schemeClr val="dk2"/>
                </a:solidFill>
                <a:latin typeface="Times New Roman"/>
                <a:ea typeface="Times New Roman"/>
                <a:cs typeface="Times New Roman"/>
                <a:sym typeface="Times New Roman"/>
              </a:rPr>
              <a:t>} and  {{</a:t>
            </a:r>
            <a:r>
              <a:rPr lang="en" sz="2200">
                <a:solidFill>
                  <a:schemeClr val="dk2"/>
                </a:solidFill>
                <a:latin typeface="Times New Roman"/>
                <a:ea typeface="Times New Roman"/>
                <a:cs typeface="Times New Roman"/>
                <a:sym typeface="Times New Roman"/>
              </a:rPr>
              <a:t>𝝓</a:t>
            </a:r>
            <a:r>
              <a:rPr lang="en" sz="2200">
                <a:solidFill>
                  <a:schemeClr val="dk2"/>
                </a:solidFill>
                <a:latin typeface="Times New Roman"/>
                <a:ea typeface="Times New Roman"/>
                <a:cs typeface="Times New Roman"/>
                <a:sym typeface="Times New Roman"/>
              </a:rPr>
              <a:t>}} are all different sets.</a:t>
            </a:r>
            <a:endParaRPr sz="220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nvSpPr>
        <p:spPr>
          <a:xfrm>
            <a:off x="311700" y="333425"/>
            <a:ext cx="8520600" cy="680700"/>
          </a:xfrm>
          <a:prstGeom prst="rect">
            <a:avLst/>
          </a:prstGeom>
          <a:noFill/>
          <a:ln>
            <a:noFill/>
          </a:ln>
        </p:spPr>
        <p:txBody>
          <a:bodyPr anchorCtr="0" anchor="b" bIns="91425" lIns="91425" spcFirstLastPara="1" rIns="91425" wrap="square" tIns="91425">
            <a:normAutofit lnSpcReduction="20000"/>
          </a:bodyPr>
          <a:lstStyle/>
          <a:p>
            <a:pPr indent="0" lvl="0" marL="0" rtl="0" algn="ctr">
              <a:spcBef>
                <a:spcPts val="0"/>
              </a:spcBef>
              <a:spcAft>
                <a:spcPts val="0"/>
              </a:spcAft>
              <a:buNone/>
            </a:pPr>
            <a:r>
              <a:rPr lang="en" sz="2400">
                <a:latin typeface="Comic Sans MS"/>
                <a:ea typeface="Comic Sans MS"/>
                <a:cs typeface="Comic Sans MS"/>
                <a:sym typeface="Comic Sans MS"/>
              </a:rPr>
              <a:t>Venn Diagram</a:t>
            </a:r>
            <a:r>
              <a:rPr lang="en" sz="2400">
                <a:latin typeface="Comic Sans MS"/>
                <a:ea typeface="Comic Sans MS"/>
                <a:cs typeface="Comic Sans MS"/>
                <a:sym typeface="Comic Sans MS"/>
              </a:rPr>
              <a:t>:</a:t>
            </a:r>
            <a:endParaRPr sz="5200">
              <a:solidFill>
                <a:srgbClr val="000000"/>
              </a:solidFill>
              <a:latin typeface="Comic Sans MS"/>
              <a:ea typeface="Comic Sans MS"/>
              <a:cs typeface="Comic Sans MS"/>
              <a:sym typeface="Comic Sans MS"/>
            </a:endParaRPr>
          </a:p>
        </p:txBody>
      </p:sp>
      <p:sp>
        <p:nvSpPr>
          <p:cNvPr id="105" name="Google Shape;105;p21"/>
          <p:cNvSpPr txBox="1"/>
          <p:nvPr/>
        </p:nvSpPr>
        <p:spPr>
          <a:xfrm>
            <a:off x="676200" y="1080775"/>
            <a:ext cx="8156100" cy="1554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800"/>
              <a:buFont typeface="Arial"/>
              <a:buNone/>
            </a:pPr>
            <a:r>
              <a:rPr lang="en" sz="2000">
                <a:solidFill>
                  <a:schemeClr val="dk2"/>
                </a:solidFill>
                <a:latin typeface="Times New Roman"/>
                <a:ea typeface="Times New Roman"/>
                <a:cs typeface="Times New Roman"/>
                <a:sym typeface="Times New Roman"/>
              </a:rPr>
              <a:t>Sets can be represented graphically using Venn diagrams, named after the English mathematician John Venn, who introduced their use in 1881. In Venn diagrams the universal set U, which contains all the objects under consideration, is represented by a rectangle. </a:t>
            </a:r>
            <a:endParaRPr sz="2000">
              <a:solidFill>
                <a:schemeClr val="dk2"/>
              </a:solidFill>
              <a:latin typeface="Times New Roman"/>
              <a:ea typeface="Times New Roman"/>
              <a:cs typeface="Times New Roman"/>
              <a:sym typeface="Times New Roman"/>
            </a:endParaRPr>
          </a:p>
        </p:txBody>
      </p:sp>
      <p:sp>
        <p:nvSpPr>
          <p:cNvPr id="106" name="Google Shape;106;p21"/>
          <p:cNvSpPr txBox="1"/>
          <p:nvPr/>
        </p:nvSpPr>
        <p:spPr>
          <a:xfrm>
            <a:off x="676200" y="2564925"/>
            <a:ext cx="82884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Clr>
                <a:schemeClr val="dk1"/>
              </a:buClr>
              <a:buSzPts val="1800"/>
              <a:buFont typeface="Arial"/>
              <a:buNone/>
            </a:pPr>
            <a:r>
              <a:rPr b="1" lang="en" sz="1800">
                <a:solidFill>
                  <a:schemeClr val="dk2"/>
                </a:solidFill>
                <a:latin typeface="Times New Roman"/>
                <a:ea typeface="Times New Roman"/>
                <a:cs typeface="Times New Roman"/>
                <a:sym typeface="Times New Roman"/>
              </a:rPr>
              <a:t>EXAMPLE:</a:t>
            </a:r>
            <a:r>
              <a:rPr lang="en" sz="1800">
                <a:solidFill>
                  <a:schemeClr val="dk2"/>
                </a:solidFill>
                <a:latin typeface="Times New Roman"/>
                <a:ea typeface="Times New Roman"/>
                <a:cs typeface="Times New Roman"/>
                <a:sym typeface="Times New Roman"/>
              </a:rPr>
              <a:t> Draw a Venn diagram that represents V, the set of vowels in the English alphabet.</a:t>
            </a:r>
            <a:endParaRPr sz="1800">
              <a:solidFill>
                <a:schemeClr val="dk2"/>
              </a:solidFill>
              <a:latin typeface="Times New Roman"/>
              <a:ea typeface="Times New Roman"/>
              <a:cs typeface="Times New Roman"/>
              <a:sym typeface="Times New Roman"/>
            </a:endParaRPr>
          </a:p>
        </p:txBody>
      </p:sp>
      <p:sp>
        <p:nvSpPr>
          <p:cNvPr id="107" name="Google Shape;107;p21"/>
          <p:cNvSpPr/>
          <p:nvPr/>
        </p:nvSpPr>
        <p:spPr>
          <a:xfrm>
            <a:off x="2499900" y="3144900"/>
            <a:ext cx="4144200" cy="1675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21"/>
          <p:cNvSpPr/>
          <p:nvPr/>
        </p:nvSpPr>
        <p:spPr>
          <a:xfrm>
            <a:off x="2909750" y="3284400"/>
            <a:ext cx="1513800" cy="1396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21"/>
          <p:cNvSpPr txBox="1"/>
          <p:nvPr/>
        </p:nvSpPr>
        <p:spPr>
          <a:xfrm>
            <a:off x="2909750" y="3678175"/>
            <a:ext cx="151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 </a:t>
            </a:r>
            <a:r>
              <a:rPr lang="en" sz="1800">
                <a:solidFill>
                  <a:schemeClr val="dk2"/>
                </a:solidFill>
              </a:rPr>
              <a:t>a</a:t>
            </a:r>
            <a:r>
              <a:rPr lang="en" sz="1800">
                <a:solidFill>
                  <a:schemeClr val="dk2"/>
                </a:solidFill>
              </a:rPr>
              <a:t>                i</a:t>
            </a:r>
            <a:endParaRPr sz="1800">
              <a:solidFill>
                <a:schemeClr val="dk2"/>
              </a:solidFill>
            </a:endParaRPr>
          </a:p>
        </p:txBody>
      </p:sp>
      <p:sp>
        <p:nvSpPr>
          <p:cNvPr id="110" name="Google Shape;110;p21"/>
          <p:cNvSpPr txBox="1"/>
          <p:nvPr/>
        </p:nvSpPr>
        <p:spPr>
          <a:xfrm>
            <a:off x="3262525" y="4139875"/>
            <a:ext cx="110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u</a:t>
            </a:r>
            <a:r>
              <a:rPr lang="en" sz="1800">
                <a:solidFill>
                  <a:schemeClr val="dk2"/>
                </a:solidFill>
              </a:rPr>
              <a:t>       o</a:t>
            </a:r>
            <a:endParaRPr sz="1800">
              <a:solidFill>
                <a:schemeClr val="dk2"/>
              </a:solidFill>
            </a:endParaRPr>
          </a:p>
        </p:txBody>
      </p:sp>
      <p:sp>
        <p:nvSpPr>
          <p:cNvPr id="111" name="Google Shape;111;p21"/>
          <p:cNvSpPr txBox="1"/>
          <p:nvPr/>
        </p:nvSpPr>
        <p:spPr>
          <a:xfrm>
            <a:off x="3468225" y="3284400"/>
            <a:ext cx="1278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e</a:t>
            </a:r>
            <a:endParaRPr sz="1800">
              <a:solidFill>
                <a:schemeClr val="dk2"/>
              </a:solidFill>
            </a:endParaRPr>
          </a:p>
        </p:txBody>
      </p:sp>
      <p:sp>
        <p:nvSpPr>
          <p:cNvPr id="112" name="Google Shape;112;p21"/>
          <p:cNvSpPr txBox="1"/>
          <p:nvPr/>
        </p:nvSpPr>
        <p:spPr>
          <a:xfrm>
            <a:off x="5951750" y="3284400"/>
            <a:ext cx="602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U</a:t>
            </a:r>
            <a:endParaRPr sz="1800">
              <a:solidFill>
                <a:schemeClr val="dk2"/>
              </a:solidFill>
            </a:endParaRPr>
          </a:p>
        </p:txBody>
      </p:sp>
      <p:sp>
        <p:nvSpPr>
          <p:cNvPr id="113" name="Google Shape;113;p21"/>
          <p:cNvSpPr txBox="1"/>
          <p:nvPr/>
        </p:nvSpPr>
        <p:spPr>
          <a:xfrm>
            <a:off x="3456350" y="3751650"/>
            <a:ext cx="42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V</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