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Lobster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83CDA5D-EC6A-4040-94CE-1444F3370ABD}">
  <a:tblStyle styleId="{683CDA5D-EC6A-4040-94CE-1444F3370A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font" Target="fonts/Lobster-regular.fntdata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ade171223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ade171223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ade171223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ade171223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ade171223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ade171223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ade171223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ade171223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ade171223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ade171223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ade171223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ade171223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de1712238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ade1712238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ade1712238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ade1712238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ade1712238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ade1712238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de17122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de17122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ade171223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ade171223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ade171223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ade171223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ade171223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ade171223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de171223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de171223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de171223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ade171223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ade171223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ade171223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1900500"/>
            <a:ext cx="8520600" cy="84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  <a:latin typeface="Lobster"/>
                <a:ea typeface="Lobster"/>
                <a:cs typeface="Lobster"/>
                <a:sym typeface="Lobster"/>
              </a:rPr>
              <a:t>Lecture 8 </a:t>
            </a:r>
            <a:endParaRPr sz="3600"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463500" y="3050925"/>
            <a:ext cx="5368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595959"/>
                </a:solidFill>
                <a:latin typeface="Comic Sans MS"/>
                <a:ea typeface="Comic Sans MS"/>
                <a:cs typeface="Comic Sans MS"/>
                <a:sym typeface="Comic Sans MS"/>
              </a:rPr>
              <a:t>Topics:</a:t>
            </a:r>
            <a:endParaRPr b="0" i="0" sz="1600" u="none" cap="none" strike="noStrike">
              <a:solidFill>
                <a:srgbClr val="59595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mic Sans MS"/>
              <a:buAutoNum type="arabicPeriod"/>
            </a:pPr>
            <a:r>
              <a:rPr b="0" i="0" lang="en" sz="1600" u="none" cap="none" strike="noStrike">
                <a:solidFill>
                  <a:srgbClr val="595959"/>
                </a:solidFill>
                <a:latin typeface="Comic Sans MS"/>
                <a:ea typeface="Comic Sans MS"/>
                <a:cs typeface="Comic Sans MS"/>
                <a:sym typeface="Comic Sans MS"/>
              </a:rPr>
              <a:t>Set Operations</a:t>
            </a:r>
            <a:endParaRPr b="0" i="0" sz="1600" u="none" cap="none" strike="noStrike">
              <a:solidFill>
                <a:srgbClr val="59595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mic Sans MS"/>
              <a:buAutoNum type="arabicPeriod"/>
            </a:pPr>
            <a:r>
              <a:rPr b="0" i="0" lang="en" sz="1600" u="none" cap="none" strike="noStrike">
                <a:solidFill>
                  <a:srgbClr val="595959"/>
                </a:solidFill>
                <a:latin typeface="Comic Sans MS"/>
                <a:ea typeface="Comic Sans MS"/>
                <a:cs typeface="Comic Sans MS"/>
                <a:sym typeface="Comic Sans MS"/>
              </a:rPr>
              <a:t>Set Identities</a:t>
            </a:r>
            <a:endParaRPr b="0" i="0" sz="1600" u="none" cap="none" strike="noStrike">
              <a:solidFill>
                <a:srgbClr val="59595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mic Sans MS"/>
              <a:buAutoNum type="arabicPeriod"/>
            </a:pPr>
            <a:r>
              <a:rPr b="0" i="0" lang="en" sz="1600" u="none" cap="none" strike="noStrike">
                <a:solidFill>
                  <a:srgbClr val="595959"/>
                </a:solidFill>
                <a:latin typeface="Comic Sans MS"/>
                <a:ea typeface="Comic Sans MS"/>
                <a:cs typeface="Comic Sans MS"/>
                <a:sym typeface="Comic Sans MS"/>
              </a:rPr>
              <a:t>De Morgan’s Law for Set Operations</a:t>
            </a:r>
            <a:endParaRPr b="0" i="0" sz="1600" u="none" cap="none" strike="noStrike">
              <a:solidFill>
                <a:srgbClr val="59595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7" name="Google Shape;127;p22"/>
          <p:cNvGraphicFramePr/>
          <p:nvPr/>
        </p:nvGraphicFramePr>
        <p:xfrm>
          <a:off x="1297850" y="3295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{683CDA5D-EC6A-4040-94CE-1444F3370ABD}</a:tableStyleId>
              </a:tblPr>
              <a:tblGrid>
                <a:gridCol w="3274150"/>
                <a:gridCol w="3274150"/>
              </a:tblGrid>
              <a:tr h="723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  </a:t>
                      </a:r>
                      <a:r>
                        <a:rPr lang="e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Identity 	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							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834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∪ (B ∪ C) = (A ∪ B) ∪ C 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∩ (B ∩ C) = (A ∩ B) ∩ C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Associative laws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2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∪ (B ∩ C) = (A ∪ B) ∩ (A ∪ C) 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∩ (B ∪ C) = (A ∩ B) ∪ (A ∩ C)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Distributive laws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2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ㄱ(A ∩ B) = 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ㄱ</a:t>
                      </a: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∪ 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ㄱ</a:t>
                      </a: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 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ㄱ</a:t>
                      </a: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(A ∪ B) = 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ㄱ</a:t>
                      </a: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∩ 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ㄱ</a:t>
                      </a: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 Morgan’s laws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∪ (A ∩ B) = A 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∩ (A ∪ B) = A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Absorption laws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2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∪ Ā = U 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∩ 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Ā </a:t>
                      </a: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= ∅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Complement laws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10 Prove that ¬(A ∩ B) = ¬A ∪ ¬B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/>
              <a:t>Do it by yourself</a:t>
            </a:r>
            <a:endParaRPr i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Proof of DeMorgan’s theorem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0177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71"/>
              <a:buFont typeface="Arial"/>
              <a:buNone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EXAMPLE 11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Use set builder notation and logical equivalences to establish the first De Morgan law A ∩ B = A ∪ B.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71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Solution: We can prove this identity with the following steps.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71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A ∩ B = {x ∣ x ∉ A ∩ B} by definition of complement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71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= {x ∣ ¬(x ∈ (A ∩ B))} by definition of does not belong symbol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71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= {x ∣ ¬(x ∈ A ∧ x ∈ B)} by definition of intersection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71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= {x ∣ ¬(x ∈ A) ∨ ¬(x ∈ B)} by the first De Morgan law for logical equivalences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71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= {x ∣ x ∉ A ∨ x ∉ B} by definition of does not belong symbol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71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= {x ∣ x ∈ A ∨ x ∈ B} by definition of complement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71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= {x ∣ x ∈ A ∪ B} by definition of union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571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= A ∪ B by meaning of set builder notation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Union and Intersection of several sets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700" y="1296500"/>
            <a:ext cx="3639125" cy="272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8100" y="1296502"/>
            <a:ext cx="3212900" cy="28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5"/>
          <p:cNvSpPr txBox="1"/>
          <p:nvPr/>
        </p:nvSpPr>
        <p:spPr>
          <a:xfrm>
            <a:off x="1675325" y="2110050"/>
            <a:ext cx="737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                   B                                     A                         B</a:t>
            </a:r>
            <a:endParaRPr b="1"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25"/>
          <p:cNvSpPr txBox="1"/>
          <p:nvPr/>
        </p:nvSpPr>
        <p:spPr>
          <a:xfrm>
            <a:off x="2410025" y="3233075"/>
            <a:ext cx="664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                                                          C</a:t>
            </a:r>
            <a:endParaRPr b="1"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25"/>
          <p:cNvSpPr/>
          <p:nvPr/>
        </p:nvSpPr>
        <p:spPr>
          <a:xfrm>
            <a:off x="813700" y="1296475"/>
            <a:ext cx="3424200" cy="2729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5"/>
          <p:cNvSpPr/>
          <p:nvPr/>
        </p:nvSpPr>
        <p:spPr>
          <a:xfrm>
            <a:off x="4602450" y="1296475"/>
            <a:ext cx="3424200" cy="2729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5"/>
          <p:cNvSpPr txBox="1"/>
          <p:nvPr/>
        </p:nvSpPr>
        <p:spPr>
          <a:xfrm>
            <a:off x="2981825" y="1333038"/>
            <a:ext cx="476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U                                                                  U</a:t>
            </a:r>
            <a:endParaRPr b="1"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25"/>
          <p:cNvSpPr txBox="1"/>
          <p:nvPr/>
        </p:nvSpPr>
        <p:spPr>
          <a:xfrm>
            <a:off x="1034200" y="4163550"/>
            <a:ext cx="2983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 A U B U C is shaded.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25"/>
          <p:cNvSpPr txBox="1"/>
          <p:nvPr/>
        </p:nvSpPr>
        <p:spPr>
          <a:xfrm>
            <a:off x="4937800" y="4163550"/>
            <a:ext cx="2983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 A ∩ B ∩ C is shaded.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238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Ex 13: Use a membership table to show that A ∩ (B ∪ C) = (A ∩ B) ∪ (A ∩ C).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59" name="Google Shape;159;p26"/>
          <p:cNvGraphicFramePr/>
          <p:nvPr/>
        </p:nvGraphicFramePr>
        <p:xfrm>
          <a:off x="834925" y="81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{683CDA5D-EC6A-4040-94CE-1444F3370ABD}</a:tableStyleId>
              </a:tblPr>
              <a:tblGrid>
                <a:gridCol w="955400"/>
                <a:gridCol w="955400"/>
                <a:gridCol w="955400"/>
                <a:gridCol w="955400"/>
                <a:gridCol w="955400"/>
                <a:gridCol w="955400"/>
                <a:gridCol w="955400"/>
                <a:gridCol w="955400"/>
              </a:tblGrid>
              <a:tr h="602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 U C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∩ (B ∪ C)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(A ∩ B)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(A ∩ C).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(A ∩ B) ∪ (A ∩ C)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41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41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41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41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41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41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41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41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45865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EXAMPLE 14 :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Let A, B, and C be sets.   Let A, B, and C be sets.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Show that ¬(A ∪ (B ∩ C)) = (¬C ∪ ¬B) ∩ ¬A.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Solution: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We have ¬(A ∪ (B ∩ C))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= ¬A ∩ ¬(B ∩ C) by the first De Morgan law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= ¬A ∩ (¬B ∪ ¬C) by the second De Morgan law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= (¬B ∪ ¬C) ∩ ¬A by the commutative law for intersections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= (¬C ∪ ¬B) ∩ ¬A by the commutative law for unions.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Union and intersection of a collection of sets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Definition 6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The union of a collection of sets is the set that contains those elements that are members of at least one set in the collection.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 use the notation A</a:t>
            </a:r>
            <a:r>
              <a:rPr baseline="-25000" lang="en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∪ A</a:t>
            </a:r>
            <a:r>
              <a:rPr baseline="-25000" lang="en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∪ ⋯ ∪ A</a:t>
            </a:r>
            <a:r>
              <a:rPr baseline="-25000" lang="en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⋃</a:t>
            </a:r>
            <a:r>
              <a:rPr baseline="30000" lang="en" sz="25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-25000" lang="en" sz="2500">
                <a:latin typeface="Times New Roman"/>
                <a:ea typeface="Times New Roman"/>
                <a:cs typeface="Times New Roman"/>
                <a:sym typeface="Times New Roman"/>
              </a:rPr>
              <a:t>i = i+1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,  A</a:t>
            </a:r>
            <a:r>
              <a:rPr baseline="-25000" lang="en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to denote the union of the sets A</a:t>
            </a:r>
            <a:r>
              <a:rPr baseline="-25000" lang="en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, A</a:t>
            </a:r>
            <a:r>
              <a:rPr baseline="-25000" lang="en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, … , A</a:t>
            </a:r>
            <a:r>
              <a:rPr baseline="-25000" lang="en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Definition 7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The intersection of a collection of sets is the set that contains those elements that are members of all the sets in the collection. 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 use the notation A</a:t>
            </a:r>
            <a:r>
              <a:rPr baseline="-25000" lang="en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∩ A</a:t>
            </a:r>
            <a:r>
              <a:rPr baseline="-25000" lang="en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∩ ⋯ ∩ A</a:t>
            </a:r>
            <a:r>
              <a:rPr baseline="-25000" lang="en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∩</a:t>
            </a:r>
            <a:r>
              <a:rPr baseline="30000" lang="en" sz="2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-25000" lang="en" sz="2800">
                <a:latin typeface="Times New Roman"/>
                <a:ea typeface="Times New Roman"/>
                <a:cs typeface="Times New Roman"/>
                <a:sym typeface="Times New Roman"/>
              </a:rPr>
              <a:t>i=i+1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/>
        </p:nvSpPr>
        <p:spPr>
          <a:xfrm>
            <a:off x="311700" y="1900500"/>
            <a:ext cx="8520600" cy="84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Lobster"/>
                <a:ea typeface="Lobster"/>
                <a:cs typeface="Lobster"/>
                <a:sym typeface="Lobster"/>
              </a:rPr>
              <a:t>The end</a:t>
            </a:r>
            <a:endParaRPr sz="3600"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674625" y="367400"/>
            <a:ext cx="418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11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2.2 Set Operations</a:t>
            </a:r>
            <a:endParaRPr sz="18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881825" y="1071750"/>
            <a:ext cx="77739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Definition 1:</a:t>
            </a: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Let A and B be sets. The union of the sets A and B, denoted by A ∪ B, is the set that contains those elements that are either in A or in B, or in both. An element x belongs to the union of the sets A and B if and only if x belongs to A or x belongs to B. 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tells us that </a:t>
            </a:r>
            <a:r>
              <a:rPr b="1"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∪ B = {x ∣ x ∈ A ∨ x ∈ B}.</a:t>
            </a:r>
            <a:endParaRPr b="1"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1:</a:t>
            </a: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union of the sets {1, 3, 5} and {1, 2, 3} is the set {1, 2, 3, 5}; that is, </a:t>
            </a:r>
            <a:r>
              <a:rPr b="1"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{1, 3, 5}∪{1, 2, 3} = {1, 2, 3, 5}</a:t>
            </a:r>
            <a:endParaRPr b="1"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3: </a:t>
            </a: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intersection of the sets {1, 3, 5} and {1, 2, 3} is the set {1, 3}; that is, </a:t>
            </a:r>
            <a:r>
              <a:rPr b="1"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{1, 3, 5}∩{1, 2, 3}={1, 3}.</a:t>
            </a:r>
            <a:endParaRPr b="1"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Venn Diagram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575" y="1449325"/>
            <a:ext cx="3655075" cy="256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5700" y="1522829"/>
            <a:ext cx="3358600" cy="24156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/>
          <p:nvPr/>
        </p:nvSpPr>
        <p:spPr>
          <a:xfrm>
            <a:off x="471650" y="1349275"/>
            <a:ext cx="3762000" cy="2762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4572000" y="1349275"/>
            <a:ext cx="3762000" cy="2762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1058075" y="4261750"/>
            <a:ext cx="223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A ∪ B is shaded.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5341275" y="4261750"/>
            <a:ext cx="277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A ∩ B is shaded.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453475" y="1449325"/>
            <a:ext cx="51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1"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7729800" y="1449325"/>
            <a:ext cx="51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1"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1215925" y="2499775"/>
            <a:ext cx="51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b="1"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2938975" y="2499775"/>
            <a:ext cx="51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b="1"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5341275" y="2499775"/>
            <a:ext cx="51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b="1"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7022350" y="2499775"/>
            <a:ext cx="51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b="1"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1075875" y="1469150"/>
            <a:ext cx="7256700" cy="29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Definition 3: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Two sets are called disjoint if their intersection is the empty set.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EXAMPLE 5: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Let A = {1, 3, 5, 7, 9} and B = {2, 4, 6, 8, 10}. Because A ∩ B = ∅, A and B are disjoint.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896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Disjoint Set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Principle of inclusion–exclusion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520600" cy="37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125">
                <a:latin typeface="Times New Roman"/>
                <a:ea typeface="Times New Roman"/>
                <a:cs typeface="Times New Roman"/>
                <a:sym typeface="Times New Roman"/>
              </a:rPr>
              <a:t>We are often interested in finding the cardinality of a union of two finite sets A and B. Note that </a:t>
            </a:r>
            <a:r>
              <a:rPr b="1" lang="en" sz="2125">
                <a:latin typeface="Times New Roman"/>
                <a:ea typeface="Times New Roman"/>
                <a:cs typeface="Times New Roman"/>
                <a:sym typeface="Times New Roman"/>
              </a:rPr>
              <a:t>|A| + |B| </a:t>
            </a:r>
            <a:r>
              <a:rPr lang="en" sz="2125">
                <a:latin typeface="Times New Roman"/>
                <a:ea typeface="Times New Roman"/>
                <a:cs typeface="Times New Roman"/>
                <a:sym typeface="Times New Roman"/>
              </a:rPr>
              <a:t>counts each element that is in A but not in B or in B but not in A exactly once, and Be careful not to overcount! each element that is in both A and B exactly twice. Thus, if the number of elements that are in both A and B is subtracted from |A| + |B|, elements in A ∩ B will be counted only once.</a:t>
            </a:r>
            <a:endParaRPr sz="21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25">
                <a:latin typeface="Times New Roman"/>
                <a:ea typeface="Times New Roman"/>
                <a:cs typeface="Times New Roman"/>
                <a:sym typeface="Times New Roman"/>
              </a:rPr>
              <a:t> Hence, </a:t>
            </a:r>
            <a:r>
              <a:rPr b="1" lang="en" sz="2125">
                <a:latin typeface="Times New Roman"/>
                <a:ea typeface="Times New Roman"/>
                <a:cs typeface="Times New Roman"/>
                <a:sym typeface="Times New Roman"/>
              </a:rPr>
              <a:t>|A ∪ B| = |A| + |B| − |A ∩ B|. </a:t>
            </a:r>
            <a:endParaRPr b="1" sz="21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25">
                <a:latin typeface="Times New Roman"/>
                <a:ea typeface="Times New Roman"/>
                <a:cs typeface="Times New Roman"/>
                <a:sym typeface="Times New Roman"/>
              </a:rPr>
              <a:t>The generalization of this result to unions of an arbitrary number of sets is called the principle of </a:t>
            </a:r>
            <a:r>
              <a:rPr b="1" lang="en" sz="2125">
                <a:latin typeface="Times New Roman"/>
                <a:ea typeface="Times New Roman"/>
                <a:cs typeface="Times New Roman"/>
                <a:sym typeface="Times New Roman"/>
              </a:rPr>
              <a:t>inclusion–exclusion.</a:t>
            </a:r>
            <a:r>
              <a:rPr lang="en" sz="2125">
                <a:latin typeface="Times New Roman"/>
                <a:ea typeface="Times New Roman"/>
                <a:cs typeface="Times New Roman"/>
                <a:sym typeface="Times New Roman"/>
              </a:rPr>
              <a:t> The principle of inclusion–exclusion is an important technique used in enumeration. We will discuss this principle and other counting techniques in detail in Chapters 6 and 8. </a:t>
            </a:r>
            <a:endParaRPr sz="21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Difference of two sets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Definition 4: </a:t>
            </a:r>
            <a:r>
              <a:rPr lang="en"/>
              <a:t>Let A and B be sets. The difference of A and B, denoted by A − B, is the set containing those elements that are in A but not in B. The difference of A and B is also called the complement of B with respect to 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Remark: The difference of sets A and B is sometimes denoted by </a:t>
            </a:r>
            <a:r>
              <a:rPr b="1" lang="en"/>
              <a:t>A∖B</a:t>
            </a:r>
            <a:r>
              <a:rPr lang="en"/>
              <a:t>. An element x belongs to the difference of A and B if and only if x ∈ A and x ∉ B. This tells us that </a:t>
            </a:r>
            <a:r>
              <a:rPr b="1" lang="en"/>
              <a:t>A − B = {x ∣ x ∈ A ∧ x ∉ B}.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EXAMPLE 6:</a:t>
            </a:r>
            <a:r>
              <a:rPr lang="en"/>
              <a:t> The difference of {1, 3, 5} and {1, 2, 3} is the set {5};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that is, {1, 3, 5} − {1, 2, 3} = {5}. This is different from the difference of {1, 2, 3} and {1, 3, 5}, which is the set {2}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Complement of a set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Definition 5: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Let U be the universal set. The complement of the set A, denoted by A, is the complement of A with respect to U.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Therefore, the complement of the set A is U − A.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Remark: The definition of the complement of A depends on a particular universal set U. This definition makes sense for any superset U of A. If we want to identify the universal set U, we would write “the complement of A with respect to the set U.” An element belongs to </a:t>
            </a: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¬A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if and only if </a:t>
            </a: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x ∉ A.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This tells us that </a:t>
            </a: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¬A = {x ∈ U ∣ x ∉ A}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Venn Diagram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231" y="1426181"/>
            <a:ext cx="4025475" cy="254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/>
          <p:nvPr/>
        </p:nvSpPr>
        <p:spPr>
          <a:xfrm>
            <a:off x="749475" y="1426175"/>
            <a:ext cx="3630000" cy="2725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4752150" y="1426175"/>
            <a:ext cx="3630000" cy="27255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5651400" y="1927513"/>
            <a:ext cx="1831500" cy="1539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 txBox="1"/>
          <p:nvPr/>
        </p:nvSpPr>
        <p:spPr>
          <a:xfrm>
            <a:off x="1734100" y="2615825"/>
            <a:ext cx="223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                      B</a:t>
            </a:r>
            <a:endParaRPr b="1"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6436700" y="2466175"/>
            <a:ext cx="86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b="1"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3672150" y="1511100"/>
            <a:ext cx="579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  </a:t>
            </a:r>
            <a:r>
              <a:rPr lang="en" sz="1800">
                <a:solidFill>
                  <a:schemeClr val="dk2"/>
                </a:solidFill>
              </a:rPr>
              <a:t>                                                         </a:t>
            </a:r>
            <a:r>
              <a:rPr b="1"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</a:t>
            </a:r>
            <a:endParaRPr b="1"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675975" y="4217675"/>
            <a:ext cx="3777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Venn diagram for the difference of A and B 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4752150" y="4217675"/>
            <a:ext cx="3849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Venn diagram for the complement of the set A.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283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2.2.2 Set Identities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122" name="Google Shape;122;p21"/>
          <p:cNvGraphicFramePr/>
          <p:nvPr/>
        </p:nvGraphicFramePr>
        <p:xfrm>
          <a:off x="1297850" y="856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{683CDA5D-EC6A-4040-94CE-1444F3370ABD}</a:tableStyleId>
              </a:tblPr>
              <a:tblGrid>
                <a:gridCol w="3274150"/>
                <a:gridCol w="3274150"/>
              </a:tblGrid>
              <a:tr h="723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  Identity 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			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834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∩ U = A 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∪ ∅ = A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Identity laws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2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∪ U = U 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∩ ∅ = ∅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Domination laws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2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∪ A = A 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∩ A = A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Idempotent laws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¬ ( ¬ (A) ) = A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Complementation law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2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∪ B = B ∪ A 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∩ B = B ∩ A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Commutative laws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