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7b7ab30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d7b7ab30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d7b7ab30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d7b7ab3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7b7ab30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d7b7ab30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b7ab3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b7ab3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7b7ab3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d7b7ab3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d7b7ab3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d7b7ab3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7b7ab3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7b7ab3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d7b7ab30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d7b7ab30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d7b7ab30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d7b7ab30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b7ab3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b7ab3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d7b7ab3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d7b7ab3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7b7ab30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d7b7ab30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d7b7ab3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d7b7ab3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Lecture 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Some Important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floor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largest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less than or equal to x</a:t>
            </a:r>
            <a:r>
              <a:rPr lang="en" sz="1900">
                <a:solidFill>
                  <a:schemeClr val="dk1"/>
                </a:solidFill>
              </a:rPr>
              <a:t>. The value of the floor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⌊x⌋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The </a:t>
            </a:r>
            <a:r>
              <a:rPr b="1" i="1" lang="en" sz="1900">
                <a:solidFill>
                  <a:schemeClr val="dk1"/>
                </a:solidFill>
              </a:rPr>
              <a:t>ceiling function</a:t>
            </a:r>
            <a:r>
              <a:rPr lang="en" sz="1900">
                <a:solidFill>
                  <a:schemeClr val="dk1"/>
                </a:solidFill>
              </a:rPr>
              <a:t> assigns to the real number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the </a:t>
            </a:r>
            <a:r>
              <a:rPr b="1" i="1" lang="en" sz="1900">
                <a:solidFill>
                  <a:schemeClr val="dk1"/>
                </a:solidFill>
              </a:rPr>
              <a:t>smallest</a:t>
            </a:r>
            <a:r>
              <a:rPr lang="en" sz="1900">
                <a:solidFill>
                  <a:schemeClr val="dk1"/>
                </a:solidFill>
              </a:rPr>
              <a:t> integer that is </a:t>
            </a:r>
            <a:r>
              <a:rPr b="1" i="1" lang="en" sz="1900">
                <a:solidFill>
                  <a:schemeClr val="dk1"/>
                </a:solidFill>
              </a:rPr>
              <a:t>greater than or equal to x</a:t>
            </a:r>
            <a:r>
              <a:rPr lang="en" sz="1900">
                <a:solidFill>
                  <a:schemeClr val="dk1"/>
                </a:solidFill>
              </a:rPr>
              <a:t>. The value of the ceiling function at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⌈x⌉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088" y="79375"/>
            <a:ext cx="4785825" cy="49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Prove that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real number</a:t>
            </a:r>
            <a:r>
              <a:rPr lang="en" sz="1900">
                <a:solidFill>
                  <a:schemeClr val="dk1"/>
                </a:solidFill>
              </a:rPr>
              <a:t>, then</a:t>
            </a:r>
            <a:r>
              <a:rPr b="1" i="1" lang="en" sz="1900">
                <a:solidFill>
                  <a:schemeClr val="dk1"/>
                </a:solidFill>
              </a:rPr>
              <a:t> ⌊2x⌋ = ⌊x⌋ + ⌊x + 1⁄2⌋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To prove this statement we let </a:t>
            </a:r>
            <a:r>
              <a:rPr b="1" i="1" lang="en" sz="1900">
                <a:solidFill>
                  <a:schemeClr val="dk1"/>
                </a:solidFill>
              </a:rPr>
              <a:t>x = n + 𝜖</a:t>
            </a:r>
            <a:r>
              <a:rPr lang="en" sz="1900">
                <a:solidFill>
                  <a:schemeClr val="dk1"/>
                </a:solidFill>
              </a:rPr>
              <a:t>, where </a:t>
            </a:r>
            <a:r>
              <a:rPr b="1" i="1" lang="en" sz="1900">
                <a:solidFill>
                  <a:schemeClr val="dk1"/>
                </a:solidFill>
              </a:rPr>
              <a:t>n</a:t>
            </a:r>
            <a:r>
              <a:rPr lang="en" sz="1900">
                <a:solidFill>
                  <a:schemeClr val="dk1"/>
                </a:solidFill>
              </a:rPr>
              <a:t> is an integer and </a:t>
            </a:r>
            <a:r>
              <a:rPr b="1" i="1" lang="en" sz="1900">
                <a:solidFill>
                  <a:schemeClr val="dk1"/>
                </a:solidFill>
              </a:rPr>
              <a:t>0 ≤ 𝜖 &lt; 1</a:t>
            </a:r>
            <a:r>
              <a:rPr lang="en" sz="1900">
                <a:solidFill>
                  <a:schemeClr val="dk1"/>
                </a:solidFill>
              </a:rPr>
              <a:t>. There Examples are two cases to consider, depending on whether </a:t>
            </a:r>
            <a:r>
              <a:rPr b="1" i="1" lang="en" sz="1900">
                <a:solidFill>
                  <a:schemeClr val="dk1"/>
                </a:solidFill>
              </a:rPr>
              <a:t>𝜖</a:t>
            </a:r>
            <a:r>
              <a:rPr lang="en" sz="1900">
                <a:solidFill>
                  <a:schemeClr val="dk1"/>
                </a:solidFill>
              </a:rPr>
              <a:t> is l</a:t>
            </a:r>
            <a:r>
              <a:rPr b="1" i="1" lang="en" sz="1900">
                <a:solidFill>
                  <a:schemeClr val="dk1"/>
                </a:solidFill>
              </a:rPr>
              <a:t>ess than, or greater than or equal to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(The reason we choose these two cases will be made clear in the proof.)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946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We first consider the case when </a:t>
            </a:r>
            <a:r>
              <a:rPr b="1" i="1" lang="en" sz="1900">
                <a:solidFill>
                  <a:schemeClr val="dk1"/>
                </a:solidFill>
              </a:rPr>
              <a:t>0 ≤ 𝜖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lang="en" sz="1900">
                <a:solidFill>
                  <a:schemeClr val="dk1"/>
                </a:solidFill>
              </a:rPr>
              <a:t> . In this case, </a:t>
            </a:r>
            <a:r>
              <a:rPr b="1" i="1" lang="en" sz="1900">
                <a:solidFill>
                  <a:schemeClr val="dk1"/>
                </a:solidFill>
              </a:rPr>
              <a:t>2x = 2n + 2𝜖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because </a:t>
            </a:r>
            <a:r>
              <a:rPr b="1" i="1" lang="en" sz="1900">
                <a:solidFill>
                  <a:schemeClr val="dk1"/>
                </a:solidFill>
              </a:rPr>
              <a:t>0 ≤ 2𝜖 &lt; 1</a:t>
            </a:r>
            <a:r>
              <a:rPr lang="en" sz="1900">
                <a:solidFill>
                  <a:schemeClr val="dk1"/>
                </a:solidFill>
              </a:rPr>
              <a:t>. Similarly, </a:t>
            </a:r>
            <a:r>
              <a:rPr b="1" i="1" lang="en" sz="1900">
                <a:solidFill>
                  <a:schemeClr val="dk1"/>
                </a:solidFill>
              </a:rPr>
              <a:t>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= n + (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+ 𝜖)</a:t>
            </a:r>
            <a:r>
              <a:rPr lang="en" sz="1900">
                <a:solidFill>
                  <a:schemeClr val="dk1"/>
                </a:solidFill>
              </a:rPr>
              <a:t>, so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⌋ = n</a:t>
            </a:r>
            <a:r>
              <a:rPr lang="en" sz="1900">
                <a:solidFill>
                  <a:schemeClr val="dk1"/>
                </a:solidFill>
              </a:rPr>
              <a:t>, because </a:t>
            </a:r>
            <a:r>
              <a:rPr b="1" i="1" lang="en" sz="1900">
                <a:solidFill>
                  <a:schemeClr val="dk1"/>
                </a:solidFill>
              </a:rPr>
              <a:t>0 &lt;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 &lt; 1</a:t>
            </a:r>
            <a:r>
              <a:rPr lang="en" sz="1900">
                <a:solidFill>
                  <a:schemeClr val="dk1"/>
                </a:solidFill>
              </a:rPr>
              <a:t>. Consequently, </a:t>
            </a:r>
            <a:r>
              <a:rPr b="1" i="1" lang="en" sz="1900">
                <a:solidFill>
                  <a:schemeClr val="dk1"/>
                </a:solidFill>
              </a:rPr>
              <a:t>⌊2x⌋ = 2n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⌊x⌋ + ⌊x +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⌋ = n + n = 2n.</a:t>
            </a:r>
            <a:endParaRPr b="1" i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Next, we consider the case when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 ≤ 𝜖 &lt; 1</a:t>
            </a:r>
            <a:r>
              <a:rPr lang="en" sz="1900">
                <a:solidFill>
                  <a:schemeClr val="dk1"/>
                </a:solidFill>
              </a:rPr>
              <a:t>. In this case, </a:t>
            </a:r>
            <a:r>
              <a:rPr b="1" i="1" lang="en" sz="1900">
                <a:solidFill>
                  <a:schemeClr val="dk1"/>
                </a:solidFill>
              </a:rPr>
              <a:t>2x = 2n + 2𝜖 = (2n + 1) + (2𝜖 − 1)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0 ≤ 2𝜖 − 1 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⌊2x⌋ = 2n + 1</a:t>
            </a:r>
            <a:r>
              <a:rPr lang="en" sz="1900">
                <a:solidFill>
                  <a:schemeClr val="dk1"/>
                </a:solidFill>
              </a:rPr>
              <a:t>. Because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⌊n + (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 + 𝜖)⌋ = ⌊n + 1 + (𝜖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)⌋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0 ≤ 𝜖 − </a:t>
            </a:r>
            <a:r>
              <a:rPr b="1" i="1" lang="en" sz="1900">
                <a:solidFill>
                  <a:schemeClr val="dk1"/>
                </a:solidFill>
              </a:rPr>
              <a:t>1⁄2 </a:t>
            </a:r>
            <a:r>
              <a:rPr b="1" i="1" lang="en" sz="1900">
                <a:solidFill>
                  <a:schemeClr val="dk1"/>
                </a:solidFill>
              </a:rPr>
              <a:t>&lt; 1</a:t>
            </a:r>
            <a:r>
              <a:rPr lang="en" sz="1900">
                <a:solidFill>
                  <a:schemeClr val="dk1"/>
                </a:solidFill>
              </a:rPr>
              <a:t>, it follows that </a:t>
            </a:r>
            <a:r>
              <a:rPr b="1" i="1" lang="en" sz="1900">
                <a:solidFill>
                  <a:schemeClr val="dk1"/>
                </a:solidFill>
              </a:rPr>
              <a:t>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+ 1.</a:t>
            </a:r>
            <a:r>
              <a:rPr lang="en" sz="1900">
                <a:solidFill>
                  <a:schemeClr val="dk1"/>
                </a:solidFill>
              </a:rPr>
              <a:t> Consequently, </a:t>
            </a:r>
            <a:r>
              <a:rPr b="1" i="1" lang="en" sz="1900">
                <a:solidFill>
                  <a:schemeClr val="dk1"/>
                </a:solidFill>
              </a:rPr>
              <a:t>⌊2x⌋ = 2n + 1 and ⌊x⌋ + ⌊x + </a:t>
            </a:r>
            <a:r>
              <a:rPr b="1" i="1" lang="en" sz="1900">
                <a:solidFill>
                  <a:schemeClr val="dk1"/>
                </a:solidFill>
              </a:rPr>
              <a:t>1⁄2</a:t>
            </a:r>
            <a:r>
              <a:rPr b="1" i="1" lang="en" sz="1900">
                <a:solidFill>
                  <a:schemeClr val="dk1"/>
                </a:solidFill>
              </a:rPr>
              <a:t>⌋ = n + (n + 1) = 2n + 1.</a:t>
            </a:r>
            <a:r>
              <a:rPr lang="en" sz="1900">
                <a:solidFill>
                  <a:schemeClr val="dk1"/>
                </a:solidFill>
              </a:rPr>
              <a:t> This concludes the proof.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20">
                <a:solidFill>
                  <a:srgbClr val="000000"/>
                </a:solidFill>
              </a:rPr>
              <a:t>Thank You</a:t>
            </a:r>
            <a:endParaRPr sz="51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</a:t>
            </a:r>
            <a:endParaRPr b="1" sz="28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Invertibility and Inverse Functions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Char char="●"/>
            </a:pPr>
            <a:r>
              <a:rPr lang="en" sz="2000">
                <a:latin typeface="Comic Sans MS"/>
                <a:ea typeface="Comic Sans MS"/>
                <a:cs typeface="Comic Sans MS"/>
                <a:sym typeface="Comic Sans MS"/>
              </a:rPr>
              <a:t>Function Compositions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106"/>
              <a:buFont typeface="Arial"/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one-to-one correspondence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 </a:t>
            </a:r>
            <a:r>
              <a:rPr b="1" i="1" lang="en" sz="1900">
                <a:solidFill>
                  <a:schemeClr val="dk1"/>
                </a:solidFill>
              </a:rPr>
              <a:t>inverse function of f</a:t>
            </a:r>
            <a:r>
              <a:rPr lang="en" sz="1900">
                <a:solidFill>
                  <a:schemeClr val="dk1"/>
                </a:solidFill>
              </a:rPr>
              <a:t> is the function that assigns to an element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belonging to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unique element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in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The inverse function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denoted by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b="1" baseline="30000" i="1" lang="en" sz="2200">
                <a:solidFill>
                  <a:schemeClr val="dk1"/>
                </a:solidFill>
              </a:rPr>
              <a:t> -1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300" y="2571750"/>
            <a:ext cx="4497400" cy="22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function </a:t>
            </a:r>
            <a:r>
              <a:rPr b="1" i="1" lang="en" sz="1600">
                <a:solidFill>
                  <a:schemeClr val="dk1"/>
                </a:solidFill>
              </a:rPr>
              <a:t>f</a:t>
            </a:r>
            <a:r>
              <a:rPr b="1" baseline="30000" i="1" lang="en" sz="1600">
                <a:solidFill>
                  <a:schemeClr val="dk1"/>
                </a:solidFill>
              </a:rPr>
              <a:t> -1</a:t>
            </a:r>
            <a:r>
              <a:rPr b="1" lang="en" sz="1600"/>
              <a:t> is the inverse function of </a:t>
            </a:r>
            <a:r>
              <a:rPr b="1" i="1" lang="en" sz="1600"/>
              <a:t>f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Inverse Functions and 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 </a:t>
            </a:r>
            <a:r>
              <a:rPr b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is called </a:t>
            </a:r>
            <a:r>
              <a:rPr b="1" lang="en" sz="1900">
                <a:solidFill>
                  <a:schemeClr val="dk1"/>
                </a:solidFill>
              </a:rPr>
              <a:t>invertible</a:t>
            </a:r>
            <a:r>
              <a:rPr lang="en" sz="1900">
                <a:solidFill>
                  <a:schemeClr val="dk1"/>
                </a:solidFill>
              </a:rPr>
              <a:t> because we can </a:t>
            </a:r>
            <a:r>
              <a:rPr b="1" lang="en" sz="1900">
                <a:solidFill>
                  <a:schemeClr val="dk1"/>
                </a:solidFill>
              </a:rPr>
              <a:t>define</a:t>
            </a:r>
            <a:r>
              <a:rPr lang="en" sz="1900">
                <a:solidFill>
                  <a:schemeClr val="dk1"/>
                </a:solidFill>
              </a:rPr>
              <a:t> an inverse of this function. A function is </a:t>
            </a:r>
            <a:r>
              <a:rPr b="1" lang="en" sz="1900">
                <a:solidFill>
                  <a:schemeClr val="dk1"/>
                </a:solidFill>
              </a:rPr>
              <a:t>not invertible</a:t>
            </a:r>
            <a:r>
              <a:rPr lang="en" sz="1900">
                <a:solidFill>
                  <a:schemeClr val="dk1"/>
                </a:solidFill>
              </a:rPr>
              <a:t> if it is </a:t>
            </a:r>
            <a:r>
              <a:rPr b="1" lang="en" sz="1900">
                <a:solidFill>
                  <a:schemeClr val="dk1"/>
                </a:solidFill>
              </a:rPr>
              <a:t>not a one-to-one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b="1" lang="en" sz="1900">
                <a:solidFill>
                  <a:schemeClr val="dk1"/>
                </a:solidFill>
              </a:rPr>
              <a:t>correspondence</a:t>
            </a:r>
            <a:r>
              <a:rPr lang="en" sz="1900">
                <a:solidFill>
                  <a:schemeClr val="dk1"/>
                </a:solidFill>
              </a:rPr>
              <a:t>, because the inverse of such a function </a:t>
            </a:r>
            <a:r>
              <a:rPr b="1" lang="en" sz="1900">
                <a:solidFill>
                  <a:schemeClr val="dk1"/>
                </a:solidFill>
              </a:rPr>
              <a:t>does not exist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{1, 2, 3}</a:t>
            </a:r>
            <a:r>
              <a:rPr lang="en" sz="1900">
                <a:solidFill>
                  <a:schemeClr val="dk1"/>
                </a:solidFill>
              </a:rPr>
              <a:t> such that</a:t>
            </a:r>
            <a:r>
              <a:rPr b="1" i="1" lang="en" sz="1900">
                <a:solidFill>
                  <a:schemeClr val="dk1"/>
                </a:solidFill>
              </a:rPr>
              <a:t> f(a)</a:t>
            </a:r>
            <a:r>
              <a:rPr b="1" i="1" lang="en" sz="1900">
                <a:solidFill>
                  <a:schemeClr val="dk1"/>
                </a:solidFill>
              </a:rPr>
              <a:t>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f(b) = 3</a:t>
            </a:r>
            <a:r>
              <a:rPr lang="en" sz="1900">
                <a:solidFill>
                  <a:schemeClr val="dk1"/>
                </a:solidFill>
              </a:rPr>
              <a:t>, and</a:t>
            </a:r>
            <a:r>
              <a:rPr b="1" i="1" lang="en" sz="1900">
                <a:solidFill>
                  <a:schemeClr val="dk1"/>
                </a:solidFill>
              </a:rPr>
              <a:t> f(c) = 1</a:t>
            </a:r>
            <a:r>
              <a:rPr lang="en" sz="1900">
                <a:solidFill>
                  <a:schemeClr val="dk1"/>
                </a:solidFill>
              </a:rPr>
              <a:t>. Is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invertible, and if it is, what is its inverse?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The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invertible because it is a one-to-one correspondence. The inverse function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lang="en" sz="1900">
                <a:solidFill>
                  <a:schemeClr val="dk1"/>
                </a:solidFill>
              </a:rPr>
              <a:t> r</a:t>
            </a:r>
            <a:r>
              <a:rPr lang="en" sz="1900">
                <a:solidFill>
                  <a:schemeClr val="dk1"/>
                </a:solidFill>
              </a:rPr>
              <a:t>everses the correspondence given by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, so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(1) = c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(2)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f</a:t>
            </a:r>
            <a:r>
              <a:rPr baseline="30000" i="1" lang="en" sz="2200">
                <a:solidFill>
                  <a:schemeClr val="dk1"/>
                </a:solidFill>
              </a:rPr>
              <a:t> -1</a:t>
            </a:r>
            <a:r>
              <a:rPr i="1" lang="en" sz="1900">
                <a:solidFill>
                  <a:schemeClr val="dk1"/>
                </a:solidFill>
              </a:rPr>
              <a:t>(3) = b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to </a:t>
            </a:r>
            <a:r>
              <a:rPr b="1" i="1" lang="en" sz="1900">
                <a:solidFill>
                  <a:schemeClr val="dk1"/>
                </a:solidFill>
              </a:rPr>
              <a:t>R </a:t>
            </a:r>
            <a:r>
              <a:rPr lang="en" sz="1900">
                <a:solidFill>
                  <a:schemeClr val="dk1"/>
                </a:solidFill>
              </a:rPr>
              <a:t>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. Is f invertible?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Because </a:t>
            </a:r>
            <a:r>
              <a:rPr b="1" i="1" lang="en" sz="1900">
                <a:solidFill>
                  <a:schemeClr val="dk1"/>
                </a:solidFill>
              </a:rPr>
              <a:t>f(−2) = f(2) = 4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lang="en" sz="1900">
                <a:solidFill>
                  <a:schemeClr val="dk1"/>
                </a:solidFill>
              </a:rPr>
              <a:t>is not one-to-one. If an inverse function were defined, it would have to assign </a:t>
            </a:r>
            <a:r>
              <a:rPr b="1" i="1" lang="en" sz="1900">
                <a:solidFill>
                  <a:schemeClr val="dk1"/>
                </a:solidFill>
              </a:rPr>
              <a:t>two</a:t>
            </a:r>
            <a:r>
              <a:rPr lang="en" sz="1900">
                <a:solidFill>
                  <a:schemeClr val="dk1"/>
                </a:solidFill>
              </a:rPr>
              <a:t> elements to </a:t>
            </a:r>
            <a:r>
              <a:rPr b="1" i="1" lang="en" sz="1900">
                <a:solidFill>
                  <a:schemeClr val="dk1"/>
                </a:solidFill>
              </a:rPr>
              <a:t>4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invertible. (Note we can also show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not invertible because it is not onto.)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Compositions of Functions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 </a:t>
            </a:r>
            <a:r>
              <a:rPr lang="en" sz="1900">
                <a:solidFill>
                  <a:schemeClr val="dk1"/>
                </a:solidFill>
              </a:rPr>
              <a:t>and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a function from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. The composition of the functions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 and g, denoted for all </a:t>
            </a:r>
            <a:r>
              <a:rPr b="1" i="1" lang="en" sz="1900">
                <a:solidFill>
                  <a:schemeClr val="dk1"/>
                </a:solidFill>
              </a:rPr>
              <a:t>a ∈ A</a:t>
            </a:r>
            <a:r>
              <a:rPr lang="en" sz="1900">
                <a:solidFill>
                  <a:schemeClr val="dk1"/>
                </a:solidFill>
              </a:rPr>
              <a:t> by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, is the function from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C</a:t>
            </a:r>
            <a:r>
              <a:rPr lang="en" sz="1900">
                <a:solidFill>
                  <a:schemeClr val="dk1"/>
                </a:solidFill>
              </a:rPr>
              <a:t> defined by </a:t>
            </a:r>
            <a:r>
              <a:rPr b="1" i="1" lang="en" sz="1900">
                <a:solidFill>
                  <a:schemeClr val="dk1"/>
                </a:solidFill>
              </a:rPr>
              <a:t>(f◦g)(a) = f(g(a))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25" y="2173900"/>
            <a:ext cx="6031350" cy="263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1351600" y="4703625"/>
            <a:ext cx="62277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Fig : </a:t>
            </a:r>
            <a:r>
              <a:rPr b="1" lang="en" sz="1600"/>
              <a:t>The composition of the functions </a:t>
            </a:r>
            <a:r>
              <a:rPr b="1" i="1" lang="en" sz="1600"/>
              <a:t>f</a:t>
            </a:r>
            <a:r>
              <a:rPr b="1" lang="en" sz="1600"/>
              <a:t> and </a:t>
            </a:r>
            <a:r>
              <a:rPr b="1" i="1" lang="en" sz="1600"/>
              <a:t>g</a:t>
            </a:r>
            <a:endParaRPr b="1" i="1"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</a:t>
            </a:r>
            <a:r>
              <a:rPr b="1" i="1" lang="en" sz="1900">
                <a:solidFill>
                  <a:schemeClr val="dk1"/>
                </a:solidFill>
              </a:rPr>
              <a:t>itself</a:t>
            </a:r>
            <a:r>
              <a:rPr lang="en" sz="1900">
                <a:solidFill>
                  <a:schemeClr val="dk1"/>
                </a:solidFill>
              </a:rPr>
              <a:t> such that </a:t>
            </a:r>
            <a:r>
              <a:rPr b="1" i="1" lang="en" sz="1900">
                <a:solidFill>
                  <a:schemeClr val="dk1"/>
                </a:solidFill>
              </a:rPr>
              <a:t>g(a) = b, g(b) = c, and g(c) = a.</a:t>
            </a:r>
            <a:r>
              <a:rPr lang="en" sz="1900">
                <a:solidFill>
                  <a:schemeClr val="dk1"/>
                </a:solidFill>
              </a:rPr>
              <a:t> 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be the function from the set </a:t>
            </a:r>
            <a:r>
              <a:rPr b="1" i="1" lang="en" sz="1900">
                <a:solidFill>
                  <a:schemeClr val="dk1"/>
                </a:solidFill>
              </a:rPr>
              <a:t>{a, b, c}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{1, 2, 3} </a:t>
            </a:r>
            <a:r>
              <a:rPr lang="en" sz="1900">
                <a:solidFill>
                  <a:schemeClr val="dk1"/>
                </a:solidFill>
              </a:rPr>
              <a:t>such that </a:t>
            </a:r>
            <a:r>
              <a:rPr b="1" i="1" lang="en" sz="1900">
                <a:solidFill>
                  <a:schemeClr val="dk1"/>
                </a:solidFill>
              </a:rPr>
              <a:t>f(a) = 3, f(b) = 2, and f(c) = 1</a:t>
            </a:r>
            <a:r>
              <a:rPr lang="en" sz="1900">
                <a:solidFill>
                  <a:schemeClr val="dk1"/>
                </a:solidFill>
              </a:rPr>
              <a:t>. What is the composition of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and what is the composition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composition </a:t>
            </a:r>
            <a:r>
              <a:rPr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defined by </a:t>
            </a:r>
            <a:r>
              <a:rPr i="1" lang="en" sz="1900">
                <a:solidFill>
                  <a:schemeClr val="dk1"/>
                </a:solidFill>
              </a:rPr>
              <a:t>(f◦g)(a) = f(g(a)) = f(b) = 2</a:t>
            </a:r>
            <a:r>
              <a:rPr lang="en" sz="1900">
                <a:solidFill>
                  <a:schemeClr val="dk1"/>
                </a:solidFill>
              </a:rPr>
              <a:t>, </a:t>
            </a:r>
            <a:r>
              <a:rPr i="1" lang="en" sz="1900">
                <a:solidFill>
                  <a:schemeClr val="dk1"/>
                </a:solidFill>
              </a:rPr>
              <a:t>(f◦g) (b) = f(g(b)) = f(c) = 1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i="1" lang="en" sz="1900">
                <a:solidFill>
                  <a:schemeClr val="dk1"/>
                </a:solidFill>
              </a:rPr>
              <a:t>(f◦g)(c) = f(g(c)) = f(a) = 3</a:t>
            </a:r>
            <a:r>
              <a:rPr lang="en" sz="1900">
                <a:solidFill>
                  <a:schemeClr val="dk1"/>
                </a:solidFill>
              </a:rPr>
              <a:t>. 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900">
                <a:solidFill>
                  <a:schemeClr val="dk1"/>
                </a:solidFill>
              </a:rPr>
              <a:t>Note that g◦f is not defined, because the range of f is not a subset of the domain of g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EXAMPLE: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Let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 be the functions defined by </a:t>
            </a:r>
            <a:r>
              <a:rPr b="1" i="1" lang="en" sz="1900">
                <a:solidFill>
                  <a:schemeClr val="dk1"/>
                </a:solidFill>
              </a:rPr>
              <a:t>f : R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f(x) = x</a:t>
            </a:r>
            <a:r>
              <a:rPr b="1" baseline="30000" i="1" lang="en" sz="1900">
                <a:solidFill>
                  <a:schemeClr val="dk1"/>
                </a:solidFill>
              </a:rPr>
              <a:t>2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g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lang="en" sz="1900">
                <a:solidFill>
                  <a:schemeClr val="dk1"/>
                </a:solidFill>
              </a:rPr>
              <a:t> with </a:t>
            </a:r>
            <a:r>
              <a:rPr b="1" i="1" lang="en" sz="1900">
                <a:solidFill>
                  <a:schemeClr val="dk1"/>
                </a:solidFill>
              </a:rPr>
              <a:t>g(x) = √x</a:t>
            </a:r>
            <a:r>
              <a:rPr lang="en" sz="1900">
                <a:solidFill>
                  <a:schemeClr val="dk1"/>
                </a:solidFill>
              </a:rPr>
              <a:t> (where </a:t>
            </a:r>
            <a:r>
              <a:rPr b="1" i="1" lang="en" sz="1900">
                <a:solidFill>
                  <a:schemeClr val="dk1"/>
                </a:solidFill>
              </a:rPr>
              <a:t>√x</a:t>
            </a:r>
            <a:r>
              <a:rPr lang="en" sz="1900">
                <a:solidFill>
                  <a:schemeClr val="dk1"/>
                </a:solidFill>
              </a:rPr>
              <a:t> is the nonnegative square root of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). What is the function </a:t>
            </a:r>
            <a:r>
              <a:rPr b="1" i="1" lang="en" sz="1900">
                <a:solidFill>
                  <a:schemeClr val="dk1"/>
                </a:solidFill>
              </a:rPr>
              <a:t>(f◦g)(x)</a:t>
            </a:r>
            <a:r>
              <a:rPr lang="en" sz="19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SOLUTION:</a:t>
            </a:r>
            <a:r>
              <a:rPr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The domain of </a:t>
            </a:r>
            <a:r>
              <a:rPr b="1" i="1" lang="en" sz="1900">
                <a:solidFill>
                  <a:schemeClr val="dk1"/>
                </a:solidFill>
              </a:rPr>
              <a:t>(f◦g)(x) = f(g(x))</a:t>
            </a:r>
            <a:r>
              <a:rPr lang="en" sz="1900">
                <a:solidFill>
                  <a:schemeClr val="dk1"/>
                </a:solidFill>
              </a:rPr>
              <a:t> is the domain of </a:t>
            </a:r>
            <a:r>
              <a:rPr b="1" i="1" lang="en" sz="1900">
                <a:solidFill>
                  <a:schemeClr val="dk1"/>
                </a:solidFill>
              </a:rPr>
              <a:t>g</a:t>
            </a:r>
            <a:r>
              <a:rPr lang="en" sz="1900">
                <a:solidFill>
                  <a:schemeClr val="dk1"/>
                </a:solidFill>
              </a:rPr>
              <a:t>, which is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If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nonnegative real number</a:t>
            </a:r>
            <a:r>
              <a:rPr lang="en" sz="1900">
                <a:solidFill>
                  <a:schemeClr val="dk1"/>
                </a:solidFill>
              </a:rPr>
              <a:t>, we have </a:t>
            </a:r>
            <a:r>
              <a:rPr b="1" i="1" lang="en" sz="1900">
                <a:solidFill>
                  <a:schemeClr val="dk1"/>
                </a:solidFill>
              </a:rPr>
              <a:t>(f◦g)(x) = f(g(x)) = f(√x) = (√x)</a:t>
            </a:r>
            <a:r>
              <a:rPr b="1" baseline="30000" i="1" lang="en" sz="1900">
                <a:solidFill>
                  <a:schemeClr val="dk1"/>
                </a:solidFill>
              </a:rPr>
              <a:t>2 </a:t>
            </a:r>
            <a:r>
              <a:rPr b="1" i="1" lang="en" sz="1900">
                <a:solidFill>
                  <a:schemeClr val="dk1"/>
                </a:solidFill>
              </a:rPr>
              <a:t>= x</a:t>
            </a:r>
            <a:r>
              <a:rPr lang="en" sz="1900">
                <a:solidFill>
                  <a:schemeClr val="dk1"/>
                </a:solidFill>
              </a:rPr>
              <a:t>. The range of </a:t>
            </a:r>
            <a:r>
              <a:rPr b="1" i="1" lang="en" sz="1900">
                <a:solidFill>
                  <a:schemeClr val="dk1"/>
                </a:solidFill>
              </a:rPr>
              <a:t>f◦g</a:t>
            </a:r>
            <a:r>
              <a:rPr lang="en" sz="1900">
                <a:solidFill>
                  <a:schemeClr val="dk1"/>
                </a:solidFill>
              </a:rPr>
              <a:t> is the image of the range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of g with respect to the function</a:t>
            </a:r>
            <a:r>
              <a:rPr b="1" i="1" lang="en" sz="1900">
                <a:solidFill>
                  <a:schemeClr val="dk1"/>
                </a:solidFill>
              </a:rPr>
              <a:t> f</a:t>
            </a:r>
            <a:r>
              <a:rPr lang="en" sz="1900">
                <a:solidFill>
                  <a:schemeClr val="dk1"/>
                </a:solidFill>
              </a:rPr>
              <a:t>. This is the set </a:t>
            </a:r>
            <a:r>
              <a:rPr b="1" i="1" lang="en" sz="1900">
                <a:solidFill>
                  <a:schemeClr val="dk1"/>
                </a:solidFill>
              </a:rPr>
              <a:t>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, the set of nonnegative real numbers. Summarizing,</a:t>
            </a:r>
            <a:r>
              <a:rPr b="1" i="1" lang="en" sz="1900">
                <a:solidFill>
                  <a:schemeClr val="dk1"/>
                </a:solidFill>
              </a:rPr>
              <a:t> f :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 → R</a:t>
            </a:r>
            <a:r>
              <a:rPr b="1" baseline="30000" i="1" lang="en" sz="2300">
                <a:solidFill>
                  <a:schemeClr val="dk1"/>
                </a:solidFill>
              </a:rPr>
              <a:t>+</a:t>
            </a:r>
            <a:r>
              <a:rPr b="1" i="1" lang="en" sz="1900">
                <a:solidFill>
                  <a:schemeClr val="dk1"/>
                </a:solidFill>
              </a:rPr>
              <a:t>∪ {0}</a:t>
            </a:r>
            <a:r>
              <a:rPr lang="en" sz="1900">
                <a:solidFill>
                  <a:schemeClr val="dk1"/>
                </a:solidFill>
              </a:rPr>
              <a:t> and</a:t>
            </a:r>
            <a:r>
              <a:rPr b="1" i="1" lang="en" sz="1900">
                <a:solidFill>
                  <a:schemeClr val="dk1"/>
                </a:solidFill>
              </a:rPr>
              <a:t> f(g(x)) = x</a:t>
            </a:r>
            <a:r>
              <a:rPr lang="en" sz="1900">
                <a:solidFill>
                  <a:schemeClr val="dk1"/>
                </a:solidFill>
              </a:rPr>
              <a:t> for all </a:t>
            </a:r>
            <a:r>
              <a:rPr b="1" i="1" lang="en" sz="1900">
                <a:solidFill>
                  <a:schemeClr val="dk1"/>
                </a:solidFill>
              </a:rPr>
              <a:t>x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62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33">
                <a:latin typeface="Comic Sans MS"/>
                <a:ea typeface="Comic Sans MS"/>
                <a:cs typeface="Comic Sans MS"/>
                <a:sym typeface="Comic Sans MS"/>
              </a:rPr>
              <a:t>Explanation</a:t>
            </a:r>
            <a:endParaRPr b="1" sz="3133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When the composition of a function and its inverse is formed, in either order, an identity function is obtained. To see this, suppose that </a:t>
            </a:r>
            <a:r>
              <a:rPr b="1" i="1" lang="en" sz="1900">
                <a:solidFill>
                  <a:schemeClr val="dk1"/>
                </a:solidFill>
              </a:rPr>
              <a:t>f</a:t>
            </a:r>
            <a:r>
              <a:rPr lang="en" sz="1900">
                <a:solidFill>
                  <a:schemeClr val="dk1"/>
                </a:solidFill>
              </a:rPr>
              <a:t> is a </a:t>
            </a:r>
            <a:r>
              <a:rPr b="1" i="1" lang="en" sz="1900">
                <a:solidFill>
                  <a:schemeClr val="dk1"/>
                </a:solidFill>
              </a:rPr>
              <a:t>one-to-one correspondence</a:t>
            </a:r>
            <a:r>
              <a:rPr lang="en" sz="1900">
                <a:solidFill>
                  <a:schemeClr val="dk1"/>
                </a:solidFill>
              </a:rPr>
              <a:t> from the set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to the set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. Then the inverse function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</a:t>
            </a:r>
            <a:r>
              <a:rPr lang="en" sz="1900">
                <a:solidFill>
                  <a:schemeClr val="dk1"/>
                </a:solidFill>
              </a:rPr>
              <a:t>exists and is a </a:t>
            </a:r>
            <a:r>
              <a:rPr b="1" i="1" lang="en" sz="1900">
                <a:solidFill>
                  <a:schemeClr val="dk1"/>
                </a:solidFill>
              </a:rPr>
              <a:t>one-to-one correspondenc</a:t>
            </a:r>
            <a:r>
              <a:rPr lang="en" sz="1900">
                <a:solidFill>
                  <a:schemeClr val="dk1"/>
                </a:solidFill>
              </a:rPr>
              <a:t>e from</a:t>
            </a:r>
            <a:r>
              <a:rPr b="1" i="1" lang="en" sz="1900">
                <a:solidFill>
                  <a:schemeClr val="dk1"/>
                </a:solidFill>
              </a:rPr>
              <a:t> B</a:t>
            </a:r>
            <a:r>
              <a:rPr lang="en" sz="1900">
                <a:solidFill>
                  <a:schemeClr val="dk1"/>
                </a:solidFill>
              </a:rPr>
              <a:t> to</a:t>
            </a:r>
            <a:r>
              <a:rPr b="1" i="1" lang="en" sz="1900">
                <a:solidFill>
                  <a:schemeClr val="dk1"/>
                </a:solidFill>
              </a:rPr>
              <a:t> A</a:t>
            </a:r>
            <a:r>
              <a:rPr lang="en" sz="1900">
                <a:solidFill>
                  <a:schemeClr val="dk1"/>
                </a:solidFill>
              </a:rPr>
              <a:t>. The inverse function reverses the correspondence of the original function, so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 when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f(a) = b</a:t>
            </a:r>
            <a:r>
              <a:rPr lang="en" sz="1900">
                <a:solidFill>
                  <a:schemeClr val="dk1"/>
                </a:solidFill>
              </a:rPr>
              <a:t> when</a:t>
            </a:r>
            <a:r>
              <a:rPr b="1" i="1" lang="en" sz="1900">
                <a:solidFill>
                  <a:schemeClr val="dk1"/>
                </a:solidFill>
              </a:rPr>
              <a:t>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(b) = a</a:t>
            </a:r>
            <a:r>
              <a:rPr lang="en" sz="1900">
                <a:solidFill>
                  <a:schemeClr val="dk1"/>
                </a:solidFill>
              </a:rPr>
              <a:t>. Hence, </a:t>
            </a:r>
            <a:r>
              <a:rPr b="1" i="1" lang="en" sz="1900">
                <a:solidFill>
                  <a:schemeClr val="dk1"/>
                </a:solidFill>
              </a:rPr>
              <a:t>(f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◦f)(a)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(f(a)) = 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(b) = a</a:t>
            </a:r>
            <a:r>
              <a:rPr lang="en" sz="1900">
                <a:solidFill>
                  <a:schemeClr val="dk1"/>
                </a:solidFill>
              </a:rPr>
              <a:t>, and </a:t>
            </a:r>
            <a:r>
              <a:rPr b="1" i="1" lang="en" sz="1900">
                <a:solidFill>
                  <a:schemeClr val="dk1"/>
                </a:solidFill>
              </a:rPr>
              <a:t>(f◦f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)(b) = f( 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(b)) = f(a) = b</a:t>
            </a:r>
            <a:r>
              <a:rPr lang="en" sz="1900">
                <a:solidFill>
                  <a:schemeClr val="dk1"/>
                </a:solidFill>
              </a:rPr>
              <a:t>. Consequently </a:t>
            </a:r>
            <a:r>
              <a:rPr b="1" i="1" lang="en" sz="1900">
                <a:solidFill>
                  <a:schemeClr val="dk1"/>
                </a:solidFill>
              </a:rPr>
              <a:t>f 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◦f = 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f ◦f </a:t>
            </a:r>
            <a:r>
              <a:rPr b="1" baseline="30000" i="1" lang="en" sz="1900">
                <a:solidFill>
                  <a:schemeClr val="dk1"/>
                </a:solidFill>
              </a:rPr>
              <a:t>−1 </a:t>
            </a:r>
            <a:r>
              <a:rPr b="1" i="1" lang="en" sz="1900">
                <a:solidFill>
                  <a:schemeClr val="dk1"/>
                </a:solidFill>
              </a:rPr>
              <a:t>=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b="1" i="1" lang="en" sz="1900">
                <a:solidFill>
                  <a:schemeClr val="dk1"/>
                </a:solidFill>
              </a:rPr>
              <a:t>,</a:t>
            </a:r>
            <a:r>
              <a:rPr lang="en" sz="1900">
                <a:solidFill>
                  <a:schemeClr val="dk1"/>
                </a:solidFill>
              </a:rPr>
              <a:t> where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I</a:t>
            </a:r>
            <a:r>
              <a:rPr b="1" baseline="-25000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 are the identity functions on the sets </a:t>
            </a:r>
            <a:r>
              <a:rPr b="1" i="1" lang="en" sz="1900">
                <a:solidFill>
                  <a:schemeClr val="dk1"/>
                </a:solidFill>
              </a:rPr>
              <a:t>A</a:t>
            </a:r>
            <a:r>
              <a:rPr lang="en" sz="1900">
                <a:solidFill>
                  <a:schemeClr val="dk1"/>
                </a:solidFill>
              </a:rPr>
              <a:t> and </a:t>
            </a:r>
            <a:r>
              <a:rPr b="1" i="1" lang="en" sz="1900">
                <a:solidFill>
                  <a:schemeClr val="dk1"/>
                </a:solidFill>
              </a:rPr>
              <a:t>B</a:t>
            </a:r>
            <a:r>
              <a:rPr lang="en" sz="1900">
                <a:solidFill>
                  <a:schemeClr val="dk1"/>
                </a:solidFill>
              </a:rPr>
              <a:t>, respectively. That is, </a:t>
            </a:r>
            <a:r>
              <a:rPr b="1" i="1" lang="en" sz="1900">
                <a:solidFill>
                  <a:schemeClr val="dk1"/>
                </a:solidFill>
              </a:rPr>
              <a:t>(f</a:t>
            </a:r>
            <a:r>
              <a:rPr b="1" baseline="30000" i="1" lang="en" sz="1900">
                <a:solidFill>
                  <a:schemeClr val="dk1"/>
                </a:solidFill>
              </a:rPr>
              <a:t> −1</a:t>
            </a:r>
            <a:r>
              <a:rPr b="1" i="1" lang="en" sz="1900">
                <a:solidFill>
                  <a:schemeClr val="dk1"/>
                </a:solidFill>
              </a:rPr>
              <a:t>)</a:t>
            </a:r>
            <a:r>
              <a:rPr b="1" baseline="30000" i="1" lang="en" sz="1900">
                <a:solidFill>
                  <a:schemeClr val="dk1"/>
                </a:solidFill>
              </a:rPr>
              <a:t>−1</a:t>
            </a:r>
            <a:r>
              <a:rPr b="1" i="1" lang="en" sz="1900">
                <a:solidFill>
                  <a:schemeClr val="dk1"/>
                </a:solidFill>
              </a:rPr>
              <a:t> = f</a:t>
            </a:r>
            <a:r>
              <a:rPr lang="en" sz="1900">
                <a:solidFill>
                  <a:schemeClr val="dk1"/>
                </a:solidFill>
              </a:rPr>
              <a:t> 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