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Lobster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obster-regular.fnt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572f933b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6572f933b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572f933b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6572f933b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572f933b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6572f933b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572f933b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6572f933b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572f933b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6572f933b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572f933b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6572f933b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572f933b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6572f933b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572f933b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6572f933b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72f933b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6572f933b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572f933b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572f933b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572f933b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572f933b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572f933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6572f933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572f933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6572f933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572f933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6572f933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572f933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6572f933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572f933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6572f933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572f933b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6572f933b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572f933b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6572f933b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572f933b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6572f933b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620800"/>
            <a:ext cx="8520600" cy="1535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Lecture 11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Sequences and Summations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1234900" y="2742300"/>
            <a:ext cx="7777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2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b="0" i="0" sz="23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mic Sans MS"/>
              <a:buAutoNum type="arabicPeriod"/>
            </a:pPr>
            <a:r>
              <a:rPr b="0" i="0" lang="en" sz="2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Sequences and their Summation</a:t>
            </a:r>
            <a:endParaRPr b="0" i="0" sz="23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mic Sans MS"/>
              <a:buAutoNum type="arabicPeriod"/>
            </a:pPr>
            <a:r>
              <a:rPr b="0" i="0" lang="en" sz="2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Recurrence Relations</a:t>
            </a:r>
            <a:endParaRPr b="0" i="0" sz="23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Recurrence Relations: Fibonacci sequence</a:t>
            </a:r>
            <a:endParaRPr/>
          </a:p>
        </p:txBody>
      </p:sp>
      <p:sp>
        <p:nvSpPr>
          <p:cNvPr id="154" name="Google Shape;15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Example:</a:t>
            </a:r>
            <a:r>
              <a:rPr lang="en"/>
              <a:t> Find the Fibonacci numbers f</a:t>
            </a:r>
            <a:r>
              <a:rPr baseline="-25000" lang="en"/>
              <a:t>2</a:t>
            </a:r>
            <a:r>
              <a:rPr lang="en"/>
              <a:t>, f</a:t>
            </a:r>
            <a:r>
              <a:rPr baseline="-25000" lang="en"/>
              <a:t>3</a:t>
            </a:r>
            <a:r>
              <a:rPr lang="en"/>
              <a:t>, f</a:t>
            </a:r>
            <a:r>
              <a:rPr baseline="-25000" lang="en"/>
              <a:t>4</a:t>
            </a:r>
            <a:r>
              <a:rPr lang="en"/>
              <a:t>, f</a:t>
            </a:r>
            <a:r>
              <a:rPr baseline="-25000" lang="en"/>
              <a:t>5</a:t>
            </a:r>
            <a:r>
              <a:rPr lang="en"/>
              <a:t>, and f</a:t>
            </a:r>
            <a:r>
              <a:rPr baseline="-25000" lang="en"/>
              <a:t>6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Solution:</a:t>
            </a:r>
            <a:r>
              <a:rPr lang="en"/>
              <a:t> The recurrence relation for the Fibonacci sequence tells us that we find successive terms by adding the previous two terms. Because the initial conditions tell us that f</a:t>
            </a:r>
            <a:r>
              <a:rPr baseline="-25000" lang="en"/>
              <a:t>0</a:t>
            </a:r>
            <a:r>
              <a:rPr lang="en"/>
              <a:t> = 0 and f</a:t>
            </a:r>
            <a:r>
              <a:rPr baseline="-25000" lang="en"/>
              <a:t>1</a:t>
            </a:r>
            <a:r>
              <a:rPr lang="en"/>
              <a:t> = 1, using the recurrence relation in the definition we find that,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 f</a:t>
            </a:r>
            <a:r>
              <a:rPr baseline="-25000" lang="en"/>
              <a:t>2</a:t>
            </a:r>
            <a:r>
              <a:rPr lang="en"/>
              <a:t> = f</a:t>
            </a:r>
            <a:r>
              <a:rPr baseline="-25000" lang="en"/>
              <a:t>1</a:t>
            </a:r>
            <a:r>
              <a:rPr lang="en"/>
              <a:t> + f</a:t>
            </a:r>
            <a:r>
              <a:rPr baseline="-25000" lang="en"/>
              <a:t>0</a:t>
            </a:r>
            <a:r>
              <a:rPr lang="en"/>
              <a:t> = 1 + 0 = 1						f</a:t>
            </a:r>
            <a:r>
              <a:rPr baseline="-25000" lang="en"/>
              <a:t>5</a:t>
            </a:r>
            <a:r>
              <a:rPr lang="en"/>
              <a:t> = f</a:t>
            </a:r>
            <a:r>
              <a:rPr baseline="-25000" lang="en"/>
              <a:t>4</a:t>
            </a:r>
            <a:r>
              <a:rPr lang="en"/>
              <a:t> + f</a:t>
            </a:r>
            <a:r>
              <a:rPr baseline="-25000" lang="en"/>
              <a:t>3</a:t>
            </a:r>
            <a:r>
              <a:rPr lang="en"/>
              <a:t> = 3 + 2 = 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 f</a:t>
            </a:r>
            <a:r>
              <a:rPr baseline="-25000" lang="en"/>
              <a:t>3</a:t>
            </a:r>
            <a:r>
              <a:rPr lang="en"/>
              <a:t> =  f</a:t>
            </a:r>
            <a:r>
              <a:rPr baseline="-25000" lang="en"/>
              <a:t>2</a:t>
            </a:r>
            <a:r>
              <a:rPr lang="en"/>
              <a:t> + f</a:t>
            </a:r>
            <a:r>
              <a:rPr baseline="-25000" lang="en"/>
              <a:t>1</a:t>
            </a:r>
            <a:r>
              <a:rPr lang="en"/>
              <a:t> = 1 + 1 = 2					f</a:t>
            </a:r>
            <a:r>
              <a:rPr baseline="-25000" lang="en"/>
              <a:t>6</a:t>
            </a:r>
            <a:r>
              <a:rPr lang="en"/>
              <a:t> = f</a:t>
            </a:r>
            <a:r>
              <a:rPr baseline="-25000" lang="en"/>
              <a:t>5</a:t>
            </a:r>
            <a:r>
              <a:rPr lang="en"/>
              <a:t>+ f</a:t>
            </a:r>
            <a:r>
              <a:rPr baseline="-25000" lang="en"/>
              <a:t>4</a:t>
            </a:r>
            <a:r>
              <a:rPr lang="en"/>
              <a:t>= 5 + 3 = 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  f</a:t>
            </a:r>
            <a:r>
              <a:rPr baseline="-25000" lang="en"/>
              <a:t>4</a:t>
            </a:r>
            <a:r>
              <a:rPr lang="en"/>
              <a:t> = f</a:t>
            </a:r>
            <a:r>
              <a:rPr baseline="-25000" lang="en"/>
              <a:t>3</a:t>
            </a:r>
            <a:r>
              <a:rPr lang="en"/>
              <a:t> + f</a:t>
            </a:r>
            <a:r>
              <a:rPr baseline="-25000" lang="en"/>
              <a:t>2</a:t>
            </a:r>
            <a:r>
              <a:rPr lang="en"/>
              <a:t> = 2 + 1 = 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Recurrence Relations: Compound Interest</a:t>
            </a:r>
            <a:endParaRPr/>
          </a:p>
        </p:txBody>
      </p:sp>
      <p:sp>
        <p:nvSpPr>
          <p:cNvPr id="160" name="Google Shape;160;p35"/>
          <p:cNvSpPr txBox="1"/>
          <p:nvPr>
            <p:ph idx="1" type="body"/>
          </p:nvPr>
        </p:nvSpPr>
        <p:spPr>
          <a:xfrm>
            <a:off x="311700" y="945775"/>
            <a:ext cx="8520600" cy="4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en"/>
              <a:t>Example: </a:t>
            </a:r>
            <a:r>
              <a:rPr lang="en"/>
              <a:t>Suppose that a person deposits $10,000 in a savings account at a bank yielding 11% per year with interest compounded annually. How much will be in the account after 30 years?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 u="sng"/>
              <a:t>Solution:</a:t>
            </a:r>
            <a:r>
              <a:rPr lang="en"/>
              <a:t> To solve this problem, let P</a:t>
            </a:r>
            <a:r>
              <a:rPr baseline="-25000" lang="en"/>
              <a:t>n</a:t>
            </a:r>
            <a:r>
              <a:rPr lang="en"/>
              <a:t> denote the amount in the account after </a:t>
            </a:r>
            <a:r>
              <a:rPr i="1" lang="en"/>
              <a:t>n</a:t>
            </a:r>
            <a:r>
              <a:rPr lang="en"/>
              <a:t> years. Because the amount in the account after </a:t>
            </a:r>
            <a:r>
              <a:rPr i="1" lang="en"/>
              <a:t>n</a:t>
            </a:r>
            <a:r>
              <a:rPr lang="en"/>
              <a:t> years equals the amount in the account after </a:t>
            </a:r>
            <a:r>
              <a:rPr i="1" lang="en"/>
              <a:t>n−1</a:t>
            </a:r>
            <a:r>
              <a:rPr lang="en"/>
              <a:t> years plus interest for the </a:t>
            </a:r>
            <a:r>
              <a:rPr i="1" lang="en"/>
              <a:t>n</a:t>
            </a:r>
            <a:r>
              <a:rPr lang="en"/>
              <a:t>th year, we see that the sequence { P</a:t>
            </a:r>
            <a:r>
              <a:rPr baseline="-25000" lang="en"/>
              <a:t>n</a:t>
            </a:r>
            <a:r>
              <a:rPr lang="en"/>
              <a:t>} satisfies the recurrence relation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P</a:t>
            </a:r>
            <a:r>
              <a:rPr baseline="-25000" lang="en"/>
              <a:t>n</a:t>
            </a:r>
            <a:r>
              <a:rPr lang="en"/>
              <a:t> = P</a:t>
            </a:r>
            <a:r>
              <a:rPr baseline="-25000" lang="en"/>
              <a:t>n−1</a:t>
            </a:r>
            <a:r>
              <a:rPr lang="en"/>
              <a:t> + 0.11P</a:t>
            </a:r>
            <a:r>
              <a:rPr baseline="-25000" lang="en"/>
              <a:t>n−1</a:t>
            </a:r>
            <a:r>
              <a:rPr lang="en"/>
              <a:t> = (1.11)P</a:t>
            </a:r>
            <a:r>
              <a:rPr baseline="-25000" lang="en"/>
              <a:t>n−1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The initial condition is P</a:t>
            </a:r>
            <a:r>
              <a:rPr baseline="-25000" lang="en"/>
              <a:t>0</a:t>
            </a:r>
            <a:r>
              <a:rPr lang="en"/>
              <a:t> = 10,000. We can use an iterative approach to find a formula for P</a:t>
            </a:r>
            <a:r>
              <a:rPr baseline="-25000" lang="en"/>
              <a:t>n</a:t>
            </a:r>
            <a:r>
              <a:rPr lang="en"/>
              <a:t> . Note that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P</a:t>
            </a:r>
            <a:r>
              <a:rPr baseline="-25000" lang="en"/>
              <a:t>1</a:t>
            </a:r>
            <a:r>
              <a:rPr lang="en"/>
              <a:t> = (1.11)P</a:t>
            </a:r>
            <a:r>
              <a:rPr baseline="-25000" lang="en"/>
              <a:t>0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P</a:t>
            </a:r>
            <a:r>
              <a:rPr baseline="-25000" lang="en"/>
              <a:t>2</a:t>
            </a:r>
            <a:r>
              <a:rPr lang="en"/>
              <a:t> = (1.11)P</a:t>
            </a:r>
            <a:r>
              <a:rPr baseline="-25000" lang="en"/>
              <a:t>1</a:t>
            </a:r>
            <a:r>
              <a:rPr lang="en"/>
              <a:t> = (1.11)</a:t>
            </a:r>
            <a:r>
              <a:rPr baseline="30000" lang="en"/>
              <a:t>2</a:t>
            </a:r>
            <a:r>
              <a:rPr lang="en"/>
              <a:t>P</a:t>
            </a:r>
            <a:r>
              <a:rPr baseline="-25000" lang="en"/>
              <a:t>0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P</a:t>
            </a:r>
            <a:r>
              <a:rPr baseline="-25000" lang="en"/>
              <a:t>3</a:t>
            </a:r>
            <a:r>
              <a:rPr lang="en"/>
              <a:t> = (1.11)P</a:t>
            </a:r>
            <a:r>
              <a:rPr baseline="-25000" lang="en"/>
              <a:t>2</a:t>
            </a:r>
            <a:r>
              <a:rPr lang="en"/>
              <a:t> = (1.11)</a:t>
            </a:r>
            <a:r>
              <a:rPr baseline="30000" lang="en"/>
              <a:t>3</a:t>
            </a:r>
            <a:r>
              <a:rPr lang="en"/>
              <a:t>P</a:t>
            </a:r>
            <a:r>
              <a:rPr baseline="-25000" lang="en"/>
              <a:t>0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⋮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en"/>
              <a:t>P</a:t>
            </a:r>
            <a:r>
              <a:rPr baseline="-25000" lang="en"/>
              <a:t>n</a:t>
            </a:r>
            <a:r>
              <a:rPr lang="en"/>
              <a:t> = (1.11)P</a:t>
            </a:r>
            <a:r>
              <a:rPr baseline="-25000" lang="en"/>
              <a:t>n−1</a:t>
            </a:r>
            <a:r>
              <a:rPr lang="en"/>
              <a:t> = (1.11)</a:t>
            </a:r>
            <a:r>
              <a:rPr baseline="30000" lang="en"/>
              <a:t>n</a:t>
            </a:r>
            <a:r>
              <a:rPr lang="en"/>
              <a:t>P</a:t>
            </a:r>
            <a:r>
              <a:rPr baseline="-25000" lang="en"/>
              <a:t>0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Recurrence Relations: Compound Interest</a:t>
            </a:r>
            <a:endParaRPr/>
          </a:p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>
            <a:off x="311700" y="1152475"/>
            <a:ext cx="8520600" cy="3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When we insert the initial condition P</a:t>
            </a:r>
            <a:r>
              <a:rPr baseline="-25000" lang="en"/>
              <a:t>0</a:t>
            </a:r>
            <a:r>
              <a:rPr lang="en"/>
              <a:t> = 10,000, the formula P</a:t>
            </a:r>
            <a:r>
              <a:rPr baseline="-25000" lang="en"/>
              <a:t>n</a:t>
            </a:r>
            <a:r>
              <a:rPr lang="en"/>
              <a:t>  = (1.11)</a:t>
            </a:r>
            <a:r>
              <a:rPr baseline="30000" lang="en"/>
              <a:t>n</a:t>
            </a:r>
            <a:r>
              <a:rPr lang="en"/>
              <a:t>10,000 is obtained.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en"/>
              <a:t>Inserting n = 30 into the formula P</a:t>
            </a:r>
            <a:r>
              <a:rPr baseline="-25000" lang="en"/>
              <a:t>n</a:t>
            </a:r>
            <a:r>
              <a:rPr lang="en"/>
              <a:t> = (1.11)</a:t>
            </a:r>
            <a:r>
              <a:rPr baseline="30000" lang="en"/>
              <a:t>n</a:t>
            </a:r>
            <a:r>
              <a:rPr lang="en"/>
              <a:t>10,000 shows that after 30 years the account contains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rPr lang="en"/>
              <a:t>P</a:t>
            </a:r>
            <a:r>
              <a:rPr baseline="-25000" lang="en"/>
              <a:t>30</a:t>
            </a:r>
            <a:r>
              <a:rPr lang="en"/>
              <a:t> = (1.11)</a:t>
            </a:r>
            <a:r>
              <a:rPr baseline="30000" lang="en"/>
              <a:t>30</a:t>
            </a:r>
            <a:r>
              <a:rPr lang="en"/>
              <a:t>10,000 = $228,922.97.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Special Integer Sequences</a:t>
            </a:r>
            <a:endParaRPr/>
          </a:p>
        </p:txBody>
      </p:sp>
      <p:sp>
        <p:nvSpPr>
          <p:cNvPr id="172" name="Google Shape;17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/>
              <a:t>Example 1:</a:t>
            </a:r>
            <a:r>
              <a:rPr lang="en"/>
              <a:t> Find formulae for the sequences with the following first five terms: (a) 1, 1/2, 1/4, 1/8, 1/16 (b) 1, 3, 5, 7, 9 (c) 1, −1, 1, −1, 1.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u="sng"/>
              <a:t>Solution:</a:t>
            </a:r>
            <a:r>
              <a:rPr lang="en"/>
              <a:t> (a) We recognize that the denominators are powers of 2. The sequence with a</a:t>
            </a:r>
            <a:r>
              <a:rPr baseline="-25000" lang="en"/>
              <a:t>n</a:t>
            </a:r>
            <a:r>
              <a:rPr lang="en"/>
              <a:t> = 1/2</a:t>
            </a:r>
            <a:r>
              <a:rPr baseline="30000" lang="en"/>
              <a:t>n</a:t>
            </a:r>
            <a:r>
              <a:rPr lang="en"/>
              <a:t>, n = 0, 1, 2, … is a possible match. This proposed sequence is a geometric progression with a = 1 and r = 1/2.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(b) We note that each term is obtained by adding 2 to the previous term. The sequence with a</a:t>
            </a:r>
            <a:r>
              <a:rPr baseline="-25000" lang="en"/>
              <a:t>n</a:t>
            </a:r>
            <a:r>
              <a:rPr lang="en"/>
              <a:t> = 2n + 1, n = 0, 1, 2, … is a possible match. This proposed sequence is an arithmetic progression with a = 1 and d = 2.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n"/>
              <a:t>(c) The terms alternate between 1 and −1. The sequence with a</a:t>
            </a:r>
            <a:r>
              <a:rPr baseline="-25000" lang="en"/>
              <a:t>n</a:t>
            </a:r>
            <a:r>
              <a:rPr lang="en"/>
              <a:t> = (−1)</a:t>
            </a:r>
            <a:r>
              <a:rPr baseline="30000" lang="en"/>
              <a:t>n</a:t>
            </a:r>
            <a:r>
              <a:rPr lang="en"/>
              <a:t>, n = 0, 1, 2… is a possible match. This proposed sequence is a geometric progression with a = 1 and r = −1.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Special Integer Sequences</a:t>
            </a:r>
            <a:endParaRPr/>
          </a:p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Example 2:</a:t>
            </a:r>
            <a:r>
              <a:rPr lang="en"/>
              <a:t> How can we produce the terms of a sequence if the first 10 terms are 1, 2, 2, 3, 3, 3, 4, 4, 4, 4?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u="sng"/>
              <a:t>Solution:</a:t>
            </a:r>
            <a:r>
              <a:rPr lang="en"/>
              <a:t> In this sequence, the integer 1 appears once, the integer 2 appears twice, the integer 3 appears three times, and the integer 4 appears four times. A reasonable rule for generating this sequence is that the integer </a:t>
            </a:r>
            <a:r>
              <a:rPr i="1" lang="en"/>
              <a:t>n</a:t>
            </a:r>
            <a:r>
              <a:rPr lang="en"/>
              <a:t> appears exactly </a:t>
            </a:r>
            <a:r>
              <a:rPr i="1" lang="en"/>
              <a:t>n</a:t>
            </a:r>
            <a:r>
              <a:rPr lang="en"/>
              <a:t> times, so the next five terms of the sequence would all be 5, the following six terms would all be 6, and so on. The sequence generated this way is a possible match.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Summations</a:t>
            </a:r>
            <a:endParaRPr/>
          </a:p>
        </p:txBody>
      </p:sp>
      <p:sp>
        <p:nvSpPr>
          <p:cNvPr id="184" name="Google Shape;184;p39"/>
          <p:cNvSpPr txBox="1"/>
          <p:nvPr>
            <p:ph idx="1" type="body"/>
          </p:nvPr>
        </p:nvSpPr>
        <p:spPr>
          <a:xfrm>
            <a:off x="311700" y="1152475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Next, we consider the addition of the terms of a sequence. For this we introduce summation notation. We begin by describing the notation used to express the sum of the terms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</a:t>
            </a:r>
            <a:r>
              <a:rPr baseline="-25000" lang="en"/>
              <a:t>m</a:t>
            </a:r>
            <a:r>
              <a:rPr lang="en"/>
              <a:t>, a</a:t>
            </a:r>
            <a:r>
              <a:rPr baseline="-25000" lang="en"/>
              <a:t>m+1</a:t>
            </a:r>
            <a:r>
              <a:rPr lang="en"/>
              <a:t>, … , a</a:t>
            </a:r>
            <a:r>
              <a:rPr baseline="-25000" lang="en"/>
              <a:t>n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the sequence {a</a:t>
            </a:r>
            <a:r>
              <a:rPr baseline="-25000" lang="en"/>
              <a:t>n</a:t>
            </a:r>
            <a:r>
              <a:rPr lang="en"/>
              <a:t>}. We use the notation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(read as the sum from j = m to j = n of a</a:t>
            </a:r>
            <a:r>
              <a:rPr baseline="-25000" lang="en"/>
              <a:t>j</a:t>
            </a:r>
            <a:r>
              <a:rPr lang="en"/>
              <a:t>) to represent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a</a:t>
            </a:r>
            <a:r>
              <a:rPr baseline="-25000" lang="en"/>
              <a:t>m</a:t>
            </a:r>
            <a:r>
              <a:rPr lang="en"/>
              <a:t> + a</a:t>
            </a:r>
            <a:r>
              <a:rPr baseline="-25000" lang="en"/>
              <a:t>m+1 </a:t>
            </a:r>
            <a:r>
              <a:rPr lang="en"/>
              <a:t>+ … + a</a:t>
            </a:r>
            <a:r>
              <a:rPr baseline="-25000" lang="en"/>
              <a:t>n</a:t>
            </a:r>
            <a:r>
              <a:rPr lang="en"/>
              <a:t> </a:t>
            </a:r>
            <a:endParaRPr/>
          </a:p>
        </p:txBody>
      </p:sp>
      <p:pic>
        <p:nvPicPr>
          <p:cNvPr id="185" name="Google Shape;1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50" y="3244125"/>
            <a:ext cx="5026975" cy="8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Summations</a:t>
            </a:r>
            <a:endParaRPr/>
          </a:p>
        </p:txBody>
      </p:sp>
      <p:sp>
        <p:nvSpPr>
          <p:cNvPr id="191" name="Google Shape;191;p40"/>
          <p:cNvSpPr txBox="1"/>
          <p:nvPr>
            <p:ph idx="1" type="body"/>
          </p:nvPr>
        </p:nvSpPr>
        <p:spPr>
          <a:xfrm>
            <a:off x="311700" y="1152475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Here, the variable </a:t>
            </a:r>
            <a:r>
              <a:rPr i="1" lang="en"/>
              <a:t>j</a:t>
            </a:r>
            <a:r>
              <a:rPr lang="en"/>
              <a:t> is called the index of summation, and the choice of the letter </a:t>
            </a:r>
            <a:r>
              <a:rPr i="1" lang="en"/>
              <a:t>j </a:t>
            </a:r>
            <a:r>
              <a:rPr lang="en"/>
              <a:t>as the variable is arbitrary; that is, we could have used any other letter, such as </a:t>
            </a:r>
            <a:r>
              <a:rPr i="1" lang="en"/>
              <a:t>i</a:t>
            </a:r>
            <a:r>
              <a:rPr lang="en"/>
              <a:t> or </a:t>
            </a:r>
            <a:r>
              <a:rPr i="1" lang="en"/>
              <a:t>k</a:t>
            </a:r>
            <a:r>
              <a:rPr lang="en"/>
              <a:t>. Or, in notation,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2" name="Google Shape;1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88" y="2820238"/>
            <a:ext cx="27908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 of terms of a geometric progression</a:t>
            </a:r>
            <a:endParaRPr/>
          </a:p>
        </p:txBody>
      </p:sp>
      <p:sp>
        <p:nvSpPr>
          <p:cNvPr id="198" name="Google Shape;198;p41"/>
          <p:cNvSpPr txBox="1"/>
          <p:nvPr/>
        </p:nvSpPr>
        <p:spPr>
          <a:xfrm>
            <a:off x="203925" y="1169900"/>
            <a:ext cx="6678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Theorem: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9" name="Google Shape;1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2023250"/>
            <a:ext cx="86106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Sum of terms of a geometric progression</a:t>
            </a:r>
            <a:endParaRPr/>
          </a:p>
        </p:txBody>
      </p:sp>
      <p:sp>
        <p:nvSpPr>
          <p:cNvPr id="205" name="Google Shape;20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Proof: </a:t>
            </a:r>
            <a:r>
              <a:rPr lang="en"/>
              <a:t>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06" name="Google Shape;2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688" y="972888"/>
            <a:ext cx="15335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20625"/>
            <a:ext cx="6624669" cy="33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Sum of terms of a geometric progression</a:t>
            </a:r>
            <a:endParaRPr/>
          </a:p>
        </p:txBody>
      </p:sp>
      <p:pic>
        <p:nvPicPr>
          <p:cNvPr id="213" name="Google Shape;2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8" y="1326775"/>
            <a:ext cx="58007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Definition:</a:t>
            </a:r>
            <a:r>
              <a:rPr lang="en"/>
              <a:t> A sequence is a function from a subset of the set of integers (usually either the set {0, 1, 2, …} or the set {1, 2, 3, …}) to a set S. We use the notation an to denote the image of the integer n. We call a</a:t>
            </a:r>
            <a:r>
              <a:rPr baseline="-25000" lang="en"/>
              <a:t>n</a:t>
            </a:r>
            <a:r>
              <a:rPr lang="en"/>
              <a:t> a term of the sequence.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/>
              <a:t>Example: </a:t>
            </a:r>
            <a:r>
              <a:rPr lang="en"/>
              <a:t>Consider the sequence {a</a:t>
            </a:r>
            <a:r>
              <a:rPr baseline="-25000" lang="en"/>
              <a:t>n</a:t>
            </a:r>
            <a:r>
              <a:rPr lang="en"/>
              <a:t>}, where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a</a:t>
            </a:r>
            <a:r>
              <a:rPr baseline="-25000" lang="en"/>
              <a:t>n</a:t>
            </a:r>
            <a:r>
              <a:rPr lang="en"/>
              <a:t> = 1 /n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The list of the terms of this sequence, beginning with a</a:t>
            </a:r>
            <a:r>
              <a:rPr baseline="-25000" lang="en"/>
              <a:t>1</a:t>
            </a:r>
            <a:r>
              <a:rPr lang="en"/>
              <a:t>, namely,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a</a:t>
            </a:r>
            <a:r>
              <a:rPr baseline="-25000" lang="en"/>
              <a:t>1</a:t>
            </a:r>
            <a:r>
              <a:rPr lang="en"/>
              <a:t>, a</a:t>
            </a:r>
            <a:r>
              <a:rPr baseline="-25000" lang="en"/>
              <a:t>2</a:t>
            </a:r>
            <a:r>
              <a:rPr lang="en"/>
              <a:t>, a</a:t>
            </a:r>
            <a:r>
              <a:rPr baseline="-25000" lang="en"/>
              <a:t>3</a:t>
            </a:r>
            <a:r>
              <a:rPr lang="en"/>
              <a:t>, a</a:t>
            </a:r>
            <a:r>
              <a:rPr baseline="-25000" lang="en"/>
              <a:t>4</a:t>
            </a:r>
            <a:r>
              <a:rPr lang="en"/>
              <a:t>, … 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starts with 1, 1/ 2 , 1 /3 , 1 /4 , . 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Sequences: Geometric Progression</a:t>
            </a:r>
            <a:endParaRPr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8520600" cy="28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Definition: </a:t>
            </a:r>
            <a:r>
              <a:rPr lang="en"/>
              <a:t>A geometric progression is a sequence of the form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a, ar, ar</a:t>
            </a:r>
            <a:r>
              <a:rPr baseline="30000" lang="en"/>
              <a:t>2</a:t>
            </a:r>
            <a:r>
              <a:rPr lang="en"/>
              <a:t> , … , ar</a:t>
            </a:r>
            <a:r>
              <a:rPr baseline="30000" lang="en"/>
              <a:t>n</a:t>
            </a:r>
            <a:r>
              <a:rPr lang="en"/>
              <a:t> , …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where the initial term </a:t>
            </a:r>
            <a:r>
              <a:rPr i="1" lang="en"/>
              <a:t>a</a:t>
            </a:r>
            <a:r>
              <a:rPr lang="en"/>
              <a:t> and the common ratio </a:t>
            </a:r>
            <a:r>
              <a:rPr i="1" lang="en"/>
              <a:t>r</a:t>
            </a:r>
            <a:r>
              <a:rPr lang="en"/>
              <a:t> are real numbers.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i="1" lang="en"/>
              <a:t>Remark: </a:t>
            </a:r>
            <a:r>
              <a:rPr lang="en"/>
              <a:t>A geometric progression is a discrete analogue of the exponential function f(x) = ar</a:t>
            </a:r>
            <a:r>
              <a:rPr baseline="30000" lang="en"/>
              <a:t>x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Sequences: Geometric Progression</a:t>
            </a:r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Example: </a:t>
            </a:r>
            <a:r>
              <a:rPr lang="en"/>
              <a:t>The sequences{b</a:t>
            </a:r>
            <a:r>
              <a:rPr baseline="-25000" lang="en"/>
              <a:t>n</a:t>
            </a:r>
            <a:r>
              <a:rPr lang="en"/>
              <a:t>} with b</a:t>
            </a:r>
            <a:r>
              <a:rPr baseline="-25000" lang="en"/>
              <a:t>n</a:t>
            </a:r>
            <a:r>
              <a:rPr lang="en"/>
              <a:t> = (-1)</a:t>
            </a:r>
            <a:r>
              <a:rPr baseline="30000" lang="en"/>
              <a:t>n</a:t>
            </a:r>
            <a:r>
              <a:rPr lang="en"/>
              <a:t>, {c</a:t>
            </a:r>
            <a:r>
              <a:rPr baseline="-25000" lang="en"/>
              <a:t>n</a:t>
            </a:r>
            <a:r>
              <a:rPr lang="en"/>
              <a:t>} with c</a:t>
            </a:r>
            <a:r>
              <a:rPr baseline="-25000" lang="en"/>
              <a:t>n</a:t>
            </a:r>
            <a:r>
              <a:rPr lang="en"/>
              <a:t> = 2·5</a:t>
            </a:r>
            <a:r>
              <a:rPr baseline="30000" lang="en"/>
              <a:t>n</a:t>
            </a:r>
            <a:r>
              <a:rPr lang="en"/>
              <a:t>, and {d</a:t>
            </a:r>
            <a:r>
              <a:rPr baseline="-25000" lang="en"/>
              <a:t>n</a:t>
            </a:r>
            <a:r>
              <a:rPr lang="en"/>
              <a:t>} with d</a:t>
            </a:r>
            <a:r>
              <a:rPr baseline="-25000" lang="en"/>
              <a:t>n</a:t>
            </a:r>
            <a:r>
              <a:rPr lang="en"/>
              <a:t> = 6 · (1/3)</a:t>
            </a:r>
            <a:r>
              <a:rPr baseline="30000" lang="en"/>
              <a:t>n</a:t>
            </a:r>
            <a:r>
              <a:rPr lang="en"/>
              <a:t> are geometric progressions with initial term and common ratio equal to 1 and −1; 2 and 5; and 6 and 1/3, respectively, if we start at n = 0. The list of terms b</a:t>
            </a:r>
            <a:r>
              <a:rPr baseline="-25000" lang="en"/>
              <a:t>0</a:t>
            </a:r>
            <a:r>
              <a:rPr lang="en"/>
              <a:t>,b</a:t>
            </a:r>
            <a:r>
              <a:rPr baseline="-25000" lang="en"/>
              <a:t>1</a:t>
            </a:r>
            <a:r>
              <a:rPr lang="en"/>
              <a:t>,b</a:t>
            </a:r>
            <a:r>
              <a:rPr baseline="-25000" lang="en"/>
              <a:t>2</a:t>
            </a:r>
            <a:r>
              <a:rPr lang="en"/>
              <a:t>,b</a:t>
            </a:r>
            <a:r>
              <a:rPr baseline="-25000" lang="en"/>
              <a:t>3</a:t>
            </a:r>
            <a:r>
              <a:rPr lang="en"/>
              <a:t>,b</a:t>
            </a:r>
            <a:r>
              <a:rPr baseline="-25000" lang="en"/>
              <a:t>4</a:t>
            </a:r>
            <a:r>
              <a:rPr lang="en"/>
              <a:t>,...begins with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1, −1, 1, −1, 1,...;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list of terms c</a:t>
            </a:r>
            <a:r>
              <a:rPr baseline="-25000" lang="en"/>
              <a:t>0</a:t>
            </a:r>
            <a:r>
              <a:rPr lang="en"/>
              <a:t>,c</a:t>
            </a:r>
            <a:r>
              <a:rPr baseline="-25000" lang="en"/>
              <a:t>1</a:t>
            </a:r>
            <a:r>
              <a:rPr lang="en"/>
              <a:t>,c</a:t>
            </a:r>
            <a:r>
              <a:rPr baseline="-25000" lang="en"/>
              <a:t>2</a:t>
            </a:r>
            <a:r>
              <a:rPr lang="en"/>
              <a:t>,c</a:t>
            </a:r>
            <a:r>
              <a:rPr baseline="-25000" lang="en"/>
              <a:t>3</a:t>
            </a:r>
            <a:r>
              <a:rPr lang="en"/>
              <a:t>,c</a:t>
            </a:r>
            <a:r>
              <a:rPr baseline="-25000" lang="en"/>
              <a:t>4</a:t>
            </a:r>
            <a:r>
              <a:rPr lang="en"/>
              <a:t>,...begins with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2, 10, 50, 250, 1250,...;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and the list of terms d</a:t>
            </a:r>
            <a:r>
              <a:rPr baseline="-25000" lang="en"/>
              <a:t>0</a:t>
            </a:r>
            <a:r>
              <a:rPr lang="en"/>
              <a:t>,d</a:t>
            </a:r>
            <a:r>
              <a:rPr baseline="-25000" lang="en"/>
              <a:t>1</a:t>
            </a:r>
            <a:r>
              <a:rPr lang="en"/>
              <a:t>,d</a:t>
            </a:r>
            <a:r>
              <a:rPr baseline="-25000" lang="en"/>
              <a:t>2</a:t>
            </a:r>
            <a:r>
              <a:rPr lang="en"/>
              <a:t>,d</a:t>
            </a:r>
            <a:r>
              <a:rPr baseline="-25000" lang="en"/>
              <a:t>3</a:t>
            </a:r>
            <a:r>
              <a:rPr lang="en"/>
              <a:t>,d</a:t>
            </a:r>
            <a:r>
              <a:rPr baseline="-25000" lang="en"/>
              <a:t>4</a:t>
            </a:r>
            <a:r>
              <a:rPr lang="en"/>
              <a:t>,...begins with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6, 2, 2/3, 2/9, 2/27 ,....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Sequences: Arithmetic Progression</a:t>
            </a:r>
            <a:endParaRPr/>
          </a:p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11700" y="1595725"/>
            <a:ext cx="85206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Definition:</a:t>
            </a:r>
            <a:r>
              <a:rPr lang="en"/>
              <a:t> An Arithmetic Progression is a sequence of the form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a,a +d,a+2d,...,a+nd,...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where the initial term </a:t>
            </a:r>
            <a:r>
              <a:rPr i="1" lang="en"/>
              <a:t>a</a:t>
            </a:r>
            <a:r>
              <a:rPr lang="en"/>
              <a:t> and the common difference </a:t>
            </a:r>
            <a:r>
              <a:rPr i="1" lang="en"/>
              <a:t>d</a:t>
            </a:r>
            <a:r>
              <a:rPr lang="en"/>
              <a:t> are real numbers.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Sequences: Arithmetic Progression</a:t>
            </a:r>
            <a:endParaRPr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/>
              <a:t>Example: </a:t>
            </a:r>
            <a:r>
              <a:rPr lang="en"/>
              <a:t>The sequences {s</a:t>
            </a:r>
            <a:r>
              <a:rPr baseline="-25000" lang="en"/>
              <a:t>n</a:t>
            </a:r>
            <a:r>
              <a:rPr lang="en"/>
              <a:t>} with s</a:t>
            </a:r>
            <a:r>
              <a:rPr baseline="-25000" lang="en"/>
              <a:t>n</a:t>
            </a:r>
            <a:r>
              <a:rPr lang="en"/>
              <a:t> = −1 + 4n and {t</a:t>
            </a:r>
            <a:r>
              <a:rPr baseline="-25000" lang="en"/>
              <a:t>n</a:t>
            </a:r>
            <a:r>
              <a:rPr lang="en"/>
              <a:t>} with t</a:t>
            </a:r>
            <a:r>
              <a:rPr baseline="-25000" lang="en"/>
              <a:t>n</a:t>
            </a:r>
            <a:r>
              <a:rPr lang="en"/>
              <a:t> = 7 − 3n are both arithmetic progressions with initial terms and common differences equal to −1 and 4, and 7 and −3, respectively, if we start at n = 0. The list of terms s</a:t>
            </a:r>
            <a:r>
              <a:rPr baseline="-25000" lang="en"/>
              <a:t>0</a:t>
            </a:r>
            <a:r>
              <a:rPr lang="en"/>
              <a:t>, s</a:t>
            </a:r>
            <a:r>
              <a:rPr baseline="-25000" lang="en"/>
              <a:t>1</a:t>
            </a:r>
            <a:r>
              <a:rPr lang="en"/>
              <a:t>, s</a:t>
            </a:r>
            <a:r>
              <a:rPr baseline="-25000" lang="en"/>
              <a:t>2</a:t>
            </a:r>
            <a:r>
              <a:rPr lang="en"/>
              <a:t>, s</a:t>
            </a:r>
            <a:r>
              <a:rPr baseline="-25000" lang="en"/>
              <a:t>3</a:t>
            </a:r>
            <a:r>
              <a:rPr lang="en"/>
              <a:t>, … begins with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−1, 3, 7, 11, … 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and the list of terms t</a:t>
            </a:r>
            <a:r>
              <a:rPr baseline="-25000" lang="en"/>
              <a:t>0</a:t>
            </a:r>
            <a:r>
              <a:rPr lang="en"/>
              <a:t>, t</a:t>
            </a:r>
            <a:r>
              <a:rPr baseline="-25000" lang="en"/>
              <a:t>1</a:t>
            </a:r>
            <a:r>
              <a:rPr lang="en"/>
              <a:t>, t</a:t>
            </a:r>
            <a:r>
              <a:rPr baseline="-25000" lang="en"/>
              <a:t>2</a:t>
            </a:r>
            <a:r>
              <a:rPr lang="en"/>
              <a:t>, t</a:t>
            </a:r>
            <a:r>
              <a:rPr baseline="-25000" lang="en"/>
              <a:t>3</a:t>
            </a:r>
            <a:r>
              <a:rPr lang="en"/>
              <a:t>,, … begins with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7, 4, 1,−2, … 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n"/>
              <a:t>Sequences of the form a</a:t>
            </a:r>
            <a:r>
              <a:rPr baseline="-25000" lang="en"/>
              <a:t>1</a:t>
            </a:r>
            <a:r>
              <a:rPr lang="en"/>
              <a:t>, a</a:t>
            </a:r>
            <a:r>
              <a:rPr baseline="-25000" lang="en"/>
              <a:t>2</a:t>
            </a:r>
            <a:r>
              <a:rPr lang="en"/>
              <a:t>, … , a</a:t>
            </a:r>
            <a:r>
              <a:rPr baseline="-25000" lang="en"/>
              <a:t>n</a:t>
            </a:r>
            <a:r>
              <a:rPr lang="en"/>
              <a:t> are often used in computer science. These finite sequences are also called </a:t>
            </a:r>
            <a:r>
              <a:rPr i="1" lang="en"/>
              <a:t>strings</a:t>
            </a:r>
            <a:r>
              <a:rPr lang="en"/>
              <a:t>. This string is also denoted by a</a:t>
            </a:r>
            <a:r>
              <a:rPr baseline="-25000" lang="en"/>
              <a:t>1</a:t>
            </a:r>
            <a:r>
              <a:rPr lang="en"/>
              <a:t> a</a:t>
            </a:r>
            <a:r>
              <a:rPr baseline="-25000" lang="en"/>
              <a:t>2</a:t>
            </a:r>
            <a:r>
              <a:rPr lang="en"/>
              <a:t> … a</a:t>
            </a:r>
            <a:r>
              <a:rPr baseline="-25000" lang="en"/>
              <a:t>n</a:t>
            </a:r>
            <a:r>
              <a:rPr lang="en"/>
              <a:t> . The length of a string is the number of terms in this string. The empty string, denoted by 𝜆, is the string that has no terms. The </a:t>
            </a:r>
            <a:r>
              <a:rPr i="1" lang="en"/>
              <a:t>empty string</a:t>
            </a:r>
            <a:r>
              <a:rPr lang="en"/>
              <a:t> has length zero. For example, The string abcd is a string of length four.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Recurrence Relations</a:t>
            </a:r>
            <a:endParaRPr/>
          </a:p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311700" y="1017725"/>
            <a:ext cx="8520600" cy="3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Definition:</a:t>
            </a:r>
            <a:r>
              <a:rPr lang="en"/>
              <a:t> A recurrence relation for the sequence {a</a:t>
            </a:r>
            <a:r>
              <a:rPr baseline="-25000" lang="en"/>
              <a:t>n</a:t>
            </a:r>
            <a:r>
              <a:rPr lang="en"/>
              <a:t>} is an equation that expresses an in terms of one or more of the previous terms of the sequence, namely, a</a:t>
            </a:r>
            <a:r>
              <a:rPr baseline="-25000" lang="en"/>
              <a:t>0</a:t>
            </a:r>
            <a:r>
              <a:rPr lang="en"/>
              <a:t>, a</a:t>
            </a:r>
            <a:r>
              <a:rPr baseline="-25000" lang="en"/>
              <a:t>1</a:t>
            </a:r>
            <a:r>
              <a:rPr lang="en"/>
              <a:t>, … , a</a:t>
            </a:r>
            <a:r>
              <a:rPr baseline="-25000" lang="en"/>
              <a:t>n−1</a:t>
            </a:r>
            <a:r>
              <a:rPr lang="en"/>
              <a:t>, for all integers n with n ≥ n</a:t>
            </a:r>
            <a:r>
              <a:rPr baseline="-25000" lang="en"/>
              <a:t>0</a:t>
            </a:r>
            <a:r>
              <a:rPr lang="en"/>
              <a:t>, where n</a:t>
            </a:r>
            <a:r>
              <a:rPr baseline="-25000" lang="en"/>
              <a:t>0</a:t>
            </a:r>
            <a:r>
              <a:rPr lang="en"/>
              <a:t> is a nonnegative integer. A sequence is called a solution of a recurrence relation if its terms satisfy the recurrence relation. (A recurrence relation is said to recursively define a sequence.)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Recurrence Relations</a:t>
            </a:r>
            <a:endParaRPr/>
          </a:p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Example:</a:t>
            </a:r>
            <a:r>
              <a:rPr lang="en"/>
              <a:t> Let {a</a:t>
            </a:r>
            <a:r>
              <a:rPr baseline="-25000" lang="en"/>
              <a:t>n</a:t>
            </a:r>
            <a:r>
              <a:rPr lang="en"/>
              <a:t>} be a sequence that satisfies the recurrence relation a</a:t>
            </a:r>
            <a:r>
              <a:rPr baseline="-25000" lang="en"/>
              <a:t>n</a:t>
            </a:r>
            <a:r>
              <a:rPr lang="en"/>
              <a:t> = a</a:t>
            </a:r>
            <a:r>
              <a:rPr baseline="-25000" lang="en"/>
              <a:t>n−1</a:t>
            </a:r>
            <a:r>
              <a:rPr lang="en"/>
              <a:t> + 3 for n = 1, 2, 3, … , and suppose that a</a:t>
            </a:r>
            <a:r>
              <a:rPr baseline="-25000" lang="en"/>
              <a:t>0</a:t>
            </a:r>
            <a:r>
              <a:rPr lang="en"/>
              <a:t> = 2. What are a</a:t>
            </a:r>
            <a:r>
              <a:rPr baseline="-25000" lang="en"/>
              <a:t>1</a:t>
            </a:r>
            <a:r>
              <a:rPr lang="en"/>
              <a:t>, a</a:t>
            </a:r>
            <a:r>
              <a:rPr baseline="-25000" lang="en"/>
              <a:t>2</a:t>
            </a:r>
            <a:r>
              <a:rPr lang="en"/>
              <a:t>, and a</a:t>
            </a:r>
            <a:r>
              <a:rPr baseline="-25000" lang="en"/>
              <a:t>3</a:t>
            </a:r>
            <a:r>
              <a:rPr lang="en"/>
              <a:t>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Solution:</a:t>
            </a:r>
            <a:r>
              <a:rPr lang="en"/>
              <a:t> We see from the recurrence relation that a</a:t>
            </a:r>
            <a:r>
              <a:rPr baseline="-25000" lang="en"/>
              <a:t>1</a:t>
            </a:r>
            <a:r>
              <a:rPr lang="en"/>
              <a:t> = a</a:t>
            </a:r>
            <a:r>
              <a:rPr baseline="-25000" lang="en"/>
              <a:t>0</a:t>
            </a:r>
            <a:r>
              <a:rPr lang="en"/>
              <a:t> + 3 = 2 + 3 = 5.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It then follows that a</a:t>
            </a:r>
            <a:r>
              <a:rPr baseline="-25000" lang="en"/>
              <a:t>2</a:t>
            </a:r>
            <a:r>
              <a:rPr lang="en"/>
              <a:t> = 5 + 3 = 8 </a:t>
            </a:r>
            <a:endParaRPr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 and a</a:t>
            </a:r>
            <a:r>
              <a:rPr baseline="-25000" lang="en"/>
              <a:t>3 </a:t>
            </a:r>
            <a:r>
              <a:rPr lang="en"/>
              <a:t>= 8 + 3 = 11.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Recurrence Relations: Fibonacci sequence</a:t>
            </a:r>
            <a:endParaRPr/>
          </a:p>
        </p:txBody>
      </p:sp>
      <p:sp>
        <p:nvSpPr>
          <p:cNvPr id="148" name="Google Shape;14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Definition: </a:t>
            </a:r>
            <a:r>
              <a:rPr lang="en"/>
              <a:t>The Fibonacci sequence, f</a:t>
            </a:r>
            <a:r>
              <a:rPr baseline="-25000" lang="en"/>
              <a:t>0</a:t>
            </a:r>
            <a:r>
              <a:rPr lang="en"/>
              <a:t>, f</a:t>
            </a:r>
            <a:r>
              <a:rPr baseline="-25000" lang="en"/>
              <a:t>1</a:t>
            </a:r>
            <a:r>
              <a:rPr lang="en"/>
              <a:t>, f</a:t>
            </a:r>
            <a:r>
              <a:rPr baseline="-25000" lang="en"/>
              <a:t>2</a:t>
            </a:r>
            <a:r>
              <a:rPr lang="en"/>
              <a:t>, … , is defined by the initial conditions f</a:t>
            </a:r>
            <a:r>
              <a:rPr baseline="-25000" lang="en"/>
              <a:t>0</a:t>
            </a:r>
            <a:r>
              <a:rPr lang="en"/>
              <a:t> = 0, f</a:t>
            </a:r>
            <a:r>
              <a:rPr baseline="-25000" lang="en"/>
              <a:t>1</a:t>
            </a:r>
            <a:r>
              <a:rPr lang="en"/>
              <a:t> = 1, and the recurrence relation </a:t>
            </a:r>
            <a:endParaRPr/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</a:t>
            </a:r>
            <a:r>
              <a:rPr baseline="-25000" lang="en"/>
              <a:t>n </a:t>
            </a:r>
            <a:r>
              <a:rPr lang="en"/>
              <a:t>= f</a:t>
            </a:r>
            <a:r>
              <a:rPr baseline="-25000" lang="en"/>
              <a:t>n−1</a:t>
            </a:r>
            <a:r>
              <a:rPr lang="en"/>
              <a:t> + f</a:t>
            </a:r>
            <a:r>
              <a:rPr baseline="-25000" lang="en"/>
              <a:t>n−2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for n = 2, 3, 4, … 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