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8"/>
  </p:notesMasterIdLst>
  <p:sldIdLst>
    <p:sldId id="257"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Lst>
  <p:sldSz cx="9144000" cy="5143500" type="screen16x9"/>
  <p:notesSz cx="6858000" cy="9144000"/>
  <p:embeddedFontLst>
    <p:embeddedFont>
      <p:font typeface="Cambria Math" panose="02040503050406030204" pitchFamily="18" charset="0"/>
      <p:regular r:id="rId19"/>
    </p:embeddedFont>
    <p:embeddedFont>
      <p:font typeface="Comic Sans MS" panose="030F0702030302020204" pitchFamily="66" charset="0"/>
      <p:regular r:id="rId20"/>
      <p:bold r:id="rId21"/>
      <p:italic r:id="rId22"/>
      <p:boldItalic r:id="rId23"/>
    </p:embeddedFont>
    <p:embeddedFont>
      <p:font typeface="Lobster" panose="00000500000000000000" pitchFamily="2" charset="0"/>
      <p:regular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 uri="GoogleSlidesCustomDataVersion2">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32" roundtripDataSignature="AMtx7mhRL/MgV1LGkTRv1cTpYn9u969LPQ=="/>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22" d="100"/>
          <a:sy n="122" d="100"/>
        </p:scale>
        <p:origin x="1284" y="102"/>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font" Target="fonts/font3.fntdata"/><Relationship Id="rId34"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6.fntdata"/><Relationship Id="rId32" Type="http://customschemas.google.com/relationships/presentationmetadata" Target="meta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5.fntdata"/><Relationship Id="rId36"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1.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4.fntdata"/><Relationship Id="rId35"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6"/>
        <p:cNvGrpSpPr/>
        <p:nvPr/>
      </p:nvGrpSpPr>
      <p:grpSpPr>
        <a:xfrm>
          <a:off x="0" y="0"/>
          <a:ext cx="0" cy="0"/>
          <a:chOff x="0" y="0"/>
          <a:chExt cx="0" cy="0"/>
        </a:xfrm>
      </p:grpSpPr>
      <p:sp>
        <p:nvSpPr>
          <p:cNvPr id="57" name="Google Shape;57;g2abf0fb1d86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8" name="Google Shape;58;g2abf0fb1d86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2" name="Google Shape;112;p1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6"/>
        <p:cNvGrpSpPr/>
        <p:nvPr/>
      </p:nvGrpSpPr>
      <p:grpSpPr>
        <a:xfrm>
          <a:off x="0" y="0"/>
          <a:ext cx="0" cy="0"/>
          <a:chOff x="0" y="0"/>
          <a:chExt cx="0" cy="0"/>
        </a:xfrm>
      </p:grpSpPr>
      <p:sp>
        <p:nvSpPr>
          <p:cNvPr id="117" name="Google Shape;117;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8" name="Google Shape;118;p11: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p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24" name="Google Shape;124;p1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
        <p:cNvGrpSpPr/>
        <p:nvPr/>
      </p:nvGrpSpPr>
      <p:grpSpPr>
        <a:xfrm>
          <a:off x="0" y="0"/>
          <a:ext cx="0" cy="0"/>
          <a:chOff x="0" y="0"/>
          <a:chExt cx="0" cy="0"/>
        </a:xfrm>
      </p:grpSpPr>
      <p:sp>
        <p:nvSpPr>
          <p:cNvPr id="129" name="Google Shape;129;p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0" name="Google Shape;130;p1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p1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36" name="Google Shape;136;p1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2" name="Google Shape;142;p1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48" name="Google Shape;148;p1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2"/>
        <p:cNvGrpSpPr/>
        <p:nvPr/>
      </p:nvGrpSpPr>
      <p:grpSpPr>
        <a:xfrm>
          <a:off x="0" y="0"/>
          <a:ext cx="0" cy="0"/>
          <a:chOff x="0" y="0"/>
          <a:chExt cx="0" cy="0"/>
        </a:xfrm>
      </p:grpSpPr>
      <p:sp>
        <p:nvSpPr>
          <p:cNvPr id="63" name="Google Shape;63;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64" name="Google Shape;64;p2: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
        <p:cNvGrpSpPr/>
        <p:nvPr/>
      </p:nvGrpSpPr>
      <p:grpSpPr>
        <a:xfrm>
          <a:off x="0" y="0"/>
          <a:ext cx="0" cy="0"/>
          <a:chOff x="0" y="0"/>
          <a:chExt cx="0" cy="0"/>
        </a:xfrm>
      </p:grpSpPr>
      <p:sp>
        <p:nvSpPr>
          <p:cNvPr id="69" name="Google Shape;6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0" name="Google Shape;70;p3: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4"/>
        <p:cNvGrpSpPr/>
        <p:nvPr/>
      </p:nvGrpSpPr>
      <p:grpSpPr>
        <a:xfrm>
          <a:off x="0" y="0"/>
          <a:ext cx="0" cy="0"/>
          <a:chOff x="0" y="0"/>
          <a:chExt cx="0" cy="0"/>
        </a:xfrm>
      </p:grpSpPr>
      <p:sp>
        <p:nvSpPr>
          <p:cNvPr id="75" name="Google Shape;7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76" name="Google Shape;76;p4: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0"/>
        <p:cNvGrpSpPr/>
        <p:nvPr/>
      </p:nvGrpSpPr>
      <p:grpSpPr>
        <a:xfrm>
          <a:off x="0" y="0"/>
          <a:ext cx="0" cy="0"/>
          <a:chOff x="0" y="0"/>
          <a:chExt cx="0" cy="0"/>
        </a:xfrm>
      </p:grpSpPr>
      <p:sp>
        <p:nvSpPr>
          <p:cNvPr id="81" name="Google Shape;81;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2" name="Google Shape;82;p5: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6"/>
        <p:cNvGrpSpPr/>
        <p:nvPr/>
      </p:nvGrpSpPr>
      <p:grpSpPr>
        <a:xfrm>
          <a:off x="0" y="0"/>
          <a:ext cx="0" cy="0"/>
          <a:chOff x="0" y="0"/>
          <a:chExt cx="0" cy="0"/>
        </a:xfrm>
      </p:grpSpPr>
      <p:sp>
        <p:nvSpPr>
          <p:cNvPr id="87" name="Google Shape;87;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88" name="Google Shape;88;p6: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94" name="Google Shape;94;p7: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8"/>
        <p:cNvGrpSpPr/>
        <p:nvPr/>
      </p:nvGrpSpPr>
      <p:grpSpPr>
        <a:xfrm>
          <a:off x="0" y="0"/>
          <a:ext cx="0" cy="0"/>
          <a:chOff x="0" y="0"/>
          <a:chExt cx="0" cy="0"/>
        </a:xfrm>
      </p:grpSpPr>
      <p:sp>
        <p:nvSpPr>
          <p:cNvPr id="99" name="Google Shape;99;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0" name="Google Shape;100;p8: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6" name="Google Shape;106;p9: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lnSpc>
                <a:spcPct val="100000"/>
              </a:lnSpc>
              <a:spcBef>
                <a:spcPts val="0"/>
              </a:spcBef>
              <a:spcAft>
                <a:spcPts val="0"/>
              </a:spcAft>
              <a:buSzPts val="11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3"/>
        <p:cNvGrpSpPr/>
        <p:nvPr/>
      </p:nvGrpSpPr>
      <p:grpSpPr>
        <a:xfrm>
          <a:off x="0" y="0"/>
          <a:ext cx="0" cy="0"/>
          <a:chOff x="0" y="0"/>
          <a:chExt cx="0" cy="0"/>
        </a:xfrm>
      </p:grpSpPr>
      <p:sp>
        <p:nvSpPr>
          <p:cNvPr id="14" name="Google Shape;14;p2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15" name="Google Shape;15;p2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5"/>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7"/>
        <p:cNvGrpSpPr/>
        <p:nvPr/>
      </p:nvGrpSpPr>
      <p:grpSpPr>
        <a:xfrm>
          <a:off x="0" y="0"/>
          <a:ext cx="0" cy="0"/>
          <a:chOff x="0" y="0"/>
          <a:chExt cx="0" cy="0"/>
        </a:xfrm>
      </p:grpSpPr>
      <p:sp>
        <p:nvSpPr>
          <p:cNvPr id="18" name="Google Shape;18;p27"/>
          <p:cNvSpPr txBox="1">
            <a:spLocks noGrp="1"/>
          </p:cNvSpPr>
          <p:nvPr>
            <p:ph type="title"/>
          </p:nvPr>
        </p:nvSpPr>
        <p:spPr>
          <a:xfrm>
            <a:off x="311700" y="2150850"/>
            <a:ext cx="8520600" cy="841800"/>
          </a:xfrm>
          <a:prstGeom prst="rect">
            <a:avLst/>
          </a:prstGeom>
          <a:noFill/>
          <a:ln>
            <a:noFill/>
          </a:ln>
        </p:spPr>
        <p:txBody>
          <a:bodyPr spcFirstLastPara="1" wrap="square" lIns="91425" tIns="91425" rIns="91425" bIns="91425" anchor="ctr" anchorCtr="0">
            <a:normAutofit/>
          </a:bodyPr>
          <a:lstStyle>
            <a:lvl1pPr lvl="0" algn="ctr">
              <a:lnSpc>
                <a:spcPct val="100000"/>
              </a:lnSpc>
              <a:spcBef>
                <a:spcPts val="0"/>
              </a:spcBef>
              <a:spcAft>
                <a:spcPts val="0"/>
              </a:spcAft>
              <a:buSzPts val="3600"/>
              <a:buNone/>
              <a:defRPr sz="3600"/>
            </a:lvl1pPr>
            <a:lvl2pPr lvl="1" algn="ctr">
              <a:lnSpc>
                <a:spcPct val="100000"/>
              </a:lnSpc>
              <a:spcBef>
                <a:spcPts val="0"/>
              </a:spcBef>
              <a:spcAft>
                <a:spcPts val="0"/>
              </a:spcAft>
              <a:buSzPts val="3600"/>
              <a:buNone/>
              <a:defRPr sz="3600"/>
            </a:lvl2pPr>
            <a:lvl3pPr lvl="2" algn="ctr">
              <a:lnSpc>
                <a:spcPct val="100000"/>
              </a:lnSpc>
              <a:spcBef>
                <a:spcPts val="0"/>
              </a:spcBef>
              <a:spcAft>
                <a:spcPts val="0"/>
              </a:spcAft>
              <a:buSzPts val="3600"/>
              <a:buNone/>
              <a:defRPr sz="3600"/>
            </a:lvl3pPr>
            <a:lvl4pPr lvl="3" algn="ctr">
              <a:lnSpc>
                <a:spcPct val="100000"/>
              </a:lnSpc>
              <a:spcBef>
                <a:spcPts val="0"/>
              </a:spcBef>
              <a:spcAft>
                <a:spcPts val="0"/>
              </a:spcAft>
              <a:buSzPts val="3600"/>
              <a:buNone/>
              <a:defRPr sz="3600"/>
            </a:lvl4pPr>
            <a:lvl5pPr lvl="4" algn="ctr">
              <a:lnSpc>
                <a:spcPct val="100000"/>
              </a:lnSpc>
              <a:spcBef>
                <a:spcPts val="0"/>
              </a:spcBef>
              <a:spcAft>
                <a:spcPts val="0"/>
              </a:spcAft>
              <a:buSzPts val="3600"/>
              <a:buNone/>
              <a:defRPr sz="3600"/>
            </a:lvl5pPr>
            <a:lvl6pPr lvl="5" algn="ctr">
              <a:lnSpc>
                <a:spcPct val="100000"/>
              </a:lnSpc>
              <a:spcBef>
                <a:spcPts val="0"/>
              </a:spcBef>
              <a:spcAft>
                <a:spcPts val="0"/>
              </a:spcAft>
              <a:buSzPts val="3600"/>
              <a:buNone/>
              <a:defRPr sz="3600"/>
            </a:lvl6pPr>
            <a:lvl7pPr lvl="6" algn="ctr">
              <a:lnSpc>
                <a:spcPct val="100000"/>
              </a:lnSpc>
              <a:spcBef>
                <a:spcPts val="0"/>
              </a:spcBef>
              <a:spcAft>
                <a:spcPts val="0"/>
              </a:spcAft>
              <a:buSzPts val="3600"/>
              <a:buNone/>
              <a:defRPr sz="3600"/>
            </a:lvl7pPr>
            <a:lvl8pPr lvl="7" algn="ctr">
              <a:lnSpc>
                <a:spcPct val="100000"/>
              </a:lnSpc>
              <a:spcBef>
                <a:spcPts val="0"/>
              </a:spcBef>
              <a:spcAft>
                <a:spcPts val="0"/>
              </a:spcAft>
              <a:buSzPts val="3600"/>
              <a:buNone/>
              <a:defRPr sz="3600"/>
            </a:lvl8pPr>
            <a:lvl9pPr lvl="8" algn="ctr">
              <a:lnSpc>
                <a:spcPct val="100000"/>
              </a:lnSpc>
              <a:spcBef>
                <a:spcPts val="0"/>
              </a:spcBef>
              <a:spcAft>
                <a:spcPts val="0"/>
              </a:spcAft>
              <a:buSzPts val="3600"/>
              <a:buNone/>
              <a:defRPr sz="3600"/>
            </a:lvl9pPr>
          </a:lstStyle>
          <a:p>
            <a:endParaRPr/>
          </a:p>
        </p:txBody>
      </p:sp>
      <p:sp>
        <p:nvSpPr>
          <p:cNvPr id="19" name="Google Shape;19;p27"/>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rm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rm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rm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0"/>
              </a:spcBef>
              <a:spcAft>
                <a:spcPts val="0"/>
              </a:spcAft>
              <a:buSzPts val="1200"/>
              <a:buChar char="○"/>
              <a:defRPr sz="1200"/>
            </a:lvl2pPr>
            <a:lvl3pPr marL="1371600" lvl="2" indent="-304800" algn="l">
              <a:lnSpc>
                <a:spcPct val="115000"/>
              </a:lnSpc>
              <a:spcBef>
                <a:spcPts val="0"/>
              </a:spcBef>
              <a:spcAft>
                <a:spcPts val="0"/>
              </a:spcAft>
              <a:buSzPts val="1200"/>
              <a:buChar char="■"/>
              <a:defRPr sz="1200"/>
            </a:lvl3pPr>
            <a:lvl4pPr marL="1828800" lvl="3" indent="-304800" algn="l">
              <a:lnSpc>
                <a:spcPct val="115000"/>
              </a:lnSpc>
              <a:spcBef>
                <a:spcPts val="0"/>
              </a:spcBef>
              <a:spcAft>
                <a:spcPts val="0"/>
              </a:spcAft>
              <a:buSzPts val="1200"/>
              <a:buChar char="●"/>
              <a:defRPr sz="1200"/>
            </a:lvl4pPr>
            <a:lvl5pPr marL="2286000" lvl="4" indent="-304800" algn="l">
              <a:lnSpc>
                <a:spcPct val="115000"/>
              </a:lnSpc>
              <a:spcBef>
                <a:spcPts val="0"/>
              </a:spcBef>
              <a:spcAft>
                <a:spcPts val="0"/>
              </a:spcAft>
              <a:buSzPts val="1200"/>
              <a:buChar char="○"/>
              <a:defRPr sz="1200"/>
            </a:lvl5pPr>
            <a:lvl6pPr marL="2743200" lvl="5" indent="-304800" algn="l">
              <a:lnSpc>
                <a:spcPct val="115000"/>
              </a:lnSpc>
              <a:spcBef>
                <a:spcPts val="0"/>
              </a:spcBef>
              <a:spcAft>
                <a:spcPts val="0"/>
              </a:spcAft>
              <a:buSzPts val="1200"/>
              <a:buChar char="■"/>
              <a:defRPr sz="1200"/>
            </a:lvl6pPr>
            <a:lvl7pPr marL="3200400" lvl="6" indent="-304800" algn="l">
              <a:lnSpc>
                <a:spcPct val="115000"/>
              </a:lnSpc>
              <a:spcBef>
                <a:spcPts val="0"/>
              </a:spcBef>
              <a:spcAft>
                <a:spcPts val="0"/>
              </a:spcAft>
              <a:buSzPts val="1200"/>
              <a:buChar char="●"/>
              <a:defRPr sz="1200"/>
            </a:lvl7pPr>
            <a:lvl8pPr marL="3657600" lvl="7" indent="-304800" algn="l">
              <a:lnSpc>
                <a:spcPct val="115000"/>
              </a:lnSpc>
              <a:spcBef>
                <a:spcPts val="0"/>
              </a:spcBef>
              <a:spcAft>
                <a:spcPts val="0"/>
              </a:spcAft>
              <a:buSzPts val="1200"/>
              <a:buChar char="○"/>
              <a:defRPr sz="1200"/>
            </a:lvl8pPr>
            <a:lvl9pPr marL="4114800" lvl="8" indent="-304800" algn="l">
              <a:lnSpc>
                <a:spcPct val="115000"/>
              </a:lnSpc>
              <a:spcBef>
                <a:spcPts val="0"/>
              </a:spcBef>
              <a:spcAft>
                <a:spcPts val="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rm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rmAutofit/>
          </a:bodyPr>
          <a:lstStyle>
            <a:lvl1pPr marL="457200" lvl="0" indent="-342900" algn="l">
              <a:lnSpc>
                <a:spcPct val="115000"/>
              </a:lnSpc>
              <a:spcBef>
                <a:spcPts val="0"/>
              </a:spcBef>
              <a:spcAft>
                <a:spcPts val="0"/>
              </a:spcAft>
              <a:buSzPts val="1800"/>
              <a:buChar char="●"/>
              <a:defRPr/>
            </a:lvl1pPr>
            <a:lvl2pPr marL="914400" lvl="1" indent="-317500" algn="l">
              <a:lnSpc>
                <a:spcPct val="115000"/>
              </a:lnSpc>
              <a:spcBef>
                <a:spcPts val="0"/>
              </a:spcBef>
              <a:spcAft>
                <a:spcPts val="0"/>
              </a:spcAft>
              <a:buSzPts val="1400"/>
              <a:buChar char="○"/>
              <a:defRPr/>
            </a:lvl2pPr>
            <a:lvl3pPr marL="1371600" lvl="2" indent="-317500" algn="l">
              <a:lnSpc>
                <a:spcPct val="115000"/>
              </a:lnSpc>
              <a:spcBef>
                <a:spcPts val="0"/>
              </a:spcBef>
              <a:spcAft>
                <a:spcPts val="0"/>
              </a:spcAft>
              <a:buSzPts val="1400"/>
              <a:buChar char="■"/>
              <a:defRPr/>
            </a:lvl3pPr>
            <a:lvl4pPr marL="1828800" lvl="3" indent="-317500" algn="l">
              <a:lnSpc>
                <a:spcPct val="115000"/>
              </a:lnSpc>
              <a:spcBef>
                <a:spcPts val="0"/>
              </a:spcBef>
              <a:spcAft>
                <a:spcPts val="0"/>
              </a:spcAft>
              <a:buSzPts val="1400"/>
              <a:buChar char="●"/>
              <a:defRPr/>
            </a:lvl4pPr>
            <a:lvl5pPr marL="2286000" lvl="4" indent="-317500" algn="l">
              <a:lnSpc>
                <a:spcPct val="115000"/>
              </a:lnSpc>
              <a:spcBef>
                <a:spcPts val="0"/>
              </a:spcBef>
              <a:spcAft>
                <a:spcPts val="0"/>
              </a:spcAft>
              <a:buSzPts val="1400"/>
              <a:buChar char="○"/>
              <a:defRPr/>
            </a:lvl5pPr>
            <a:lvl6pPr marL="2743200" lvl="5" indent="-317500" algn="l">
              <a:lnSpc>
                <a:spcPct val="115000"/>
              </a:lnSpc>
              <a:spcBef>
                <a:spcPts val="0"/>
              </a:spcBef>
              <a:spcAft>
                <a:spcPts val="0"/>
              </a:spcAft>
              <a:buSzPts val="1400"/>
              <a:buChar char="■"/>
              <a:defRPr/>
            </a:lvl6pPr>
            <a:lvl7pPr marL="3200400" lvl="6" indent="-317500" algn="l">
              <a:lnSpc>
                <a:spcPct val="115000"/>
              </a:lnSpc>
              <a:spcBef>
                <a:spcPts val="0"/>
              </a:spcBef>
              <a:spcAft>
                <a:spcPts val="0"/>
              </a:spcAft>
              <a:buSzPts val="1400"/>
              <a:buChar char="●"/>
              <a:defRPr/>
            </a:lvl7pPr>
            <a:lvl8pPr marL="3657600" lvl="7" indent="-317500" algn="l">
              <a:lnSpc>
                <a:spcPct val="115000"/>
              </a:lnSpc>
              <a:spcBef>
                <a:spcPts val="0"/>
              </a:spcBef>
              <a:spcAft>
                <a:spcPts val="0"/>
              </a:spcAft>
              <a:buSzPts val="1400"/>
              <a:buChar char="○"/>
              <a:defRPr/>
            </a:lvl8pPr>
            <a:lvl9pPr marL="4114800" lvl="8" indent="-317500" algn="l">
              <a:lnSpc>
                <a:spcPct val="115000"/>
              </a:lnSpc>
              <a:spcBef>
                <a:spcPts val="0"/>
              </a:spcBef>
              <a:spcAft>
                <a:spcPts val="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rmAutofit/>
          </a:bodyPr>
          <a:lstStyle>
            <a:lvl1pPr marL="457200" lvl="0" indent="-228600"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34"/>
          <p:cNvSpPr txBox="1">
            <a:spLocks noGrp="1"/>
          </p:cNvSpPr>
          <p:nvPr>
            <p:ph type="title" hasCustomPrompt="1"/>
          </p:nvPr>
        </p:nvSpPr>
        <p:spPr>
          <a:xfrm>
            <a:off x="311700" y="1106125"/>
            <a:ext cx="8520600" cy="1963500"/>
          </a:xfrm>
          <a:prstGeom prst="rect">
            <a:avLst/>
          </a:prstGeom>
          <a:noFill/>
          <a:ln>
            <a:noFill/>
          </a:ln>
        </p:spPr>
        <p:txBody>
          <a:bodyPr spcFirstLastPara="1" wrap="square" lIns="91425" tIns="91425" rIns="91425" bIns="91425" anchor="b" anchorCtr="0">
            <a:normAutofit/>
          </a:bodyPr>
          <a:lstStyle>
            <a:lvl1pPr lvl="0" algn="ctr">
              <a:lnSpc>
                <a:spcPct val="100000"/>
              </a:lnSpc>
              <a:spcBef>
                <a:spcPts val="0"/>
              </a:spcBef>
              <a:spcAft>
                <a:spcPts val="0"/>
              </a:spcAft>
              <a:buSzPts val="12000"/>
              <a:buNone/>
              <a:defRPr sz="12000"/>
            </a:lvl1pPr>
            <a:lvl2pPr lvl="1" algn="ctr">
              <a:lnSpc>
                <a:spcPct val="100000"/>
              </a:lnSpc>
              <a:spcBef>
                <a:spcPts val="0"/>
              </a:spcBef>
              <a:spcAft>
                <a:spcPts val="0"/>
              </a:spcAft>
              <a:buSzPts val="12000"/>
              <a:buNone/>
              <a:defRPr sz="12000"/>
            </a:lvl2pPr>
            <a:lvl3pPr lvl="2" algn="ctr">
              <a:lnSpc>
                <a:spcPct val="100000"/>
              </a:lnSpc>
              <a:spcBef>
                <a:spcPts val="0"/>
              </a:spcBef>
              <a:spcAft>
                <a:spcPts val="0"/>
              </a:spcAft>
              <a:buSzPts val="12000"/>
              <a:buNone/>
              <a:defRPr sz="12000"/>
            </a:lvl3pPr>
            <a:lvl4pPr lvl="3" algn="ctr">
              <a:lnSpc>
                <a:spcPct val="100000"/>
              </a:lnSpc>
              <a:spcBef>
                <a:spcPts val="0"/>
              </a:spcBef>
              <a:spcAft>
                <a:spcPts val="0"/>
              </a:spcAft>
              <a:buSzPts val="12000"/>
              <a:buNone/>
              <a:defRPr sz="12000"/>
            </a:lvl4pPr>
            <a:lvl5pPr lvl="4" algn="ctr">
              <a:lnSpc>
                <a:spcPct val="100000"/>
              </a:lnSpc>
              <a:spcBef>
                <a:spcPts val="0"/>
              </a:spcBef>
              <a:spcAft>
                <a:spcPts val="0"/>
              </a:spcAft>
              <a:buSzPts val="12000"/>
              <a:buNone/>
              <a:defRPr sz="12000"/>
            </a:lvl5pPr>
            <a:lvl6pPr lvl="5" algn="ctr">
              <a:lnSpc>
                <a:spcPct val="100000"/>
              </a:lnSpc>
              <a:spcBef>
                <a:spcPts val="0"/>
              </a:spcBef>
              <a:spcAft>
                <a:spcPts val="0"/>
              </a:spcAft>
              <a:buSzPts val="12000"/>
              <a:buNone/>
              <a:defRPr sz="12000"/>
            </a:lvl6pPr>
            <a:lvl7pPr lvl="6" algn="ctr">
              <a:lnSpc>
                <a:spcPct val="100000"/>
              </a:lnSpc>
              <a:spcBef>
                <a:spcPts val="0"/>
              </a:spcBef>
              <a:spcAft>
                <a:spcPts val="0"/>
              </a:spcAft>
              <a:buSzPts val="12000"/>
              <a:buNone/>
              <a:defRPr sz="12000"/>
            </a:lvl7pPr>
            <a:lvl8pPr lvl="7" algn="ctr">
              <a:lnSpc>
                <a:spcPct val="100000"/>
              </a:lnSpc>
              <a:spcBef>
                <a:spcPts val="0"/>
              </a:spcBef>
              <a:spcAft>
                <a:spcPts val="0"/>
              </a:spcAft>
              <a:buSzPts val="12000"/>
              <a:buNone/>
              <a:defRPr sz="12000"/>
            </a:lvl8pPr>
            <a:lvl9pPr lvl="8" algn="ctr">
              <a:lnSpc>
                <a:spcPct val="100000"/>
              </a:lnSpc>
              <a:spcBef>
                <a:spcPts val="0"/>
              </a:spcBef>
              <a:spcAft>
                <a:spcPts val="0"/>
              </a:spcAft>
              <a:buSzPts val="12000"/>
              <a:buNone/>
              <a:defRPr sz="12000"/>
            </a:lvl9pPr>
          </a:lstStyle>
          <a:p>
            <a:r>
              <a:t>xx%</a:t>
            </a:r>
          </a:p>
        </p:txBody>
      </p:sp>
      <p:sp>
        <p:nvSpPr>
          <p:cNvPr id="46" name="Google Shape;46;p34"/>
          <p:cNvSpPr txBox="1">
            <a:spLocks noGrp="1"/>
          </p:cNvSpPr>
          <p:nvPr>
            <p:ph type="body" idx="1"/>
          </p:nvPr>
        </p:nvSpPr>
        <p:spPr>
          <a:xfrm>
            <a:off x="311700" y="3152225"/>
            <a:ext cx="8520600" cy="1300800"/>
          </a:xfrm>
          <a:prstGeom prst="rect">
            <a:avLst/>
          </a:prstGeom>
          <a:noFill/>
          <a:ln>
            <a:noFill/>
          </a:ln>
        </p:spPr>
        <p:txBody>
          <a:bodyPr spcFirstLastPara="1" wrap="square" lIns="91425" tIns="91425" rIns="91425" bIns="91425" anchor="t" anchorCtr="0">
            <a:normAutofit/>
          </a:bodyPr>
          <a:lstStyle>
            <a:lvl1pPr marL="457200" lvl="0" indent="-342900" algn="ctr">
              <a:lnSpc>
                <a:spcPct val="115000"/>
              </a:lnSpc>
              <a:spcBef>
                <a:spcPts val="0"/>
              </a:spcBef>
              <a:spcAft>
                <a:spcPts val="0"/>
              </a:spcAft>
              <a:buSzPts val="1800"/>
              <a:buChar char="●"/>
              <a:defRPr/>
            </a:lvl1pPr>
            <a:lvl2pPr marL="914400" lvl="1" indent="-317500" algn="ctr">
              <a:lnSpc>
                <a:spcPct val="115000"/>
              </a:lnSpc>
              <a:spcBef>
                <a:spcPts val="0"/>
              </a:spcBef>
              <a:spcAft>
                <a:spcPts val="0"/>
              </a:spcAft>
              <a:buSzPts val="1400"/>
              <a:buChar char="○"/>
              <a:defRPr/>
            </a:lvl2pPr>
            <a:lvl3pPr marL="1371600" lvl="2" indent="-317500" algn="ctr">
              <a:lnSpc>
                <a:spcPct val="115000"/>
              </a:lnSpc>
              <a:spcBef>
                <a:spcPts val="0"/>
              </a:spcBef>
              <a:spcAft>
                <a:spcPts val="0"/>
              </a:spcAft>
              <a:buSzPts val="1400"/>
              <a:buChar char="■"/>
              <a:defRPr/>
            </a:lvl3pPr>
            <a:lvl4pPr marL="1828800" lvl="3" indent="-317500" algn="ctr">
              <a:lnSpc>
                <a:spcPct val="115000"/>
              </a:lnSpc>
              <a:spcBef>
                <a:spcPts val="0"/>
              </a:spcBef>
              <a:spcAft>
                <a:spcPts val="0"/>
              </a:spcAft>
              <a:buSzPts val="1400"/>
              <a:buChar char="●"/>
              <a:defRPr/>
            </a:lvl4pPr>
            <a:lvl5pPr marL="2286000" lvl="4" indent="-317500" algn="ctr">
              <a:lnSpc>
                <a:spcPct val="115000"/>
              </a:lnSpc>
              <a:spcBef>
                <a:spcPts val="0"/>
              </a:spcBef>
              <a:spcAft>
                <a:spcPts val="0"/>
              </a:spcAft>
              <a:buSzPts val="1400"/>
              <a:buChar char="○"/>
              <a:defRPr/>
            </a:lvl5pPr>
            <a:lvl6pPr marL="2743200" lvl="5" indent="-317500" algn="ctr">
              <a:lnSpc>
                <a:spcPct val="115000"/>
              </a:lnSpc>
              <a:spcBef>
                <a:spcPts val="0"/>
              </a:spcBef>
              <a:spcAft>
                <a:spcPts val="0"/>
              </a:spcAft>
              <a:buSzPts val="1400"/>
              <a:buChar char="■"/>
              <a:defRPr/>
            </a:lvl6pPr>
            <a:lvl7pPr marL="3200400" lvl="6" indent="-317500" algn="ctr">
              <a:lnSpc>
                <a:spcPct val="115000"/>
              </a:lnSpc>
              <a:spcBef>
                <a:spcPts val="0"/>
              </a:spcBef>
              <a:spcAft>
                <a:spcPts val="0"/>
              </a:spcAft>
              <a:buSzPts val="1400"/>
              <a:buChar char="●"/>
              <a:defRPr/>
            </a:lvl7pPr>
            <a:lvl8pPr marL="3657600" lvl="7" indent="-317500" algn="ctr">
              <a:lnSpc>
                <a:spcPct val="115000"/>
              </a:lnSpc>
              <a:spcBef>
                <a:spcPts val="0"/>
              </a:spcBef>
              <a:spcAft>
                <a:spcPts val="0"/>
              </a:spcAft>
              <a:buSzPts val="1400"/>
              <a:buChar char="○"/>
              <a:defRPr/>
            </a:lvl8pPr>
            <a:lvl9pPr marL="4114800" lvl="8" indent="-317500" algn="ctr">
              <a:lnSpc>
                <a:spcPct val="115000"/>
              </a:lnSpc>
              <a:spcBef>
                <a:spcPts val="0"/>
              </a:spcBef>
              <a:spcAft>
                <a:spcPts val="0"/>
              </a:spcAft>
              <a:buSzPts val="1400"/>
              <a:buChar char="■"/>
              <a:defRPr/>
            </a:lvl9pPr>
          </a:lstStyle>
          <a:p>
            <a:endParaRPr/>
          </a:p>
        </p:txBody>
      </p:sp>
      <p:sp>
        <p:nvSpPr>
          <p:cNvPr id="47" name="Google Shape;47;p3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2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marR="0" lvl="0"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9pPr>
          </a:lstStyle>
          <a:p>
            <a:endParaRPr/>
          </a:p>
        </p:txBody>
      </p:sp>
      <p:sp>
        <p:nvSpPr>
          <p:cNvPr id="7" name="Google Shape;7;p2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marR="0" lvl="0" indent="-342900" algn="l" rtl="0">
              <a:lnSpc>
                <a:spcPct val="115000"/>
              </a:lnSpc>
              <a:spcBef>
                <a:spcPts val="0"/>
              </a:spcBef>
              <a:spcAft>
                <a:spcPts val="0"/>
              </a:spcAft>
              <a:buClr>
                <a:schemeClr val="dk2"/>
              </a:buClr>
              <a:buSzPts val="1800"/>
              <a:buFont typeface="Arial"/>
              <a:buChar char="●"/>
              <a:defRPr sz="1800" b="0" i="0" u="none" strike="noStrike" cap="none">
                <a:solidFill>
                  <a:schemeClr val="dk2"/>
                </a:solidFill>
                <a:latin typeface="Arial"/>
                <a:ea typeface="Arial"/>
                <a:cs typeface="Arial"/>
                <a:sym typeface="Arial"/>
              </a:defRPr>
            </a:lvl1pPr>
            <a:lvl2pPr marL="914400" marR="0" lvl="1"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2pPr>
            <a:lvl3pPr marL="1371600" marR="0" lvl="2"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3pPr>
            <a:lvl4pPr marL="1828800" marR="0" lvl="3"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4pPr>
            <a:lvl5pPr marL="2286000" marR="0" lvl="4"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5pPr>
            <a:lvl6pPr marL="2743200" marR="0" lvl="5"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6pPr>
            <a:lvl7pPr marL="3200400" marR="0" lvl="6"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7pPr>
            <a:lvl8pPr marL="3657600" marR="0" lvl="7"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8pPr>
            <a:lvl9pPr marL="4114800" marR="0" lvl="8" indent="-317500" algn="l" rtl="0">
              <a:lnSpc>
                <a:spcPct val="115000"/>
              </a:lnSpc>
              <a:spcBef>
                <a:spcPts val="0"/>
              </a:spcBef>
              <a:spcAft>
                <a:spcPts val="0"/>
              </a:spcAft>
              <a:buClr>
                <a:schemeClr val="dk2"/>
              </a:buClr>
              <a:buSzPts val="1400"/>
              <a:buFont typeface="Arial"/>
              <a:buChar char="■"/>
              <a:defRPr sz="1400" b="0" i="0" u="none" strike="noStrike" cap="none">
                <a:solidFill>
                  <a:schemeClr val="dk2"/>
                </a:solidFill>
                <a:latin typeface="Arial"/>
                <a:ea typeface="Arial"/>
                <a:cs typeface="Arial"/>
                <a:sym typeface="Arial"/>
              </a:defRPr>
            </a:lvl9pPr>
          </a:lstStyle>
          <a:p>
            <a:endParaRPr/>
          </a:p>
        </p:txBody>
      </p:sp>
      <p:sp>
        <p:nvSpPr>
          <p:cNvPr id="8" name="Google Shape;8;p24"/>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50" r:id="rId1"/>
    <p:sldLayoutId id="2147483651" r:id="rId2"/>
    <p:sldLayoutId id="2147483652" r:id="rId3"/>
    <p:sldLayoutId id="2147483653" r:id="rId4"/>
    <p:sldLayoutId id="2147483654" r:id="rId5"/>
    <p:sldLayoutId id="2147483655" r:id="rId6"/>
    <p:sldLayoutId id="2147483656" r:id="rId7"/>
    <p:sldLayoutId id="2147483657" r:id="rId8"/>
    <p:sldLayoutId id="2147483658" r:id="rId9"/>
    <p:sldLayoutId id="2147483659"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9"/>
        <p:cNvGrpSpPr/>
        <p:nvPr/>
      </p:nvGrpSpPr>
      <p:grpSpPr>
        <a:xfrm>
          <a:off x="0" y="0"/>
          <a:ext cx="0" cy="0"/>
          <a:chOff x="0" y="0"/>
          <a:chExt cx="0" cy="0"/>
        </a:xfrm>
      </p:grpSpPr>
      <p:sp>
        <p:nvSpPr>
          <p:cNvPr id="60" name="Google Shape;60;g2abf0fb1d86_0_0"/>
          <p:cNvSpPr txBox="1">
            <a:spLocks noGrp="1"/>
          </p:cNvSpPr>
          <p:nvPr>
            <p:ph type="title"/>
          </p:nvPr>
        </p:nvSpPr>
        <p:spPr>
          <a:xfrm>
            <a:off x="311700" y="1729950"/>
            <a:ext cx="8520600" cy="841800"/>
          </a:xfrm>
          <a:prstGeom prst="rect">
            <a:avLst/>
          </a:prstGeom>
          <a:solidFill>
            <a:srgbClr val="B6D7A8"/>
          </a:solidFill>
        </p:spPr>
        <p:txBody>
          <a:bodyPr spcFirstLastPara="1" wrap="square" lIns="91425" tIns="91425" rIns="91425" bIns="91425" anchor="ctr" anchorCtr="0">
            <a:normAutofit/>
          </a:bodyPr>
          <a:lstStyle/>
          <a:p>
            <a:pPr marL="0" lvl="0" indent="0" algn="ctr" rtl="0">
              <a:spcBef>
                <a:spcPts val="0"/>
              </a:spcBef>
              <a:spcAft>
                <a:spcPts val="0"/>
              </a:spcAft>
              <a:buNone/>
            </a:pPr>
            <a:r>
              <a:rPr lang="en">
                <a:latin typeface="Lobster"/>
                <a:ea typeface="Lobster"/>
                <a:cs typeface="Lobster"/>
                <a:sym typeface="Lobster"/>
              </a:rPr>
              <a:t>Lecture 17</a:t>
            </a:r>
            <a:endParaRPr>
              <a:latin typeface="Lobster"/>
              <a:ea typeface="Lobster"/>
              <a:cs typeface="Lobster"/>
              <a:sym typeface="Lobster"/>
            </a:endParaRPr>
          </a:p>
        </p:txBody>
      </p:sp>
      <p:sp>
        <p:nvSpPr>
          <p:cNvPr id="61" name="Google Shape;61;g2abf0fb1d86_0_0"/>
          <p:cNvSpPr txBox="1"/>
          <p:nvPr/>
        </p:nvSpPr>
        <p:spPr>
          <a:xfrm>
            <a:off x="3884400" y="2690100"/>
            <a:ext cx="4947900" cy="7080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1700">
                <a:solidFill>
                  <a:schemeClr val="dk2"/>
                </a:solidFill>
                <a:latin typeface="Comic Sans MS"/>
                <a:ea typeface="Comic Sans MS"/>
                <a:cs typeface="Comic Sans MS"/>
                <a:sym typeface="Comic Sans MS"/>
              </a:rPr>
              <a:t>Topics:</a:t>
            </a:r>
            <a:endParaRPr sz="1700">
              <a:solidFill>
                <a:schemeClr val="dk2"/>
              </a:solidFill>
              <a:latin typeface="Comic Sans MS"/>
              <a:ea typeface="Comic Sans MS"/>
              <a:cs typeface="Comic Sans MS"/>
              <a:sym typeface="Comic Sans MS"/>
            </a:endParaRPr>
          </a:p>
          <a:p>
            <a:pPr marL="457200" lvl="0" indent="-336550" algn="l" rtl="0">
              <a:spcBef>
                <a:spcPts val="0"/>
              </a:spcBef>
              <a:spcAft>
                <a:spcPts val="0"/>
              </a:spcAft>
              <a:buClr>
                <a:schemeClr val="dk2"/>
              </a:buClr>
              <a:buSzPts val="1700"/>
              <a:buFont typeface="Comic Sans MS"/>
              <a:buAutoNum type="arabicPeriod"/>
            </a:pPr>
            <a:r>
              <a:rPr lang="en" sz="1700">
                <a:solidFill>
                  <a:schemeClr val="dk2"/>
                </a:solidFill>
                <a:latin typeface="Comic Sans MS"/>
                <a:ea typeface="Comic Sans MS"/>
                <a:cs typeface="Comic Sans MS"/>
                <a:sym typeface="Comic Sans MS"/>
              </a:rPr>
              <a:t>Mathematical Induction</a:t>
            </a:r>
            <a:endParaRPr sz="1700">
              <a:solidFill>
                <a:schemeClr val="dk2"/>
              </a:solidFill>
              <a:latin typeface="Comic Sans MS"/>
              <a:ea typeface="Comic Sans MS"/>
              <a:cs typeface="Comic Sans MS"/>
              <a:sym typeface="Comic Sans M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0"/>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15" name="Google Shape;115;p10"/>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l" rtl="0">
                  <a:lnSpc>
                    <a:spcPct val="115000"/>
                  </a:lnSpc>
                  <a:spcBef>
                    <a:spcPts val="0"/>
                  </a:spcBef>
                  <a:spcAft>
                    <a:spcPts val="800"/>
                  </a:spcAft>
                  <a:buClr>
                    <a:schemeClr val="dk1"/>
                  </a:buClr>
                  <a:buSzPct val="61110"/>
                  <a:buFont typeface="Arial"/>
                  <a:buNone/>
                </a:pPr>
                <a:r>
                  <a:rPr lang="en-US" dirty="0"/>
                  <a:t>EXAMPLE 6 Use mathematical induction to prove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r>
                      <a:rPr lang="en-US" i="1" dirty="0" smtClean="0">
                        <a:latin typeface="Cambria Math" panose="02040503050406030204" pitchFamily="18" charset="0"/>
                      </a:rPr>
                      <m:t>&lt;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for every integer </a:t>
                </a:r>
                <a14:m>
                  <m:oMath xmlns:m="http://schemas.openxmlformats.org/officeDocument/2006/math">
                    <m:r>
                      <a:rPr lang="en-US" i="1" dirty="0" smtClean="0">
                        <a:latin typeface="Cambria Math" panose="02040503050406030204" pitchFamily="18" charset="0"/>
                      </a:rPr>
                      <m:t>𝑛</m:t>
                    </m:r>
                  </m:oMath>
                </a14:m>
                <a:r>
                  <a:rPr lang="en-US" dirty="0"/>
                  <a:t> with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4</m:t>
                    </m:r>
                  </m:oMath>
                </a14:m>
                <a:r>
                  <a:rPr lang="en-US" dirty="0"/>
                  <a:t>. (Note that this  inequality is false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 </m:t>
                    </m:r>
                    <m:r>
                      <a:rPr lang="en-US" i="1" dirty="0" smtClean="0">
                        <a:latin typeface="Cambria Math" panose="02040503050406030204" pitchFamily="18" charset="0"/>
                      </a:rPr>
                      <m:t>2</m:t>
                    </m:r>
                    <m:r>
                      <a:rPr lang="en-US" i="1" dirty="0" smtClean="0">
                        <a:latin typeface="Cambria Math" panose="02040503050406030204" pitchFamily="18" charset="0"/>
                      </a:rPr>
                      <m:t>, </m:t>
                    </m:r>
                    <m:r>
                      <a:rPr lang="en-US" i="1" dirty="0" smtClean="0">
                        <a:latin typeface="Cambria Math" panose="02040503050406030204" pitchFamily="18" charset="0"/>
                      </a:rPr>
                      <m:t>3</m:t>
                    </m:r>
                  </m:oMath>
                </a14:m>
                <a:r>
                  <a:rPr lang="en-US" dirty="0"/>
                  <a:t>.) </a:t>
                </a:r>
              </a:p>
              <a:p>
                <a:pPr marL="0" lvl="0" indent="0" algn="l" rtl="0">
                  <a:lnSpc>
                    <a:spcPct val="115000"/>
                  </a:lnSpc>
                  <a:spcBef>
                    <a:spcPts val="0"/>
                  </a:spcBef>
                  <a:spcAft>
                    <a:spcPts val="800"/>
                  </a:spcAft>
                  <a:buClr>
                    <a:schemeClr val="dk1"/>
                  </a:buClr>
                  <a:buSzPct val="61110"/>
                  <a:buFont typeface="Arial"/>
                  <a:buNone/>
                </a:pPr>
                <a:r>
                  <a:rPr lang="en-US" dirty="0"/>
                  <a:t>Solution: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proposition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r>
                      <a:rPr lang="en-US" i="1" dirty="0" smtClean="0">
                        <a:latin typeface="Cambria Math" panose="02040503050406030204" pitchFamily="18" charset="0"/>
                      </a:rPr>
                      <m:t>&lt;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endParaRPr lang="en-US" dirty="0"/>
              </a:p>
              <a:p>
                <a:pPr marL="0" indent="0">
                  <a:spcAft>
                    <a:spcPts val="600"/>
                  </a:spcAft>
                  <a:buClr>
                    <a:schemeClr val="dk1"/>
                  </a:buClr>
                  <a:buSzPct val="61110"/>
                  <a:buNone/>
                </a:pPr>
                <a:r>
                  <a:rPr lang="en-US" dirty="0"/>
                  <a:t>BASIS STEP: To prove the inequality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m:t>
                    </m:r>
                    <m:r>
                      <a:rPr lang="en-US" i="1" dirty="0" smtClean="0">
                        <a:latin typeface="Cambria Math" panose="02040503050406030204" pitchFamily="18" charset="0"/>
                      </a:rPr>
                      <m:t>4</m:t>
                    </m:r>
                  </m:oMath>
                </a14:m>
                <a:r>
                  <a:rPr lang="en-US" dirty="0"/>
                  <a:t> requires that the basis step to be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m:t>
                    </m:r>
                  </m:oMath>
                </a14:m>
                <a:r>
                  <a:rPr lang="en-US" dirty="0"/>
                  <a:t>. Note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4</m:t>
                    </m:r>
                    <m:r>
                      <a:rPr lang="en-US" i="1" dirty="0" smtClean="0">
                        <a:latin typeface="Cambria Math" panose="02040503050406030204" pitchFamily="18" charset="0"/>
                      </a:rPr>
                      <m:t>)</m:t>
                    </m:r>
                  </m:oMath>
                </a14:m>
                <a:r>
                  <a:rPr lang="en-US" dirty="0"/>
                  <a:t> is true, because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4</m:t>
                        </m:r>
                      </m:sup>
                    </m:sSup>
                    <m:r>
                      <a:rPr lang="en-US" i="1" dirty="0" smtClean="0">
                        <a:latin typeface="Cambria Math" panose="02040503050406030204" pitchFamily="18" charset="0"/>
                      </a:rPr>
                      <m:t> = </m:t>
                    </m:r>
                    <m:r>
                      <a:rPr lang="en-US" i="1" dirty="0" smtClean="0">
                        <a:latin typeface="Cambria Math" panose="02040503050406030204" pitchFamily="18" charset="0"/>
                      </a:rPr>
                      <m:t>16</m:t>
                    </m:r>
                    <m:r>
                      <a:rPr lang="en-US" i="1" dirty="0" smtClean="0">
                        <a:latin typeface="Cambria Math" panose="02040503050406030204" pitchFamily="18" charset="0"/>
                      </a:rPr>
                      <m:t> &lt; </m:t>
                    </m:r>
                    <m:r>
                      <a:rPr lang="en-US" i="1" dirty="0" smtClean="0">
                        <a:latin typeface="Cambria Math" panose="02040503050406030204" pitchFamily="18" charset="0"/>
                      </a:rPr>
                      <m:t>24</m:t>
                    </m:r>
                    <m:r>
                      <a:rPr lang="en-US" i="1" dirty="0" smtClean="0">
                        <a:latin typeface="Cambria Math" panose="02040503050406030204" pitchFamily="18" charset="0"/>
                      </a:rPr>
                      <m:t> = </m:t>
                    </m:r>
                    <m:r>
                      <a:rPr lang="en-US" i="1" dirty="0" smtClean="0">
                        <a:latin typeface="Cambria Math" panose="02040503050406030204" pitchFamily="18" charset="0"/>
                      </a:rPr>
                      <m:t>4</m:t>
                    </m:r>
                    <m:r>
                      <a:rPr lang="en-US" i="1" dirty="0" smtClean="0">
                        <a:latin typeface="Cambria Math" panose="02040503050406030204" pitchFamily="18" charset="0"/>
                      </a:rPr>
                      <m:t>!</m:t>
                    </m:r>
                  </m:oMath>
                </a14:m>
                <a:endParaRPr lang="en-US" dirty="0"/>
              </a:p>
              <a:p>
                <a:pPr marL="0" lvl="0" indent="0">
                  <a:buClr>
                    <a:schemeClr val="dk1"/>
                  </a:buClr>
                  <a:buSzPct val="61110"/>
                  <a:buNone/>
                </a:pPr>
                <a:r>
                  <a:rPr lang="en-US" dirty="0"/>
                  <a:t>INDUCTIVE STEP: For the inductive step, we assume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an arbitrary integer </a:t>
                </a:r>
                <a14:m>
                  <m:oMath xmlns:m="http://schemas.openxmlformats.org/officeDocument/2006/math">
                    <m:r>
                      <a:rPr lang="en-US" i="1" dirty="0" smtClean="0">
                        <a:latin typeface="Cambria Math" panose="02040503050406030204" pitchFamily="18" charset="0"/>
                      </a:rPr>
                      <m:t>𝑘</m:t>
                    </m:r>
                  </m:oMath>
                </a14:m>
                <a:r>
                  <a:rPr lang="en-US" dirty="0"/>
                  <a:t> with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4</m:t>
                    </m:r>
                  </m:oMath>
                </a14:m>
                <a:r>
                  <a:rPr lang="en-US" dirty="0"/>
                  <a:t>. That is, we assume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&lt; </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for the positive integer </a:t>
                </a:r>
                <a14:m>
                  <m:oMath xmlns:m="http://schemas.openxmlformats.org/officeDocument/2006/math">
                    <m:r>
                      <a:rPr lang="en-US" i="1" dirty="0" smtClean="0">
                        <a:latin typeface="Cambria Math" panose="02040503050406030204" pitchFamily="18" charset="0"/>
                      </a:rPr>
                      <m:t>𝑘</m:t>
                    </m:r>
                  </m:oMath>
                </a14:m>
                <a:r>
                  <a:rPr lang="en-US" dirty="0"/>
                  <a:t> with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4</m:t>
                    </m:r>
                  </m:oMath>
                </a14:m>
                <a:r>
                  <a:rPr lang="en-US" dirty="0"/>
                  <a:t>. We must show that under this hypothesis,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also true. That is, we must show that if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sup>
                    </m:sSup>
                    <m:r>
                      <a:rPr lang="en-US" i="1" dirty="0" smtClean="0">
                        <a:latin typeface="Cambria Math" panose="02040503050406030204" pitchFamily="18" charset="0"/>
                      </a:rPr>
                      <m:t> &lt; </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for an arbitrary positive integer </a:t>
                </a:r>
                <a14:m>
                  <m:oMath xmlns:m="http://schemas.openxmlformats.org/officeDocument/2006/math">
                    <m:r>
                      <a:rPr lang="en-US" i="1" dirty="0" smtClean="0">
                        <a:latin typeface="Cambria Math" panose="02040503050406030204" pitchFamily="18" charset="0"/>
                      </a:rPr>
                      <m:t>𝑘</m:t>
                    </m:r>
                  </m:oMath>
                </a14:m>
                <a:r>
                  <a:rPr lang="en-US" dirty="0"/>
                  <a:t> where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4</m:t>
                    </m:r>
                  </m:oMath>
                </a14:m>
                <a:r>
                  <a:rPr lang="en-US" dirty="0"/>
                  <a:t>, then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r>
                      <a:rPr lang="en-US" i="1" dirty="0" smtClean="0">
                        <a:latin typeface="Cambria Math" panose="02040503050406030204" pitchFamily="18" charset="0"/>
                      </a:rPr>
                      <m:t>&lt;(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We have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sup>
                    </m:sSup>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a:latin typeface="Cambria Math" panose="02040503050406030204" pitchFamily="18" charset="0"/>
                          </a:rPr>
                          <m:t>2</m:t>
                        </m:r>
                      </m:e>
                      <m:sup>
                        <m:r>
                          <a:rPr lang="en-US" i="1" dirty="0">
                            <a:latin typeface="Cambria Math" panose="02040503050406030204" pitchFamily="18" charset="0"/>
                          </a:rPr>
                          <m:t>𝑘</m:t>
                        </m:r>
                      </m:sup>
                    </m:sSup>
                  </m:oMath>
                </a14:m>
                <a:r>
                  <a:rPr lang="en-US" dirty="0"/>
                  <a:t> (by definition of exponent) </a:t>
                </a:r>
                <a14:m>
                  <m:oMath xmlns:m="http://schemas.openxmlformats.org/officeDocument/2006/math">
                    <m:r>
                      <a:rPr lang="en-US" i="1" dirty="0">
                        <a:latin typeface="Cambria Math" panose="02040503050406030204" pitchFamily="18" charset="0"/>
                      </a:rPr>
                      <m:t>&lt; </m:t>
                    </m:r>
                    <m:r>
                      <a:rPr lang="en-US" i="1" dirty="0">
                        <a:latin typeface="Cambria Math" panose="02040503050406030204" pitchFamily="18" charset="0"/>
                      </a:rPr>
                      <m:t>2</m:t>
                    </m:r>
                    <m:r>
                      <a:rPr lang="en-US" i="1" dirty="0">
                        <a:latin typeface="Cambria Math" panose="02040503050406030204" pitchFamily="18" charset="0"/>
                      </a:rPr>
                      <m:t> ⋅ </m:t>
                    </m:r>
                    <m:r>
                      <a:rPr lang="en-US" i="1" dirty="0">
                        <a:latin typeface="Cambria Math" panose="02040503050406030204" pitchFamily="18" charset="0"/>
                      </a:rPr>
                      <m:t>𝑘</m:t>
                    </m:r>
                    <m:r>
                      <a:rPr lang="en-US" i="1" dirty="0">
                        <a:latin typeface="Cambria Math" panose="02040503050406030204" pitchFamily="18" charset="0"/>
                      </a:rPr>
                      <m:t>!</m:t>
                    </m:r>
                  </m:oMath>
                </a14:m>
                <a:r>
                  <a:rPr lang="en-US" dirty="0"/>
                  <a:t> (by the inductive hypothesis) </a:t>
                </a:r>
                <a14:m>
                  <m:oMath xmlns:m="http://schemas.openxmlformats.org/officeDocument/2006/math">
                    <m:r>
                      <a:rPr lang="en-US" i="1" dirty="0" smtClean="0">
                        <a:latin typeface="Cambria Math" panose="02040503050406030204" pitchFamily="18" charset="0"/>
                      </a:rPr>
                      <m:t>&lt;(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because </a:t>
                </a:r>
                <a14:m>
                  <m:oMath xmlns:m="http://schemas.openxmlformats.org/officeDocument/2006/math">
                    <m:r>
                      <a:rPr lang="en-US" i="1" dirty="0" smtClean="0">
                        <a:latin typeface="Cambria Math" panose="02040503050406030204" pitchFamily="18" charset="0"/>
                      </a:rPr>
                      <m:t>2</m:t>
                    </m:r>
                    <m:r>
                      <a:rPr lang="en-US" i="1" dirty="0" smtClean="0">
                        <a:latin typeface="Cambria Math" panose="02040503050406030204" pitchFamily="18" charset="0"/>
                      </a:rPr>
                      <m:t>&lt;</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r>
                      <a:rPr lang="en-US" i="1" dirty="0">
                        <a:latin typeface="Cambria Math" panose="02040503050406030204" pitchFamily="18" charset="0"/>
                      </a:rPr>
                      <m:t>)!</m:t>
                    </m:r>
                  </m:oMath>
                </a14:m>
                <a:r>
                  <a:rPr lang="en-US" dirty="0"/>
                  <a:t> by definition of factorial function.</a:t>
                </a:r>
              </a:p>
              <a:p>
                <a:pPr marL="0" lvl="0" indent="0" algn="l" rtl="0">
                  <a:lnSpc>
                    <a:spcPct val="115000"/>
                  </a:lnSpc>
                  <a:spcBef>
                    <a:spcPts val="0"/>
                  </a:spcBef>
                  <a:spcAft>
                    <a:spcPts val="0"/>
                  </a:spcAft>
                  <a:buClr>
                    <a:schemeClr val="dk1"/>
                  </a:buClr>
                  <a:buSzPct val="61110"/>
                  <a:buFont typeface="Arial"/>
                  <a:buNone/>
                </a:pPr>
                <a:r>
                  <a:rPr lang="en-US" dirty="0"/>
                  <a:t>This shows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when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This completes the inductive step of the proof.</a:t>
                </a:r>
              </a:p>
              <a:p>
                <a:pPr marL="0" lvl="0" indent="0" algn="l" rtl="0">
                  <a:lnSpc>
                    <a:spcPct val="115000"/>
                  </a:lnSpc>
                  <a:spcBef>
                    <a:spcPts val="1200"/>
                  </a:spcBef>
                  <a:spcAft>
                    <a:spcPts val="1200"/>
                  </a:spcAft>
                  <a:buSzPct val="117647"/>
                  <a:buNone/>
                </a:pPr>
                <a:endParaRPr dirty="0"/>
              </a:p>
            </p:txBody>
          </p:sp>
        </mc:Choice>
        <mc:Fallback xmlns="">
          <p:sp>
            <p:nvSpPr>
              <p:cNvPr id="115" name="Google Shape;115;p10"/>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286" r="-644"/>
                </a:stretch>
              </a:blipFill>
              <a:ln>
                <a:noFill/>
              </a:ln>
            </p:spPr>
            <p:txBody>
              <a:bodyPr/>
              <a:lstStyle/>
              <a:p>
                <a:r>
                  <a:rPr lang="en-US">
                    <a:noFill/>
                  </a:rPr>
                  <a:t> </a:t>
                </a:r>
              </a:p>
            </p:txBody>
          </p:sp>
        </mc:Fallback>
      </mc:AlternateContent>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19"/>
        <p:cNvGrpSpPr/>
        <p:nvPr/>
      </p:nvGrpSpPr>
      <p:grpSpPr>
        <a:xfrm>
          <a:off x="0" y="0"/>
          <a:ext cx="0" cy="0"/>
          <a:chOff x="0" y="0"/>
          <a:chExt cx="0" cy="0"/>
        </a:xfrm>
      </p:grpSpPr>
      <p:sp>
        <p:nvSpPr>
          <p:cNvPr id="120" name="Google Shape;120;p1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21" name="Google Shape;121;p11"/>
              <p:cNvSpPr txBox="1">
                <a:spLocks noGrp="1"/>
              </p:cNvSpPr>
              <p:nvPr>
                <p:ph type="body" idx="1"/>
              </p:nvPr>
            </p:nvSpPr>
            <p:spPr>
              <a:xfrm>
                <a:off x="311700" y="12542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600"/>
                  </a:spcAft>
                  <a:buClr>
                    <a:schemeClr val="dk1"/>
                  </a:buClr>
                  <a:buSzPts val="1100"/>
                  <a:buFont typeface="Arial"/>
                  <a:buNone/>
                </a:pPr>
                <a:r>
                  <a:rPr lang="en-US" dirty="0"/>
                  <a:t>EXAMPLE 9 Use mathematical induction to prove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i="1" dirty="0" smtClean="0">
                            <a:latin typeface="Cambria Math" panose="02040503050406030204" pitchFamily="18" charset="0"/>
                          </a:rPr>
                          <m:t>2</m:t>
                        </m:r>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r>
                  <a:rPr lang="en-US" dirty="0"/>
                  <a:t> is divisible by 57 for every nonnegative  integer n. </a:t>
                </a:r>
              </a:p>
              <a:p>
                <a:pPr marL="0" lvl="0" indent="0" algn="just" rtl="0">
                  <a:lnSpc>
                    <a:spcPct val="115000"/>
                  </a:lnSpc>
                  <a:spcBef>
                    <a:spcPts val="0"/>
                  </a:spcBef>
                  <a:spcAft>
                    <a:spcPts val="0"/>
                  </a:spcAft>
                  <a:buClr>
                    <a:schemeClr val="dk1"/>
                  </a:buClr>
                  <a:buSzPts val="1100"/>
                  <a:buFont typeface="Arial"/>
                  <a:buNone/>
                </a:pPr>
                <a:r>
                  <a:rPr lang="en-US" dirty="0"/>
                  <a:t>Solution: To construct the proof,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denote the proposition: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2</m:t>
                        </m:r>
                      </m:sup>
                    </m:sSup>
                    <m:r>
                      <a:rPr lang="en-US" b="0"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82</m:t>
                        </m:r>
                      </m:e>
                      <m:sup>
                        <m:r>
                          <a:rPr lang="en-US" b="0" i="1" dirty="0" smtClean="0">
                            <a:latin typeface="Cambria Math" panose="02040503050406030204" pitchFamily="18" charset="0"/>
                          </a:rPr>
                          <m:t>𝑛</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r>
                  <a:rPr lang="en-US" dirty="0"/>
                  <a:t> is divisible by 57.”</a:t>
                </a:r>
              </a:p>
              <a:p>
                <a:pPr marL="0" lvl="0" indent="0" algn="just" rtl="0">
                  <a:lnSpc>
                    <a:spcPct val="115000"/>
                  </a:lnSpc>
                  <a:spcBef>
                    <a:spcPts val="1200"/>
                  </a:spcBef>
                  <a:spcAft>
                    <a:spcPts val="0"/>
                  </a:spcAft>
                  <a:buClr>
                    <a:schemeClr val="dk1"/>
                  </a:buClr>
                  <a:buSzPts val="1100"/>
                  <a:buFont typeface="Arial"/>
                  <a:buNone/>
                </a:pPr>
                <a:r>
                  <a:rPr lang="en-US" dirty="0"/>
                  <a:t>BASIS STEP: To complete the basis step,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oMath>
                </a14:m>
                <a:r>
                  <a:rPr lang="en-US" dirty="0"/>
                  <a:t> is true, because we want to prove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every nonnegative integer </a:t>
                </a:r>
                <a14:m>
                  <m:oMath xmlns:m="http://schemas.openxmlformats.org/officeDocument/2006/math">
                    <m:r>
                      <a:rPr lang="en-US" i="1" dirty="0" smtClean="0">
                        <a:latin typeface="Cambria Math" panose="02040503050406030204" pitchFamily="18" charset="0"/>
                      </a:rPr>
                      <m:t>𝑛</m:t>
                    </m:r>
                  </m:oMath>
                </a14:m>
                <a:r>
                  <a:rPr lang="en-US" dirty="0"/>
                  <a:t>. We see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oMath>
                </a14:m>
                <a:r>
                  <a:rPr lang="en-US" dirty="0"/>
                  <a:t> is true because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0</m:t>
                        </m:r>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m:t>
                    </m:r>
                    <m:r>
                      <a:rPr lang="en-US" i="1" dirty="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m:t>
                        </m:r>
                        <m:r>
                          <a:rPr lang="en-US" i="1" dirty="0">
                            <a:latin typeface="Cambria Math" panose="02040503050406030204" pitchFamily="18" charset="0"/>
                          </a:rPr>
                          <m:t>0</m:t>
                        </m:r>
                        <m:r>
                          <a:rPr lang="en-US" i="1" dirty="0">
                            <a:latin typeface="Cambria Math" panose="02040503050406030204" pitchFamily="18" charset="0"/>
                          </a:rPr>
                          <m:t>+</m:t>
                        </m:r>
                        <m:r>
                          <a:rPr lang="en-US" i="1" dirty="0">
                            <a:latin typeface="Cambria Math" panose="02040503050406030204" pitchFamily="18" charset="0"/>
                          </a:rPr>
                          <m:t>1</m:t>
                        </m:r>
                      </m:sup>
                    </m:sSup>
                    <m:r>
                      <a:rPr lang="en-US" i="1" dirty="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2</m:t>
                        </m:r>
                      </m:sup>
                    </m:sSup>
                    <m:r>
                      <a:rPr lang="en-US" i="1" dirty="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1</m:t>
                        </m:r>
                      </m:sup>
                    </m:sSup>
                    <m:r>
                      <a:rPr lang="en-US" i="1" dirty="0">
                        <a:latin typeface="Cambria Math" panose="02040503050406030204" pitchFamily="18" charset="0"/>
                      </a:rPr>
                      <m:t> = </m:t>
                    </m:r>
                    <m:r>
                      <a:rPr lang="en-US" i="1" dirty="0">
                        <a:latin typeface="Cambria Math" panose="02040503050406030204" pitchFamily="18" charset="0"/>
                      </a:rPr>
                      <m:t>57</m:t>
                    </m:r>
                  </m:oMath>
                </a14:m>
                <a:r>
                  <a:rPr lang="en-US" dirty="0"/>
                  <a:t> is divisible by 57. This completes the basis step.</a:t>
                </a:r>
              </a:p>
            </p:txBody>
          </p:sp>
        </mc:Choice>
        <mc:Fallback xmlns="">
          <p:sp>
            <p:nvSpPr>
              <p:cNvPr id="121" name="Google Shape;121;p11"/>
              <p:cNvSpPr txBox="1">
                <a:spLocks noGrp="1" noRot="1" noChangeAspect="1" noMove="1" noResize="1" noEditPoints="1" noAdjustHandles="1" noChangeArrowheads="1" noChangeShapeType="1" noTextEdit="1"/>
              </p:cNvSpPr>
              <p:nvPr>
                <p:ph type="body" idx="1"/>
              </p:nvPr>
            </p:nvSpPr>
            <p:spPr>
              <a:xfrm>
                <a:off x="311700" y="12542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25"/>
        <p:cNvGrpSpPr/>
        <p:nvPr/>
      </p:nvGrpSpPr>
      <p:grpSpPr>
        <a:xfrm>
          <a:off x="0" y="0"/>
          <a:ext cx="0" cy="0"/>
          <a:chOff x="0" y="0"/>
          <a:chExt cx="0" cy="0"/>
        </a:xfrm>
      </p:grpSpPr>
      <p:sp>
        <p:nvSpPr>
          <p:cNvPr id="126" name="Google Shape;126;p1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27" name="Google Shape;127;p12"/>
              <p:cNvSpPr txBox="1">
                <a:spLocks noGrp="1"/>
              </p:cNvSpPr>
              <p:nvPr>
                <p:ph type="body" idx="1"/>
              </p:nvPr>
            </p:nvSpPr>
            <p:spPr>
              <a:xfrm>
                <a:off x="311700" y="1203375"/>
                <a:ext cx="8520600" cy="3416400"/>
              </a:xfrm>
              <a:prstGeom prst="rect">
                <a:avLst/>
              </a:prstGeom>
              <a:noFill/>
              <a:ln>
                <a:noFill/>
              </a:ln>
            </p:spPr>
            <p:txBody>
              <a:bodyPr spcFirstLastPara="1" wrap="square" lIns="91425" tIns="91425" rIns="91425" bIns="91425" anchor="t" anchorCtr="0">
                <a:normAutofit/>
              </a:bodyPr>
              <a:lstStyle/>
              <a:p>
                <a:pPr marL="0" lvl="0" indent="0" algn="just" rtl="0">
                  <a:lnSpc>
                    <a:spcPct val="115000"/>
                  </a:lnSpc>
                  <a:spcBef>
                    <a:spcPts val="0"/>
                  </a:spcBef>
                  <a:spcAft>
                    <a:spcPts val="0"/>
                  </a:spcAft>
                  <a:buClr>
                    <a:schemeClr val="dk1"/>
                  </a:buClr>
                  <a:buSzPct val="61110"/>
                  <a:buFont typeface="Arial"/>
                  <a:buNone/>
                </a:pPr>
                <a:r>
                  <a:rPr lang="en-US" dirty="0"/>
                  <a:t>INDUCTIVE STEP: For the inductive hypothesis we assume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an arbitrary nonnegative integer </a:t>
                </a:r>
                <a14:m>
                  <m:oMath xmlns:m="http://schemas.openxmlformats.org/officeDocument/2006/math">
                    <m:r>
                      <a:rPr lang="en-US" i="1" dirty="0" smtClean="0">
                        <a:latin typeface="Cambria Math" panose="02040503050406030204" pitchFamily="18" charset="0"/>
                      </a:rPr>
                      <m:t>𝑘</m:t>
                    </m:r>
                  </m:oMath>
                </a14:m>
                <a:r>
                  <a:rPr lang="en-US" dirty="0"/>
                  <a:t>; that is, we assume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sup>
                    </m:sSup>
                  </m:oMath>
                </a14:m>
                <a:r>
                  <a:rPr lang="en-US" dirty="0"/>
                  <a:t> is divisible by 57. To complete the inductive step, we must show that when we assume that the inductive hypothesis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the statement that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1</m:t>
                        </m:r>
                      </m:sup>
                    </m:sSup>
                  </m:oMath>
                </a14:m>
                <a:r>
                  <a:rPr lang="en-US" dirty="0"/>
                  <a:t> is divisible by 57, is also true. </a:t>
                </a:r>
              </a:p>
              <a:p>
                <a:pPr marL="0" lvl="0" indent="0" algn="just" rtl="0">
                  <a:lnSpc>
                    <a:spcPct val="115000"/>
                  </a:lnSpc>
                  <a:spcBef>
                    <a:spcPts val="0"/>
                  </a:spcBef>
                  <a:spcAft>
                    <a:spcPts val="0"/>
                  </a:spcAft>
                  <a:buClr>
                    <a:schemeClr val="dk1"/>
                  </a:buClr>
                  <a:buSzPct val="61110"/>
                  <a:buFont typeface="Arial"/>
                  <a:buNone/>
                </a:pPr>
                <a:r>
                  <a:rPr lang="en-US" dirty="0"/>
                  <a:t>The difficult part of the proof is to see how to use the inductive hypothesis. To take advantage of the inductive hypothesis, we use these steps:</a:t>
                </a:r>
              </a:p>
              <a:p>
                <a:pPr marL="0" lvl="0" indent="0" algn="just">
                  <a:spcBef>
                    <a:spcPts val="1200"/>
                  </a:spcBef>
                  <a:buClr>
                    <a:schemeClr val="dk1"/>
                  </a:buClr>
                  <a:buSzPct val="61110"/>
                  <a:buNone/>
                </a:pP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2</m:t>
                        </m:r>
                      </m:sup>
                    </m:sSup>
                    <m:r>
                      <a:rPr lang="en-US" i="1" dirty="0" smtClean="0">
                        <a:latin typeface="Cambria Math" panose="02040503050406030204" pitchFamily="18" charset="0"/>
                      </a:rPr>
                      <m:t> +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e>
                        </m:d>
                        <m:r>
                          <a:rPr lang="en-US" i="1" dirty="0" smtClean="0">
                            <a:latin typeface="Cambria Math" panose="02040503050406030204" pitchFamily="18" charset="0"/>
                          </a:rPr>
                          <m:t>+</m:t>
                        </m:r>
                        <m:r>
                          <a:rPr lang="en-US" i="1" dirty="0" smtClean="0">
                            <a:latin typeface="Cambria Math" panose="02040503050406030204" pitchFamily="18" charset="0"/>
                          </a:rPr>
                          <m:t>1</m:t>
                        </m:r>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7</m:t>
                        </m:r>
                      </m:e>
                      <m:sup>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3</m:t>
                        </m:r>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3</m:t>
                        </m:r>
                      </m:sup>
                    </m:sSup>
                    <m:r>
                      <a:rPr lang="en-US" i="1" baseline="30000" dirty="0" smtClean="0">
                        <a:latin typeface="Cambria Math" panose="02040503050406030204" pitchFamily="18" charset="0"/>
                      </a:rPr>
                      <m:t> </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𝑘</m:t>
                        </m:r>
                        <m:r>
                          <a:rPr lang="en-US" i="1" dirty="0">
                            <a:latin typeface="Cambria Math" panose="02040503050406030204" pitchFamily="18" charset="0"/>
                          </a:rPr>
                          <m:t>+</m:t>
                        </m:r>
                        <m:r>
                          <a:rPr lang="en-US" b="0" i="1" dirty="0" smtClean="0">
                            <a:latin typeface="Cambria Math" panose="02040503050406030204" pitchFamily="18" charset="0"/>
                          </a:rPr>
                          <m:t>2</m:t>
                        </m:r>
                      </m:sup>
                    </m:sSup>
                    <m:r>
                      <a:rPr lang="en-US" i="1" dirty="0" smtClean="0">
                        <a:latin typeface="Cambria Math" panose="02040503050406030204" pitchFamily="18" charset="0"/>
                      </a:rPr>
                      <m:t>+ </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i="1" dirty="0" smtClean="0">
                            <a:latin typeface="Cambria Math" panose="02040503050406030204" pitchFamily="18" charset="0"/>
                          </a:rPr>
                          <m:t>2</m:t>
                        </m:r>
                      </m:sup>
                    </m:sSup>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8</m:t>
                        </m:r>
                      </m:e>
                      <m:sup>
                        <m:r>
                          <a:rPr lang="en-US" b="0" i="1" dirty="0" smtClean="0">
                            <a:latin typeface="Cambria Math" panose="02040503050406030204" pitchFamily="18" charset="0"/>
                          </a:rPr>
                          <m:t>2</m:t>
                        </m:r>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r>
                      <a:rPr lang="en-US" i="1" baseline="30000" dirty="0" smtClean="0">
                        <a:latin typeface="Cambria Math" panose="02040503050406030204" pitchFamily="18" charset="0"/>
                      </a:rPr>
                      <m:t> </m:t>
                    </m:r>
                    <m:r>
                      <a:rPr lang="en-US" i="1" dirty="0" smtClean="0">
                        <a:latin typeface="Cambria Math" panose="02040503050406030204" pitchFamily="18" charset="0"/>
                      </a:rPr>
                      <m:t>=</m:t>
                    </m:r>
                    <m:r>
                      <a:rPr lang="en-US" i="1" dirty="0">
                        <a:latin typeface="Cambria Math" panose="02040503050406030204" pitchFamily="18" charset="0"/>
                      </a:rPr>
                      <m:t>7</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2</m:t>
                        </m:r>
                      </m:sup>
                    </m:sSup>
                    <m:r>
                      <a:rPr lang="en-US" i="1" dirty="0">
                        <a:latin typeface="Cambria Math" panose="02040503050406030204" pitchFamily="18" charset="0"/>
                      </a:rPr>
                      <m:t>+</m:t>
                    </m:r>
                    <m:r>
                      <a:rPr lang="en-US" b="0" i="1" dirty="0" smtClean="0">
                        <a:latin typeface="Cambria Math" panose="02040503050406030204" pitchFamily="18" charset="0"/>
                      </a:rPr>
                      <m:t>64</m:t>
                    </m:r>
                    <m:r>
                      <a:rPr lang="en-US" i="1" dirty="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r>
                      <a:rPr lang="en-US" i="1" baseline="30000" dirty="0">
                        <a:latin typeface="Cambria Math" panose="02040503050406030204" pitchFamily="18" charset="0"/>
                      </a:rPr>
                      <m:t> </m:t>
                    </m:r>
                    <m:r>
                      <a:rPr lang="en-US" i="1" dirty="0">
                        <a:latin typeface="Cambria Math" panose="02040503050406030204" pitchFamily="18" charset="0"/>
                      </a:rPr>
                      <m:t>=</m:t>
                    </m:r>
                    <m:r>
                      <a:rPr lang="en-US" i="1" dirty="0" smtClean="0">
                        <a:latin typeface="Cambria Math" panose="02040503050406030204" pitchFamily="18" charset="0"/>
                      </a:rPr>
                      <m:t> </m:t>
                    </m:r>
                    <m:r>
                      <a:rPr lang="en-US" i="1" dirty="0" smtClean="0">
                        <a:latin typeface="Cambria Math" panose="02040503050406030204" pitchFamily="18" charset="0"/>
                      </a:rPr>
                      <m:t>7</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7</m:t>
                        </m:r>
                      </m:e>
                      <m:sup>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2</m:t>
                        </m:r>
                      </m:sup>
                    </m:sSup>
                    <m:r>
                      <a:rPr lang="en-US" i="1" dirty="0">
                        <a:latin typeface="Cambria Math" panose="02040503050406030204" pitchFamily="18" charset="0"/>
                      </a:rPr>
                      <m:t> + </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r>
                      <a:rPr lang="en-US" i="1" dirty="0" smtClean="0">
                        <a:latin typeface="Cambria Math" panose="02040503050406030204" pitchFamily="18" charset="0"/>
                      </a:rPr>
                      <m:t>) + </m:t>
                    </m:r>
                    <m:r>
                      <a:rPr lang="en-US" i="1" dirty="0" smtClean="0">
                        <a:latin typeface="Cambria Math" panose="02040503050406030204" pitchFamily="18" charset="0"/>
                      </a:rPr>
                      <m:t>57</m:t>
                    </m:r>
                    <m:r>
                      <a:rPr lang="en-US" i="1" dirty="0" smtClean="0">
                        <a:latin typeface="Cambria Math" panose="02040503050406030204" pitchFamily="18" charset="0"/>
                      </a:rPr>
                      <m:t>⋅</m:t>
                    </m:r>
                    <m:sSup>
                      <m:sSupPr>
                        <m:ctrlPr>
                          <a:rPr lang="en-US" i="1" dirty="0">
                            <a:latin typeface="Cambria Math" panose="02040503050406030204" pitchFamily="18" charset="0"/>
                          </a:rPr>
                        </m:ctrlPr>
                      </m:sSupPr>
                      <m:e>
                        <m:r>
                          <a:rPr lang="en-US" i="1" dirty="0">
                            <a:latin typeface="Cambria Math" panose="02040503050406030204" pitchFamily="18" charset="0"/>
                          </a:rPr>
                          <m:t>8</m:t>
                        </m:r>
                      </m:e>
                      <m:sup>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sup>
                    </m:sSup>
                  </m:oMath>
                </a14:m>
                <a:r>
                  <a:rPr lang="en-US" dirty="0"/>
                  <a:t>.</a:t>
                </a:r>
              </a:p>
              <a:p>
                <a:pPr marL="0" lvl="0" indent="0" algn="just" rtl="0">
                  <a:lnSpc>
                    <a:spcPct val="115000"/>
                  </a:lnSpc>
                  <a:spcBef>
                    <a:spcPts val="1200"/>
                  </a:spcBef>
                  <a:spcAft>
                    <a:spcPts val="1200"/>
                  </a:spcAft>
                  <a:buSzPct val="117647"/>
                  <a:buNone/>
                </a:pPr>
                <a:endParaRPr dirty="0"/>
              </a:p>
            </p:txBody>
          </p:sp>
        </mc:Choice>
        <mc:Fallback xmlns="">
          <p:sp>
            <p:nvSpPr>
              <p:cNvPr id="127" name="Google Shape;127;p12"/>
              <p:cNvSpPr txBox="1">
                <a:spLocks noGrp="1" noRot="1" noChangeAspect="1" noMove="1" noResize="1" noEditPoints="1" noAdjustHandles="1" noChangeArrowheads="1" noChangeShapeType="1" noTextEdit="1"/>
              </p:cNvSpPr>
              <p:nvPr>
                <p:ph type="body" idx="1"/>
              </p:nvPr>
            </p:nvSpPr>
            <p:spPr>
              <a:xfrm>
                <a:off x="311700" y="12033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1"/>
        <p:cNvGrpSpPr/>
        <p:nvPr/>
      </p:nvGrpSpPr>
      <p:grpSpPr>
        <a:xfrm>
          <a:off x="0" y="0"/>
          <a:ext cx="0" cy="0"/>
          <a:chOff x="0" y="0"/>
          <a:chExt cx="0" cy="0"/>
        </a:xfrm>
      </p:grpSpPr>
      <p:sp>
        <p:nvSpPr>
          <p:cNvPr id="132" name="Google Shape;13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33" name="Google Shape;13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dirty="0"/>
                  <a:t>EXAMPLE 10 The Number of Subsets of a Finite Set: Use mathematical induction to show that if </a:t>
                </a:r>
                <a14:m>
                  <m:oMath xmlns:m="http://schemas.openxmlformats.org/officeDocument/2006/math">
                    <m:r>
                      <a:rPr lang="en-US" i="1" dirty="0" smtClean="0">
                        <a:latin typeface="Cambria Math" panose="02040503050406030204" pitchFamily="18" charset="0"/>
                      </a:rPr>
                      <m:t>𝑆</m:t>
                    </m:r>
                  </m:oMath>
                </a14:m>
                <a:r>
                  <a:rPr lang="en-US" dirty="0"/>
                  <a:t> is a finite set with </a:t>
                </a:r>
                <a14:m>
                  <m:oMath xmlns:m="http://schemas.openxmlformats.org/officeDocument/2006/math">
                    <m:r>
                      <a:rPr lang="en-US" i="1" dirty="0" smtClean="0">
                        <a:latin typeface="Cambria Math" panose="02040503050406030204" pitchFamily="18" charset="0"/>
                      </a:rPr>
                      <m:t>𝑛</m:t>
                    </m:r>
                  </m:oMath>
                </a14:m>
                <a:r>
                  <a:rPr lang="en-US" dirty="0"/>
                  <a:t> elements, where </a:t>
                </a:r>
                <a14:m>
                  <m:oMath xmlns:m="http://schemas.openxmlformats.org/officeDocument/2006/math">
                    <m:r>
                      <a:rPr lang="en-US" i="1" dirty="0" smtClean="0">
                        <a:latin typeface="Cambria Math" panose="02040503050406030204" pitchFamily="18" charset="0"/>
                      </a:rPr>
                      <m:t>𝑛</m:t>
                    </m:r>
                  </m:oMath>
                </a14:m>
                <a:r>
                  <a:rPr lang="en-US" dirty="0"/>
                  <a:t> is a nonnegative integer, then </a:t>
                </a:r>
                <a14:m>
                  <m:oMath xmlns:m="http://schemas.openxmlformats.org/officeDocument/2006/math">
                    <m:r>
                      <a:rPr lang="en-US" i="1" dirty="0" smtClean="0">
                        <a:latin typeface="Cambria Math" panose="02040503050406030204" pitchFamily="18" charset="0"/>
                      </a:rPr>
                      <m:t>𝑆</m:t>
                    </m:r>
                  </m:oMath>
                </a14:m>
                <a:r>
                  <a:rPr lang="en-US" dirty="0"/>
                  <a:t> has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oMath>
                </a14:m>
                <a:r>
                  <a:rPr lang="en-US" dirty="0"/>
                  <a:t> subsets. (We will prove this result directly in several ways in Chapter 6.)</a:t>
                </a:r>
              </a:p>
              <a:p>
                <a:pPr marL="0" lvl="0" indent="0" algn="l" rtl="0">
                  <a:lnSpc>
                    <a:spcPct val="115000"/>
                  </a:lnSpc>
                  <a:spcBef>
                    <a:spcPts val="1200"/>
                  </a:spcBef>
                  <a:spcAft>
                    <a:spcPts val="0"/>
                  </a:spcAft>
                  <a:buClr>
                    <a:schemeClr val="dk1"/>
                  </a:buClr>
                  <a:buSzPts val="1100"/>
                  <a:buFont typeface="Arial"/>
                  <a:buNone/>
                </a:pPr>
                <a:r>
                  <a:rPr lang="en-US" dirty="0"/>
                  <a:t>Solution: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proposition that a set with </a:t>
                </a:r>
                <a14:m>
                  <m:oMath xmlns:m="http://schemas.openxmlformats.org/officeDocument/2006/math">
                    <m:r>
                      <a:rPr lang="en-US" i="1" dirty="0" smtClean="0">
                        <a:latin typeface="Cambria Math" panose="02040503050406030204" pitchFamily="18" charset="0"/>
                      </a:rPr>
                      <m:t>𝑛</m:t>
                    </m:r>
                  </m:oMath>
                </a14:m>
                <a:r>
                  <a:rPr lang="en-US" dirty="0"/>
                  <a:t> elements has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i="1" dirty="0" smtClean="0">
                            <a:latin typeface="Cambria Math" panose="02040503050406030204" pitchFamily="18" charset="0"/>
                          </a:rPr>
                          <m:t>𝑛</m:t>
                        </m:r>
                      </m:sup>
                    </m:sSup>
                  </m:oMath>
                </a14:m>
                <a:r>
                  <a:rPr lang="en-US" dirty="0"/>
                  <a:t> subsets.</a:t>
                </a:r>
              </a:p>
              <a:p>
                <a:pPr marL="0" lvl="0" indent="0" algn="l" rtl="0">
                  <a:lnSpc>
                    <a:spcPct val="115000"/>
                  </a:lnSpc>
                  <a:spcBef>
                    <a:spcPts val="1200"/>
                  </a:spcBef>
                  <a:spcAft>
                    <a:spcPts val="0"/>
                  </a:spcAft>
                  <a:buClr>
                    <a:schemeClr val="dk1"/>
                  </a:buClr>
                  <a:buSzPts val="1100"/>
                  <a:buFont typeface="Arial"/>
                  <a:buNone/>
                </a:pPr>
                <a:r>
                  <a:rPr lang="en-US" dirty="0"/>
                  <a:t>BASIS STEP: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0</m:t>
                    </m:r>
                    <m:r>
                      <a:rPr lang="en-US" i="1" dirty="0" smtClean="0">
                        <a:latin typeface="Cambria Math" panose="02040503050406030204" pitchFamily="18" charset="0"/>
                      </a:rPr>
                      <m:t>)</m:t>
                    </m:r>
                  </m:oMath>
                </a14:m>
                <a:r>
                  <a:rPr lang="en-US" dirty="0"/>
                  <a:t> is true, because a set with zero elements, the empty set, has exactly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2</m:t>
                        </m:r>
                      </m:e>
                      <m:sup>
                        <m:r>
                          <a:rPr lang="en-US" b="0" i="1" dirty="0" smtClean="0">
                            <a:latin typeface="Cambria Math" panose="02040503050406030204" pitchFamily="18" charset="0"/>
                          </a:rPr>
                          <m:t>0</m:t>
                        </m:r>
                      </m:sup>
                    </m:sSup>
                    <m:r>
                      <a:rPr lang="en-US" i="1" dirty="0">
                        <a:latin typeface="Cambria Math" panose="02040503050406030204" pitchFamily="18" charset="0"/>
                      </a:rPr>
                      <m:t>=</m:t>
                    </m:r>
                    <m:r>
                      <a:rPr lang="en-US" i="1" dirty="0">
                        <a:latin typeface="Cambria Math" panose="02040503050406030204" pitchFamily="18" charset="0"/>
                      </a:rPr>
                      <m:t>1</m:t>
                    </m:r>
                  </m:oMath>
                </a14:m>
                <a:r>
                  <a:rPr lang="en-US" dirty="0"/>
                  <a:t> subset, namely, itself.</a:t>
                </a:r>
              </a:p>
              <a:p>
                <a:pPr marL="0" lvl="0" indent="0" algn="l" rtl="0">
                  <a:lnSpc>
                    <a:spcPct val="115000"/>
                  </a:lnSpc>
                  <a:spcBef>
                    <a:spcPts val="1200"/>
                  </a:spcBef>
                  <a:spcAft>
                    <a:spcPts val="1200"/>
                  </a:spcAft>
                  <a:buSzPts val="1800"/>
                  <a:buNone/>
                </a:pPr>
                <a:endParaRPr dirty="0"/>
              </a:p>
            </p:txBody>
          </p:sp>
        </mc:Choice>
        <mc:Fallback xmlns="">
          <p:sp>
            <p:nvSpPr>
              <p:cNvPr id="133" name="Google Shape;133;p13"/>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715"/>
                </a:stretch>
              </a:blipFill>
              <a:ln>
                <a:noFill/>
              </a:ln>
            </p:spPr>
            <p:txBody>
              <a:bodyPr/>
              <a:lstStyle/>
              <a:p>
                <a:r>
                  <a:rPr lang="en-US">
                    <a:noFill/>
                  </a:rPr>
                  <a:t> </a:t>
                </a:r>
              </a:p>
            </p:txBody>
          </p:sp>
        </mc:Fallback>
      </mc:AlternateContent>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1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39" name="Google Shape;139;p14"/>
              <p:cNvSpPr txBox="1">
                <a:spLocks noGrp="1"/>
              </p:cNvSpPr>
              <p:nvPr>
                <p:ph type="body" idx="1"/>
              </p:nvPr>
            </p:nvSpPr>
            <p:spPr>
              <a:xfrm>
                <a:off x="226875" y="1186400"/>
                <a:ext cx="8520600" cy="3416400"/>
              </a:xfrm>
              <a:prstGeom prst="rect">
                <a:avLst/>
              </a:prstGeom>
              <a:noFill/>
              <a:ln>
                <a:noFill/>
              </a:ln>
            </p:spPr>
            <p:txBody>
              <a:bodyPr spcFirstLastPara="1" wrap="square" lIns="91425" tIns="91425" rIns="91425" bIns="91425" anchor="t" anchorCtr="0">
                <a:normAutofit fontScale="85000" lnSpcReduction="10000"/>
              </a:bodyPr>
              <a:lstStyle/>
              <a:p>
                <a:pPr marL="0" lvl="0" indent="0" algn="just" rtl="0">
                  <a:lnSpc>
                    <a:spcPct val="115000"/>
                  </a:lnSpc>
                  <a:spcBef>
                    <a:spcPts val="0"/>
                  </a:spcBef>
                  <a:spcAft>
                    <a:spcPts val="0"/>
                  </a:spcAft>
                  <a:buClr>
                    <a:schemeClr val="dk1"/>
                  </a:buClr>
                  <a:buSzPct val="61110"/>
                  <a:buFont typeface="Arial"/>
                  <a:buNone/>
                </a:pPr>
                <a:r>
                  <a:rPr lang="en" dirty="0"/>
                  <a:t>INDUCTIVE STEP: For the inductive hypothesis we assume that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𝑘</m:t>
                    </m:r>
                    <m:r>
                      <a:rPr lang="en" i="1" dirty="0" smtClean="0">
                        <a:latin typeface="Cambria Math" panose="02040503050406030204" pitchFamily="18" charset="0"/>
                      </a:rPr>
                      <m:t>)</m:t>
                    </m:r>
                  </m:oMath>
                </a14:m>
                <a:r>
                  <a:rPr lang="en" dirty="0"/>
                  <a:t> is true for an arbitrary nonnegative integer </a:t>
                </a:r>
                <a14:m>
                  <m:oMath xmlns:m="http://schemas.openxmlformats.org/officeDocument/2006/math">
                    <m:r>
                      <a:rPr lang="en" i="1" dirty="0" smtClean="0">
                        <a:latin typeface="Cambria Math" panose="02040503050406030204" pitchFamily="18" charset="0"/>
                      </a:rPr>
                      <m:t>𝑘</m:t>
                    </m:r>
                  </m:oMath>
                </a14:m>
                <a:r>
                  <a:rPr lang="en" dirty="0"/>
                  <a:t>, that is, we assume that every set with </a:t>
                </a:r>
                <a14:m>
                  <m:oMath xmlns:m="http://schemas.openxmlformats.org/officeDocument/2006/math">
                    <m:r>
                      <a:rPr lang="en" i="1" dirty="0" smtClean="0">
                        <a:latin typeface="Cambria Math" panose="02040503050406030204" pitchFamily="18" charset="0"/>
                      </a:rPr>
                      <m:t>𝑘</m:t>
                    </m:r>
                  </m:oMath>
                </a14:m>
                <a:r>
                  <a:rPr lang="en" dirty="0"/>
                  <a:t> elements has </a:t>
                </a:r>
                <a14:m>
                  <m:oMath xmlns:m="http://schemas.openxmlformats.org/officeDocument/2006/math">
                    <m:sSup>
                      <m:sSupPr>
                        <m:ctrlPr>
                          <a:rPr lang="en-US" b="0" i="1" dirty="0" smtClean="0">
                            <a:latin typeface="Cambria Math" panose="02040503050406030204" pitchFamily="18" charset="0"/>
                          </a:rPr>
                        </m:ctrlPr>
                      </m:sSupPr>
                      <m:e>
                        <m:r>
                          <a:rPr lang="en" i="1" dirty="0" smtClean="0">
                            <a:latin typeface="Cambria Math" panose="02040503050406030204" pitchFamily="18" charset="0"/>
                          </a:rPr>
                          <m:t>2</m:t>
                        </m:r>
                      </m:e>
                      <m:sup>
                        <m:r>
                          <a:rPr lang="en" i="1" dirty="0" smtClean="0">
                            <a:latin typeface="Cambria Math" panose="02040503050406030204" pitchFamily="18" charset="0"/>
                          </a:rPr>
                          <m:t>𝑘</m:t>
                        </m:r>
                      </m:sup>
                    </m:sSup>
                  </m:oMath>
                </a14:m>
                <a:r>
                  <a:rPr lang="en" dirty="0"/>
                  <a:t> subsets. It must be shown that under this assumption,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𝑘</m:t>
                    </m:r>
                    <m:r>
                      <a:rPr lang="en" i="1" dirty="0" smtClean="0">
                        <a:latin typeface="Cambria Math" panose="02040503050406030204" pitchFamily="18" charset="0"/>
                      </a:rPr>
                      <m:t> + </m:t>
                    </m:r>
                    <m:r>
                      <a:rPr lang="en" i="1" dirty="0" smtClean="0">
                        <a:latin typeface="Cambria Math" panose="02040503050406030204" pitchFamily="18" charset="0"/>
                      </a:rPr>
                      <m:t>1</m:t>
                    </m:r>
                    <m:r>
                      <a:rPr lang="en" i="1" dirty="0" smtClean="0">
                        <a:latin typeface="Cambria Math" panose="02040503050406030204" pitchFamily="18" charset="0"/>
                      </a:rPr>
                      <m:t>)</m:t>
                    </m:r>
                  </m:oMath>
                </a14:m>
                <a:r>
                  <a:rPr lang="en" dirty="0"/>
                  <a:t>, which is the statement that every set with </a:t>
                </a:r>
                <a14:m>
                  <m:oMath xmlns:m="http://schemas.openxmlformats.org/officeDocument/2006/math">
                    <m:r>
                      <a:rPr lang="en" i="1" dirty="0" smtClean="0">
                        <a:latin typeface="Cambria Math" panose="02040503050406030204" pitchFamily="18" charset="0"/>
                      </a:rPr>
                      <m:t>𝑘</m:t>
                    </m:r>
                    <m:r>
                      <a:rPr lang="en" i="1" dirty="0" smtClean="0">
                        <a:latin typeface="Cambria Math" panose="02040503050406030204" pitchFamily="18" charset="0"/>
                      </a:rPr>
                      <m:t> + </m:t>
                    </m:r>
                    <m:r>
                      <a:rPr lang="en" i="1" dirty="0" smtClean="0">
                        <a:latin typeface="Cambria Math" panose="02040503050406030204" pitchFamily="18" charset="0"/>
                      </a:rPr>
                      <m:t>1</m:t>
                    </m:r>
                  </m:oMath>
                </a14:m>
                <a:r>
                  <a:rPr lang="en" dirty="0"/>
                  <a:t> elements has </a:t>
                </a:r>
                <a14:m>
                  <m:oMath xmlns:m="http://schemas.openxmlformats.org/officeDocument/2006/math">
                    <m:sSup>
                      <m:sSupPr>
                        <m:ctrlPr>
                          <a:rPr lang="en-US" b="0" i="1" dirty="0" smtClean="0">
                            <a:latin typeface="Cambria Math" panose="02040503050406030204" pitchFamily="18" charset="0"/>
                          </a:rPr>
                        </m:ctrlPr>
                      </m:sSupPr>
                      <m:e>
                        <m:r>
                          <a:rPr lang="en" i="1" dirty="0" smtClean="0">
                            <a:latin typeface="Cambria Math" panose="02040503050406030204" pitchFamily="18" charset="0"/>
                          </a:rPr>
                          <m:t>2</m:t>
                        </m:r>
                      </m:e>
                      <m:sup>
                        <m:r>
                          <a:rPr lang="en" i="1" dirty="0" smtClean="0">
                            <a:latin typeface="Cambria Math" panose="02040503050406030204" pitchFamily="18" charset="0"/>
                          </a:rPr>
                          <m:t>𝑘</m:t>
                        </m:r>
                        <m:r>
                          <a:rPr lang="en" i="1" dirty="0" smtClean="0">
                            <a:latin typeface="Cambria Math" panose="02040503050406030204" pitchFamily="18" charset="0"/>
                          </a:rPr>
                          <m:t>+</m:t>
                        </m:r>
                        <m:r>
                          <a:rPr lang="en" i="1" dirty="0" smtClean="0">
                            <a:latin typeface="Cambria Math" panose="02040503050406030204" pitchFamily="18" charset="0"/>
                          </a:rPr>
                          <m:t>1</m:t>
                        </m:r>
                      </m:sup>
                    </m:sSup>
                  </m:oMath>
                </a14:m>
                <a:r>
                  <a:rPr lang="en" dirty="0"/>
                  <a:t> subsets, must also be true. To show this, let </a:t>
                </a:r>
                <a14:m>
                  <m:oMath xmlns:m="http://schemas.openxmlformats.org/officeDocument/2006/math">
                    <m:r>
                      <a:rPr lang="en" i="1" dirty="0" smtClean="0">
                        <a:latin typeface="Cambria Math" panose="02040503050406030204" pitchFamily="18" charset="0"/>
                      </a:rPr>
                      <m:t>𝑇</m:t>
                    </m:r>
                  </m:oMath>
                </a14:m>
                <a:r>
                  <a:rPr lang="en" dirty="0"/>
                  <a:t> be a set with </a:t>
                </a:r>
                <a14:m>
                  <m:oMath xmlns:m="http://schemas.openxmlformats.org/officeDocument/2006/math">
                    <m:r>
                      <a:rPr lang="en" i="1" dirty="0" smtClean="0">
                        <a:latin typeface="Cambria Math" panose="02040503050406030204" pitchFamily="18" charset="0"/>
                      </a:rPr>
                      <m:t>𝑘</m:t>
                    </m:r>
                    <m:r>
                      <a:rPr lang="en" i="1" dirty="0" smtClean="0">
                        <a:latin typeface="Cambria Math" panose="02040503050406030204" pitchFamily="18" charset="0"/>
                      </a:rPr>
                      <m:t> + </m:t>
                    </m:r>
                    <m:r>
                      <a:rPr lang="en" i="1" dirty="0" smtClean="0">
                        <a:latin typeface="Cambria Math" panose="02040503050406030204" pitchFamily="18" charset="0"/>
                      </a:rPr>
                      <m:t>1</m:t>
                    </m:r>
                  </m:oMath>
                </a14:m>
                <a:r>
                  <a:rPr lang="en" dirty="0"/>
                  <a:t> elements. Then, it is possible to write </a:t>
                </a:r>
                <a14:m>
                  <m:oMath xmlns:m="http://schemas.openxmlformats.org/officeDocument/2006/math">
                    <m:r>
                      <a:rPr lang="en" i="1" dirty="0" smtClean="0">
                        <a:latin typeface="Cambria Math" panose="02040503050406030204" pitchFamily="18" charset="0"/>
                      </a:rPr>
                      <m:t>𝑇</m:t>
                    </m:r>
                    <m:r>
                      <a:rPr lang="en" i="1" dirty="0" smtClean="0">
                        <a:latin typeface="Cambria Math" panose="02040503050406030204" pitchFamily="18" charset="0"/>
                      </a:rPr>
                      <m:t> = </m:t>
                    </m:r>
                    <m:r>
                      <a:rPr lang="en" i="1" dirty="0" smtClean="0">
                        <a:latin typeface="Cambria Math" panose="02040503050406030204" pitchFamily="18" charset="0"/>
                      </a:rPr>
                      <m:t>𝑆</m:t>
                    </m:r>
                    <m:r>
                      <a:rPr lang="en" i="1" dirty="0" smtClean="0">
                        <a:latin typeface="Cambria Math" panose="02040503050406030204" pitchFamily="18" charset="0"/>
                      </a:rPr>
                      <m:t> ∪ {</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where </a:t>
                </a:r>
                <a14:m>
                  <m:oMath xmlns:m="http://schemas.openxmlformats.org/officeDocument/2006/math">
                    <m:r>
                      <a:rPr lang="en" i="1" dirty="0" smtClean="0">
                        <a:latin typeface="Cambria Math" panose="02040503050406030204" pitchFamily="18" charset="0"/>
                      </a:rPr>
                      <m:t>𝑎</m:t>
                    </m:r>
                  </m:oMath>
                </a14:m>
                <a:r>
                  <a:rPr lang="en" dirty="0"/>
                  <a:t> is one of the elements of </a:t>
                </a:r>
                <a14:m>
                  <m:oMath xmlns:m="http://schemas.openxmlformats.org/officeDocument/2006/math">
                    <m:r>
                      <a:rPr lang="en" i="1" dirty="0" smtClean="0">
                        <a:latin typeface="Cambria Math" panose="02040503050406030204" pitchFamily="18" charset="0"/>
                      </a:rPr>
                      <m:t>𝑇</m:t>
                    </m:r>
                  </m:oMath>
                </a14:m>
                <a:r>
                  <a:rPr lang="en" dirty="0"/>
                  <a:t> and </a:t>
                </a:r>
                <a14:m>
                  <m:oMath xmlns:m="http://schemas.openxmlformats.org/officeDocument/2006/math">
                    <m:r>
                      <a:rPr lang="en" i="1" dirty="0" smtClean="0">
                        <a:latin typeface="Cambria Math" panose="02040503050406030204" pitchFamily="18" charset="0"/>
                      </a:rPr>
                      <m:t>𝑆</m:t>
                    </m:r>
                    <m:r>
                      <a:rPr lang="en" i="1" dirty="0" smtClean="0">
                        <a:latin typeface="Cambria Math" panose="02040503050406030204" pitchFamily="18" charset="0"/>
                      </a:rPr>
                      <m:t> = </m:t>
                    </m:r>
                    <m:r>
                      <a:rPr lang="en" i="1" dirty="0" smtClean="0">
                        <a:latin typeface="Cambria Math" panose="02040503050406030204" pitchFamily="18" charset="0"/>
                      </a:rPr>
                      <m:t>𝑇</m:t>
                    </m:r>
                    <m:r>
                      <a:rPr lang="en" i="1" dirty="0" smtClean="0">
                        <a:latin typeface="Cambria Math" panose="02040503050406030204" pitchFamily="18" charset="0"/>
                      </a:rPr>
                      <m:t>−{</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(and hence </a:t>
                </a:r>
                <a14:m>
                  <m:oMath xmlns:m="http://schemas.openxmlformats.org/officeDocument/2006/math">
                    <m:r>
                      <a:rPr lang="en" i="1" dirty="0" smtClean="0">
                        <a:latin typeface="Cambria Math" panose="02040503050406030204" pitchFamily="18" charset="0"/>
                      </a:rPr>
                      <m:t>|</m:t>
                    </m:r>
                    <m:r>
                      <a:rPr lang="en" i="1" dirty="0" smtClean="0">
                        <a:latin typeface="Cambria Math" panose="02040503050406030204" pitchFamily="18" charset="0"/>
                      </a:rPr>
                      <m:t>𝑆</m:t>
                    </m:r>
                    <m:r>
                      <a:rPr lang="en" i="1" dirty="0" smtClean="0">
                        <a:latin typeface="Cambria Math" panose="02040503050406030204" pitchFamily="18" charset="0"/>
                      </a:rPr>
                      <m:t>|=</m:t>
                    </m:r>
                    <m:r>
                      <a:rPr lang="en" i="1" dirty="0" smtClean="0">
                        <a:latin typeface="Cambria Math" panose="02040503050406030204" pitchFamily="18" charset="0"/>
                      </a:rPr>
                      <m:t>𝑘</m:t>
                    </m:r>
                  </m:oMath>
                </a14:m>
                <a:r>
                  <a:rPr lang="en" dirty="0"/>
                  <a:t>). The subsets of </a:t>
                </a:r>
                <a14:m>
                  <m:oMath xmlns:m="http://schemas.openxmlformats.org/officeDocument/2006/math">
                    <m:r>
                      <a:rPr lang="en" i="1" dirty="0" smtClean="0">
                        <a:latin typeface="Cambria Math" panose="02040503050406030204" pitchFamily="18" charset="0"/>
                      </a:rPr>
                      <m:t>𝑇</m:t>
                    </m:r>
                  </m:oMath>
                </a14:m>
                <a:r>
                  <a:rPr lang="en" dirty="0"/>
                  <a:t> can be obtained in the following way: For each subset </a:t>
                </a:r>
                <a14:m>
                  <m:oMath xmlns:m="http://schemas.openxmlformats.org/officeDocument/2006/math">
                    <m:r>
                      <a:rPr lang="en" i="1" dirty="0" smtClean="0">
                        <a:latin typeface="Cambria Math" panose="02040503050406030204" pitchFamily="18" charset="0"/>
                      </a:rPr>
                      <m:t>𝑋</m:t>
                    </m:r>
                  </m:oMath>
                </a14:m>
                <a:r>
                  <a:rPr lang="en" dirty="0"/>
                  <a:t> of </a:t>
                </a:r>
                <a14:m>
                  <m:oMath xmlns:m="http://schemas.openxmlformats.org/officeDocument/2006/math">
                    <m:r>
                      <a:rPr lang="en" i="1" dirty="0" smtClean="0">
                        <a:latin typeface="Cambria Math" panose="02040503050406030204" pitchFamily="18" charset="0"/>
                      </a:rPr>
                      <m:t>𝑆</m:t>
                    </m:r>
                  </m:oMath>
                </a14:m>
                <a:r>
                  <a:rPr lang="en" dirty="0"/>
                  <a:t> there are exactly two subsets of </a:t>
                </a:r>
                <a14:m>
                  <m:oMath xmlns:m="http://schemas.openxmlformats.org/officeDocument/2006/math">
                    <m:r>
                      <a:rPr lang="en" i="1" dirty="0" smtClean="0">
                        <a:latin typeface="Cambria Math" panose="02040503050406030204" pitchFamily="18" charset="0"/>
                      </a:rPr>
                      <m:t>𝑇</m:t>
                    </m:r>
                  </m:oMath>
                </a14:m>
                <a:r>
                  <a:rPr lang="en" dirty="0"/>
                  <a:t>, namely, </a:t>
                </a:r>
                <a14:m>
                  <m:oMath xmlns:m="http://schemas.openxmlformats.org/officeDocument/2006/math">
                    <m:r>
                      <a:rPr lang="en" i="1" dirty="0" smtClean="0">
                        <a:latin typeface="Cambria Math" panose="02040503050406030204" pitchFamily="18" charset="0"/>
                      </a:rPr>
                      <m:t>𝑋</m:t>
                    </m:r>
                  </m:oMath>
                </a14:m>
                <a:r>
                  <a:rPr lang="en" dirty="0"/>
                  <a:t> and </a:t>
                </a:r>
                <a14:m>
                  <m:oMath xmlns:m="http://schemas.openxmlformats.org/officeDocument/2006/math">
                    <m:r>
                      <a:rPr lang="en" i="1" dirty="0" smtClean="0">
                        <a:latin typeface="Cambria Math" panose="02040503050406030204" pitchFamily="18" charset="0"/>
                      </a:rPr>
                      <m:t>𝑋</m:t>
                    </m:r>
                    <m:r>
                      <a:rPr lang="en" i="1" dirty="0" smtClean="0">
                        <a:latin typeface="Cambria Math" panose="02040503050406030204" pitchFamily="18" charset="0"/>
                      </a:rPr>
                      <m:t> ∪ {</m:t>
                    </m:r>
                    <m:r>
                      <a:rPr lang="en" i="1" dirty="0" smtClean="0">
                        <a:latin typeface="Cambria Math" panose="02040503050406030204" pitchFamily="18" charset="0"/>
                      </a:rPr>
                      <m:t>𝑎</m:t>
                    </m:r>
                    <m:r>
                      <a:rPr lang="en" i="1" dirty="0" smtClean="0">
                        <a:latin typeface="Cambria Math" panose="02040503050406030204" pitchFamily="18" charset="0"/>
                      </a:rPr>
                      <m:t>}</m:t>
                    </m:r>
                  </m:oMath>
                </a14:m>
                <a:r>
                  <a:rPr lang="en" dirty="0"/>
                  <a:t>. (This is illustrated in Figure 3.) These constitute all the subsets of </a:t>
                </a:r>
                <a14:m>
                  <m:oMath xmlns:m="http://schemas.openxmlformats.org/officeDocument/2006/math">
                    <m:r>
                      <a:rPr lang="en" i="1" dirty="0" smtClean="0">
                        <a:latin typeface="Cambria Math" panose="02040503050406030204" pitchFamily="18" charset="0"/>
                      </a:rPr>
                      <m:t>𝑇</m:t>
                    </m:r>
                  </m:oMath>
                </a14:m>
                <a:r>
                  <a:rPr lang="en" dirty="0"/>
                  <a:t> and are all distinct. We now use the inductive hypothesis to conclude that </a:t>
                </a:r>
                <a14:m>
                  <m:oMath xmlns:m="http://schemas.openxmlformats.org/officeDocument/2006/math">
                    <m:r>
                      <a:rPr lang="en" i="1" dirty="0" smtClean="0">
                        <a:latin typeface="Cambria Math" panose="02040503050406030204" pitchFamily="18" charset="0"/>
                      </a:rPr>
                      <m:t>𝑆</m:t>
                    </m:r>
                  </m:oMath>
                </a14:m>
                <a:r>
                  <a:rPr lang="en" dirty="0"/>
                  <a:t> has 2</a:t>
                </a:r>
                <a:r>
                  <a:rPr lang="en" baseline="30000" dirty="0"/>
                  <a:t>k </a:t>
                </a:r>
                <a:r>
                  <a:rPr lang="en" dirty="0"/>
                  <a:t>subsets, because it has </a:t>
                </a:r>
                <a14:m>
                  <m:oMath xmlns:m="http://schemas.openxmlformats.org/officeDocument/2006/math">
                    <m:r>
                      <a:rPr lang="en" i="1" dirty="0" smtClean="0">
                        <a:latin typeface="Cambria Math" panose="02040503050406030204" pitchFamily="18" charset="0"/>
                      </a:rPr>
                      <m:t>𝑘</m:t>
                    </m:r>
                  </m:oMath>
                </a14:m>
                <a:r>
                  <a:rPr lang="en" dirty="0"/>
                  <a:t> elements. We also know that there are two subsets of </a:t>
                </a:r>
                <a14:m>
                  <m:oMath xmlns:m="http://schemas.openxmlformats.org/officeDocument/2006/math">
                    <m:r>
                      <a:rPr lang="en" i="1" dirty="0" smtClean="0">
                        <a:latin typeface="Cambria Math" panose="02040503050406030204" pitchFamily="18" charset="0"/>
                      </a:rPr>
                      <m:t>𝑇</m:t>
                    </m:r>
                  </m:oMath>
                </a14:m>
                <a:r>
                  <a:rPr lang="en" dirty="0"/>
                  <a:t> for each subset of </a:t>
                </a:r>
                <a14:m>
                  <m:oMath xmlns:m="http://schemas.openxmlformats.org/officeDocument/2006/math">
                    <m:r>
                      <a:rPr lang="en" i="1" dirty="0" smtClean="0">
                        <a:latin typeface="Cambria Math" panose="02040503050406030204" pitchFamily="18" charset="0"/>
                      </a:rPr>
                      <m:t>𝑆</m:t>
                    </m:r>
                  </m:oMath>
                </a14:m>
                <a:r>
                  <a:rPr lang="en" dirty="0"/>
                  <a:t>. Therefore, there are </a:t>
                </a:r>
                <a14:m>
                  <m:oMath xmlns:m="http://schemas.openxmlformats.org/officeDocument/2006/math">
                    <m:r>
                      <a:rPr lang="en" i="1" dirty="0" smtClean="0">
                        <a:latin typeface="Cambria Math" panose="02040503050406030204" pitchFamily="18" charset="0"/>
                      </a:rPr>
                      <m:t>2</m:t>
                    </m:r>
                    <m:r>
                      <a:rPr lang="en" i="1" dirty="0" smtClean="0">
                        <a:latin typeface="Cambria Math" panose="02040503050406030204" pitchFamily="18" charset="0"/>
                      </a:rPr>
                      <m:t> ⋅ </m:t>
                    </m:r>
                    <m:r>
                      <a:rPr lang="en" i="1" dirty="0" smtClean="0">
                        <a:latin typeface="Cambria Math" panose="02040503050406030204" pitchFamily="18" charset="0"/>
                      </a:rPr>
                      <m:t>2</m:t>
                    </m:r>
                    <m:r>
                      <a:rPr lang="en" i="1" baseline="30000" dirty="0">
                        <a:latin typeface="Cambria Math" panose="02040503050406030204" pitchFamily="18" charset="0"/>
                      </a:rPr>
                      <m:t>𝑘</m:t>
                    </m:r>
                    <m:r>
                      <a:rPr lang="en" i="1" dirty="0">
                        <a:latin typeface="Cambria Math" panose="02040503050406030204" pitchFamily="18" charset="0"/>
                      </a:rPr>
                      <m:t> = </m:t>
                    </m:r>
                    <m:sSup>
                      <m:sSupPr>
                        <m:ctrlPr>
                          <a:rPr lang="en-US" b="0" i="1" dirty="0" smtClean="0">
                            <a:latin typeface="Cambria Math" panose="02040503050406030204" pitchFamily="18" charset="0"/>
                          </a:rPr>
                        </m:ctrlPr>
                      </m:sSupPr>
                      <m:e>
                        <m:r>
                          <a:rPr lang="en" i="1" dirty="0">
                            <a:latin typeface="Cambria Math" panose="02040503050406030204" pitchFamily="18" charset="0"/>
                          </a:rPr>
                          <m:t>2</m:t>
                        </m:r>
                      </m:e>
                      <m:sup>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sup>
                    </m:sSup>
                  </m:oMath>
                </a14:m>
                <a:r>
                  <a:rPr lang="en" dirty="0"/>
                  <a:t> subsets of </a:t>
                </a:r>
                <a14:m>
                  <m:oMath xmlns:m="http://schemas.openxmlformats.org/officeDocument/2006/math">
                    <m:r>
                      <a:rPr lang="en" i="1" dirty="0" smtClean="0">
                        <a:latin typeface="Cambria Math" panose="02040503050406030204" pitchFamily="18" charset="0"/>
                      </a:rPr>
                      <m:t>𝑇</m:t>
                    </m:r>
                  </m:oMath>
                </a14:m>
                <a:r>
                  <a:rPr lang="en" dirty="0"/>
                  <a:t>. This finishes the inductive argument. Because we have completed the basis step and the inductive step, by mathematical induction it follows that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𝑛</m:t>
                    </m:r>
                    <m:r>
                      <a:rPr lang="en" i="1" dirty="0" smtClean="0">
                        <a:latin typeface="Cambria Math" panose="02040503050406030204" pitchFamily="18" charset="0"/>
                      </a:rPr>
                      <m:t>)</m:t>
                    </m:r>
                  </m:oMath>
                </a14:m>
                <a:r>
                  <a:rPr lang="en" dirty="0"/>
                  <a:t> is true for all nonnegative integers </a:t>
                </a:r>
                <a14:m>
                  <m:oMath xmlns:m="http://schemas.openxmlformats.org/officeDocument/2006/math">
                    <m:r>
                      <a:rPr lang="en" i="1" dirty="0" smtClean="0">
                        <a:latin typeface="Cambria Math" panose="02040503050406030204" pitchFamily="18" charset="0"/>
                      </a:rPr>
                      <m:t>𝑛</m:t>
                    </m:r>
                  </m:oMath>
                </a14:m>
                <a:r>
                  <a:rPr lang="en" dirty="0"/>
                  <a:t>. That is, we have proved that a set with </a:t>
                </a:r>
                <a14:m>
                  <m:oMath xmlns:m="http://schemas.openxmlformats.org/officeDocument/2006/math">
                    <m:r>
                      <a:rPr lang="en" i="1" dirty="0" smtClean="0">
                        <a:latin typeface="Cambria Math" panose="02040503050406030204" pitchFamily="18" charset="0"/>
                      </a:rPr>
                      <m:t>𝑛</m:t>
                    </m:r>
                  </m:oMath>
                </a14:m>
                <a:r>
                  <a:rPr lang="en" dirty="0"/>
                  <a:t> elements has </a:t>
                </a:r>
                <a14:m>
                  <m:oMath xmlns:m="http://schemas.openxmlformats.org/officeDocument/2006/math">
                    <m:sSup>
                      <m:sSupPr>
                        <m:ctrlPr>
                          <a:rPr lang="en-US" b="0" i="1" dirty="0" smtClean="0">
                            <a:latin typeface="Cambria Math" panose="02040503050406030204" pitchFamily="18" charset="0"/>
                          </a:rPr>
                        </m:ctrlPr>
                      </m:sSupPr>
                      <m:e>
                        <m:r>
                          <a:rPr lang="en" i="1" dirty="0" smtClean="0">
                            <a:latin typeface="Cambria Math" panose="02040503050406030204" pitchFamily="18" charset="0"/>
                          </a:rPr>
                          <m:t>2</m:t>
                        </m:r>
                      </m:e>
                      <m:sup>
                        <m:r>
                          <a:rPr lang="en" i="1" dirty="0" smtClean="0">
                            <a:latin typeface="Cambria Math" panose="02040503050406030204" pitchFamily="18" charset="0"/>
                          </a:rPr>
                          <m:t>𝑛</m:t>
                        </m:r>
                      </m:sup>
                    </m:sSup>
                  </m:oMath>
                </a14:m>
                <a:r>
                  <a:rPr lang="en" dirty="0"/>
                  <a:t> subsets whenever </a:t>
                </a:r>
                <a14:m>
                  <m:oMath xmlns:m="http://schemas.openxmlformats.org/officeDocument/2006/math">
                    <m:r>
                      <a:rPr lang="en" i="1" dirty="0" smtClean="0">
                        <a:latin typeface="Cambria Math" panose="02040503050406030204" pitchFamily="18" charset="0"/>
                      </a:rPr>
                      <m:t>𝑛</m:t>
                    </m:r>
                  </m:oMath>
                </a14:m>
                <a:r>
                  <a:rPr lang="en" dirty="0"/>
                  <a:t> is a nonnegative integer.</a:t>
                </a:r>
              </a:p>
            </p:txBody>
          </p:sp>
        </mc:Choice>
        <mc:Fallback xmlns="">
          <p:sp>
            <p:nvSpPr>
              <p:cNvPr id="139" name="Google Shape;139;p14"/>
              <p:cNvSpPr txBox="1">
                <a:spLocks noGrp="1" noRot="1" noChangeAspect="1" noMove="1" noResize="1" noEditPoints="1" noAdjustHandles="1" noChangeArrowheads="1" noChangeShapeType="1" noTextEdit="1"/>
              </p:cNvSpPr>
              <p:nvPr>
                <p:ph type="body" idx="1"/>
              </p:nvPr>
            </p:nvSpPr>
            <p:spPr>
              <a:xfrm>
                <a:off x="226875" y="1186400"/>
                <a:ext cx="8520600" cy="3416400"/>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1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5.1.8 Mistaken Proofs By Mathematical Induction</a:t>
            </a:r>
            <a:endParaRPr dirty="0"/>
          </a:p>
        </p:txBody>
      </p:sp>
      <mc:AlternateContent xmlns:mc="http://schemas.openxmlformats.org/markup-compatibility/2006" xmlns:a14="http://schemas.microsoft.com/office/drawing/2010/main">
        <mc:Choice Requires="a14">
          <p:sp>
            <p:nvSpPr>
              <p:cNvPr id="145" name="Google Shape;145;p15"/>
              <p:cNvSpPr txBox="1">
                <a:spLocks noGrp="1"/>
              </p:cNvSpPr>
              <p:nvPr>
                <p:ph type="body" idx="1"/>
              </p:nvPr>
            </p:nvSpPr>
            <p:spPr>
              <a:xfrm>
                <a:off x="447400" y="1390000"/>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SzPts val="1800"/>
                  <a:buNone/>
                </a:pPr>
                <a:r>
                  <a:rPr lang="en" dirty="0"/>
                  <a:t>EXAMPLE 15 Find the error in this “proof” of the clearly false claim that every set of lines in the plane, no  two of which are parallel, meet in a common point. </a:t>
                </a:r>
                <a:endParaRPr dirty="0"/>
              </a:p>
              <a:p>
                <a:pPr marL="0" lvl="0" indent="0" algn="l" rtl="0">
                  <a:lnSpc>
                    <a:spcPct val="115000"/>
                  </a:lnSpc>
                  <a:spcBef>
                    <a:spcPts val="1200"/>
                  </a:spcBef>
                  <a:spcAft>
                    <a:spcPts val="0"/>
                  </a:spcAft>
                  <a:buSzPts val="1800"/>
                  <a:buNone/>
                </a:pPr>
                <a:r>
                  <a:rPr lang="en" dirty="0"/>
                  <a:t>“Proof:” Let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𝑛</m:t>
                    </m:r>
                    <m:r>
                      <a:rPr lang="en" i="1" dirty="0" smtClean="0">
                        <a:latin typeface="Cambria Math" panose="02040503050406030204" pitchFamily="18" charset="0"/>
                      </a:rPr>
                      <m:t>)</m:t>
                    </m:r>
                  </m:oMath>
                </a14:m>
                <a:r>
                  <a:rPr lang="en" dirty="0"/>
                  <a:t> be the statement that every set of </a:t>
                </a:r>
                <a14:m>
                  <m:oMath xmlns:m="http://schemas.openxmlformats.org/officeDocument/2006/math">
                    <m:r>
                      <a:rPr lang="en" i="1" dirty="0" smtClean="0">
                        <a:latin typeface="Cambria Math" panose="02040503050406030204" pitchFamily="18" charset="0"/>
                      </a:rPr>
                      <m:t>𝑛</m:t>
                    </m:r>
                  </m:oMath>
                </a14:m>
                <a:r>
                  <a:rPr lang="en" dirty="0"/>
                  <a:t> lines in the plane, no two of which are parallel, meet in a common point. We will attempt to prove that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𝑛</m:t>
                    </m:r>
                    <m:r>
                      <a:rPr lang="en" i="1" dirty="0" smtClean="0">
                        <a:latin typeface="Cambria Math" panose="02040503050406030204" pitchFamily="18" charset="0"/>
                      </a:rPr>
                      <m:t>)</m:t>
                    </m:r>
                  </m:oMath>
                </a14:m>
                <a:r>
                  <a:rPr lang="en" dirty="0"/>
                  <a:t> is true for all positive integers </a:t>
                </a:r>
                <a14:m>
                  <m:oMath xmlns:m="http://schemas.openxmlformats.org/officeDocument/2006/math">
                    <m:r>
                      <a:rPr lang="en" i="1" dirty="0" smtClean="0">
                        <a:latin typeface="Cambria Math" panose="02040503050406030204" pitchFamily="18" charset="0"/>
                      </a:rPr>
                      <m:t>𝑛</m:t>
                    </m:r>
                    <m:r>
                      <a:rPr lang="en" i="1" dirty="0" smtClean="0">
                        <a:latin typeface="Cambria Math" panose="02040503050406030204" pitchFamily="18" charset="0"/>
                      </a:rPr>
                      <m:t>≥</m:t>
                    </m:r>
                    <m:r>
                      <a:rPr lang="en" i="1" dirty="0" smtClean="0">
                        <a:latin typeface="Cambria Math" panose="02040503050406030204" pitchFamily="18" charset="0"/>
                      </a:rPr>
                      <m:t>2</m:t>
                    </m:r>
                  </m:oMath>
                </a14:m>
                <a:r>
                  <a:rPr lang="en" dirty="0"/>
                  <a:t>. </a:t>
                </a:r>
                <a:endParaRPr dirty="0"/>
              </a:p>
              <a:p>
                <a:pPr marL="0" lvl="0" indent="0" algn="l" rtl="0">
                  <a:lnSpc>
                    <a:spcPct val="115000"/>
                  </a:lnSpc>
                  <a:spcBef>
                    <a:spcPts val="1200"/>
                  </a:spcBef>
                  <a:spcAft>
                    <a:spcPts val="0"/>
                  </a:spcAft>
                  <a:buSzPts val="1800"/>
                  <a:buNone/>
                </a:pPr>
                <a:r>
                  <a:rPr lang="en" dirty="0"/>
                  <a:t>BASIS STEP: The statement </a:t>
                </a:r>
                <a14:m>
                  <m:oMath xmlns:m="http://schemas.openxmlformats.org/officeDocument/2006/math">
                    <m:r>
                      <a:rPr lang="en" i="1" dirty="0" smtClean="0">
                        <a:latin typeface="Cambria Math" panose="02040503050406030204" pitchFamily="18" charset="0"/>
                      </a:rPr>
                      <m:t>𝑃</m:t>
                    </m:r>
                    <m:r>
                      <a:rPr lang="en" i="1" dirty="0" smtClean="0">
                        <a:latin typeface="Cambria Math" panose="02040503050406030204" pitchFamily="18" charset="0"/>
                      </a:rPr>
                      <m:t>(</m:t>
                    </m:r>
                    <m:r>
                      <a:rPr lang="en" i="1" dirty="0" smtClean="0">
                        <a:latin typeface="Cambria Math" panose="02040503050406030204" pitchFamily="18" charset="0"/>
                      </a:rPr>
                      <m:t>2</m:t>
                    </m:r>
                    <m:r>
                      <a:rPr lang="en" i="1" dirty="0" smtClean="0">
                        <a:latin typeface="Cambria Math" panose="02040503050406030204" pitchFamily="18" charset="0"/>
                      </a:rPr>
                      <m:t>)</m:t>
                    </m:r>
                  </m:oMath>
                </a14:m>
                <a:r>
                  <a:rPr lang="en" dirty="0"/>
                  <a:t> is true because any two lines in the plane that are not parallel meet in a common point (by the definition of parallel lines).</a:t>
                </a:r>
                <a:endParaRPr dirty="0"/>
              </a:p>
            </p:txBody>
          </p:sp>
        </mc:Choice>
        <mc:Fallback xmlns="">
          <p:sp>
            <p:nvSpPr>
              <p:cNvPr id="145" name="Google Shape;145;p15"/>
              <p:cNvSpPr txBox="1">
                <a:spLocks noGrp="1" noRot="1" noChangeAspect="1" noMove="1" noResize="1" noEditPoints="1" noAdjustHandles="1" noChangeArrowheads="1" noChangeShapeType="1" noTextEdit="1"/>
              </p:cNvSpPr>
              <p:nvPr>
                <p:ph type="body" idx="1"/>
              </p:nvPr>
            </p:nvSpPr>
            <p:spPr>
              <a:xfrm>
                <a:off x="447400" y="1390000"/>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1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p>
            <a:pPr marL="0" lvl="0" indent="0" algn="l" rtl="0">
              <a:lnSpc>
                <a:spcPct val="100000"/>
              </a:lnSpc>
              <a:spcBef>
                <a:spcPts val="0"/>
              </a:spcBef>
              <a:spcAft>
                <a:spcPts val="0"/>
              </a:spcAft>
              <a:buSzPct val="111111"/>
              <a:buNone/>
            </a:pPr>
            <a:r>
              <a:rPr lang="en" sz="2400" dirty="0"/>
              <a:t>5.1.8 Mistaken Proofs By Mathematical Induction (Continued)</a:t>
            </a:r>
            <a:endParaRPr sz="2400" dirty="0"/>
          </a:p>
        </p:txBody>
      </p:sp>
      <mc:AlternateContent xmlns:mc="http://schemas.openxmlformats.org/markup-compatibility/2006">
        <mc:Choice xmlns:a14="http://schemas.microsoft.com/office/drawing/2010/main" Requires="a14">
          <p:sp>
            <p:nvSpPr>
              <p:cNvPr id="151" name="Google Shape;151;p16"/>
              <p:cNvSpPr txBox="1">
                <a:spLocks noGrp="1"/>
              </p:cNvSpPr>
              <p:nvPr>
                <p:ph type="body" idx="1"/>
              </p:nvPr>
            </p:nvSpPr>
            <p:spPr>
              <a:xfrm>
                <a:off x="311700" y="1152474"/>
                <a:ext cx="8520600" cy="3802479"/>
              </a:xfrm>
              <a:prstGeom prst="rect">
                <a:avLst/>
              </a:prstGeom>
              <a:noFill/>
              <a:ln>
                <a:noFill/>
              </a:ln>
            </p:spPr>
            <p:txBody>
              <a:bodyPr spcFirstLastPara="1" wrap="square" lIns="91425" tIns="91425" rIns="91425" bIns="91425" anchor="t" anchorCtr="0">
                <a:normAutofit fontScale="85000" lnSpcReduction="20000"/>
              </a:bodyPr>
              <a:lstStyle/>
              <a:p>
                <a:pPr marL="0" lvl="0" indent="0" algn="just">
                  <a:buClr>
                    <a:schemeClr val="dk1"/>
                  </a:buClr>
                  <a:buSzPct val="61110"/>
                  <a:buNone/>
                </a:pPr>
                <a:r>
                  <a:rPr lang="en-US" dirty="0"/>
                  <a:t>INDUCTIVE STEP: The inductive hypothesis is the statement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the positive integer </a:t>
                </a:r>
                <a14:m>
                  <m:oMath xmlns:m="http://schemas.openxmlformats.org/officeDocument/2006/math">
                    <m:r>
                      <a:rPr lang="en-US" i="1" dirty="0" smtClean="0">
                        <a:latin typeface="Cambria Math" panose="02040503050406030204" pitchFamily="18" charset="0"/>
                      </a:rPr>
                      <m:t>𝑘</m:t>
                    </m:r>
                  </m:oMath>
                </a14:m>
                <a:r>
                  <a:rPr lang="en-US" dirty="0"/>
                  <a:t>, that is, it is the assumption that every set of </a:t>
                </a:r>
                <a14:m>
                  <m:oMath xmlns:m="http://schemas.openxmlformats.org/officeDocument/2006/math">
                    <m:r>
                      <a:rPr lang="en-US" i="1" dirty="0" smtClean="0">
                        <a:latin typeface="Cambria Math" panose="02040503050406030204" pitchFamily="18" charset="0"/>
                      </a:rPr>
                      <m:t>𝑘</m:t>
                    </m:r>
                  </m:oMath>
                </a14:m>
                <a:r>
                  <a:rPr lang="en-US" dirty="0"/>
                  <a:t> lines in the plane, no two of which are parallel, meet in a common point. To complete the inductive step, we must show that if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must also be true. That is, we must show that if every set of </a:t>
                </a:r>
                <a14:m>
                  <m:oMath xmlns:m="http://schemas.openxmlformats.org/officeDocument/2006/math">
                    <m:r>
                      <a:rPr lang="en-US" i="1" dirty="0" smtClean="0">
                        <a:latin typeface="Cambria Math" panose="02040503050406030204" pitchFamily="18" charset="0"/>
                      </a:rPr>
                      <m:t>𝑘</m:t>
                    </m:r>
                  </m:oMath>
                </a14:m>
                <a:r>
                  <a:rPr lang="en-US" dirty="0"/>
                  <a:t> lines in the plane, no two of which are parallel, meet in a common point, then every set of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lines in the plane, no two of which are parallel, meet in a common point. So, consider a set of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distinct lines in the plane. By the inductive hypothesis, the first </a:t>
                </a:r>
                <a14:m>
                  <m:oMath xmlns:m="http://schemas.openxmlformats.org/officeDocument/2006/math">
                    <m:r>
                      <a:rPr lang="en-US" i="1" dirty="0" smtClean="0">
                        <a:latin typeface="Cambria Math" panose="02040503050406030204" pitchFamily="18" charset="0"/>
                      </a:rPr>
                      <m:t>𝑘</m:t>
                    </m:r>
                  </m:oMath>
                </a14:m>
                <a:r>
                  <a:rPr lang="en-US" dirty="0"/>
                  <a:t> of these lines meet in a common point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1</m:t>
                        </m:r>
                      </m:sub>
                    </m:sSub>
                  </m:oMath>
                </a14:m>
                <a:r>
                  <a:rPr lang="en-US" dirty="0"/>
                  <a:t>. Moreover, by the inductive hypothesis, the last </a:t>
                </a:r>
                <a14:m>
                  <m:oMath xmlns:m="http://schemas.openxmlformats.org/officeDocument/2006/math">
                    <m:r>
                      <a:rPr lang="en-US" i="1" dirty="0" smtClean="0">
                        <a:latin typeface="Cambria Math" panose="02040503050406030204" pitchFamily="18" charset="0"/>
                      </a:rPr>
                      <m:t>𝑘</m:t>
                    </m:r>
                  </m:oMath>
                </a14:m>
                <a:r>
                  <a:rPr lang="en-US" dirty="0"/>
                  <a:t> of these lines meet in a common point </a:t>
                </a:r>
                <a14:m>
                  <m:oMath xmlns:m="http://schemas.openxmlformats.org/officeDocument/2006/math">
                    <m:sSub>
                      <m:sSubPr>
                        <m:ctrlPr>
                          <a:rPr lang="en-US" b="0" i="1" dirty="0" smtClean="0">
                            <a:latin typeface="Cambria Math" panose="02040503050406030204" pitchFamily="18" charset="0"/>
                          </a:rPr>
                        </m:ctrlPr>
                      </m:sSubPr>
                      <m:e>
                        <m:r>
                          <a:rPr lang="en-US" i="1" dirty="0" smtClean="0">
                            <a:latin typeface="Cambria Math" panose="02040503050406030204" pitchFamily="18" charset="0"/>
                          </a:rPr>
                          <m:t>𝑝</m:t>
                        </m:r>
                      </m:e>
                      <m:sub>
                        <m:r>
                          <a:rPr lang="en-US" i="1" dirty="0" smtClean="0">
                            <a:latin typeface="Cambria Math" panose="02040503050406030204" pitchFamily="18" charset="0"/>
                          </a:rPr>
                          <m:t>2</m:t>
                        </m:r>
                      </m:sub>
                    </m:sSub>
                  </m:oMath>
                </a14:m>
                <a:r>
                  <a:rPr lang="en-US" dirty="0"/>
                  <a:t>. We will show that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must be the same point. If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were different points, all lines containing both of them must be the same line because two points determine a line. This contradicts our assumption that all these lines are distinct. Thus,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b="0" i="1" dirty="0" smtClean="0">
                            <a:latin typeface="Cambria Math" panose="02040503050406030204" pitchFamily="18" charset="0"/>
                          </a:rPr>
                          <m:t>1</m:t>
                        </m:r>
                      </m:sub>
                    </m:sSub>
                  </m:oMath>
                </a14:m>
                <a:r>
                  <a:rPr lang="en-US" dirty="0"/>
                  <a:t> and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are the same point. We conclude that the point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1</m:t>
                        </m:r>
                      </m:sub>
                    </m:sSub>
                  </m:oMath>
                </a14:m>
                <a:r>
                  <a:rPr lang="en-US" dirty="0"/>
                  <a:t> = </a:t>
                </a:r>
                <a14:m>
                  <m:oMath xmlns:m="http://schemas.openxmlformats.org/officeDocument/2006/math">
                    <m:sSub>
                      <m:sSubPr>
                        <m:ctrlPr>
                          <a:rPr lang="en-US" i="1" dirty="0">
                            <a:latin typeface="Cambria Math" panose="02040503050406030204" pitchFamily="18" charset="0"/>
                          </a:rPr>
                        </m:ctrlPr>
                      </m:sSubPr>
                      <m:e>
                        <m:r>
                          <a:rPr lang="en-US" i="1" dirty="0">
                            <a:latin typeface="Cambria Math" panose="02040503050406030204" pitchFamily="18" charset="0"/>
                          </a:rPr>
                          <m:t>𝑝</m:t>
                        </m:r>
                      </m:e>
                      <m:sub>
                        <m:r>
                          <a:rPr lang="en-US" i="1" dirty="0">
                            <a:latin typeface="Cambria Math" panose="02040503050406030204" pitchFamily="18" charset="0"/>
                          </a:rPr>
                          <m:t>2</m:t>
                        </m:r>
                      </m:sub>
                    </m:sSub>
                  </m:oMath>
                </a14:m>
                <a:r>
                  <a:rPr lang="en-US" dirty="0"/>
                  <a:t> lies on all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lines. We have shown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assuming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That is, we have shown that if we assume that every </a:t>
                </a:r>
                <a14:m>
                  <m:oMath xmlns:m="http://schemas.openxmlformats.org/officeDocument/2006/math">
                    <m:r>
                      <a:rPr lang="en-US" i="1" dirty="0" smtClean="0">
                        <a:latin typeface="Cambria Math" panose="02040503050406030204" pitchFamily="18" charset="0"/>
                      </a:rPr>
                      <m:t>𝑘</m:t>
                    </m:r>
                  </m:oMath>
                </a14:m>
                <a:r>
                  <a:rPr lang="en-US" dirty="0"/>
                  <a:t>,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2</m:t>
                    </m:r>
                  </m:oMath>
                </a14:m>
                <a:r>
                  <a:rPr lang="en-US" dirty="0"/>
                  <a:t>, distinct lines meet in a common point, then every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distinct lines meet in a common point. This completes the inductive step. We have completed the basis step and the inductive step, and supposedly we have a correct proof by mathematical induction.</a:t>
                </a:r>
              </a:p>
            </p:txBody>
          </p:sp>
        </mc:Choice>
        <mc:Fallback>
          <p:sp>
            <p:nvSpPr>
              <p:cNvPr id="151" name="Google Shape;151;p16"/>
              <p:cNvSpPr txBox="1">
                <a:spLocks noGrp="1" noRot="1" noChangeAspect="1" noMove="1" noResize="1" noEditPoints="1" noAdjustHandles="1" noChangeArrowheads="1" noChangeShapeType="1" noTextEdit="1"/>
              </p:cNvSpPr>
              <p:nvPr>
                <p:ph type="body" idx="1"/>
              </p:nvPr>
            </p:nvSpPr>
            <p:spPr>
              <a:xfrm>
                <a:off x="311700" y="1152474"/>
                <a:ext cx="8520600" cy="3802479"/>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5"/>
        <p:cNvGrpSpPr/>
        <p:nvPr/>
      </p:nvGrpSpPr>
      <p:grpSpPr>
        <a:xfrm>
          <a:off x="0" y="0"/>
          <a:ext cx="0" cy="0"/>
          <a:chOff x="0" y="0"/>
          <a:chExt cx="0" cy="0"/>
        </a:xfrm>
      </p:grpSpPr>
      <p:sp>
        <p:nvSpPr>
          <p:cNvPr id="66" name="Google Shape;66;p2"/>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a:t>
            </a:r>
            <a:endParaRPr dirty="0"/>
          </a:p>
        </p:txBody>
      </p:sp>
      <p:sp>
        <p:nvSpPr>
          <p:cNvPr id="67" name="Google Shape;67;p2"/>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dirty="0"/>
              <a:t>5.1.1 Introduction</a:t>
            </a:r>
            <a:endParaRPr dirty="0"/>
          </a:p>
          <a:p>
            <a:pPr marL="0" lvl="0" indent="0" algn="l" rtl="0">
              <a:lnSpc>
                <a:spcPct val="115000"/>
              </a:lnSpc>
              <a:spcBef>
                <a:spcPts val="1200"/>
              </a:spcBef>
              <a:spcAft>
                <a:spcPts val="0"/>
              </a:spcAft>
              <a:buClr>
                <a:schemeClr val="dk1"/>
              </a:buClr>
              <a:buSzPts val="1100"/>
              <a:buFont typeface="Arial"/>
              <a:buNone/>
            </a:pPr>
            <a:r>
              <a:rPr lang="en" dirty="0"/>
              <a:t>Suppose that we have an infinite ladder, as shown in Figure 1, and we want to know whether we can reach every step on this ladder. We know two things:</a:t>
            </a:r>
            <a:endParaRPr dirty="0"/>
          </a:p>
          <a:p>
            <a:pPr marL="0" lvl="0" indent="0" algn="l" rtl="0">
              <a:lnSpc>
                <a:spcPct val="115000"/>
              </a:lnSpc>
              <a:spcBef>
                <a:spcPts val="1200"/>
              </a:spcBef>
              <a:spcAft>
                <a:spcPts val="0"/>
              </a:spcAft>
              <a:buClr>
                <a:schemeClr val="dk1"/>
              </a:buClr>
              <a:buSzPts val="1100"/>
              <a:buFont typeface="Arial"/>
              <a:buNone/>
            </a:pPr>
            <a:r>
              <a:rPr lang="en" dirty="0"/>
              <a:t>1. We can reach the first rung of the ladder.</a:t>
            </a:r>
            <a:endParaRPr dirty="0"/>
          </a:p>
          <a:p>
            <a:pPr marL="0" lvl="0" indent="0" algn="l" rtl="0">
              <a:lnSpc>
                <a:spcPct val="115000"/>
              </a:lnSpc>
              <a:spcBef>
                <a:spcPts val="1200"/>
              </a:spcBef>
              <a:spcAft>
                <a:spcPts val="0"/>
              </a:spcAft>
              <a:buClr>
                <a:schemeClr val="dk1"/>
              </a:buClr>
              <a:buSzPts val="1100"/>
              <a:buFont typeface="Arial"/>
              <a:buNone/>
            </a:pPr>
            <a:r>
              <a:rPr lang="en" dirty="0"/>
              <a:t>2. If we can reach a particular rung of the ladder, then we can reach the next rung.</a:t>
            </a: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71"/>
        <p:cNvGrpSpPr/>
        <p:nvPr/>
      </p:nvGrpSpPr>
      <p:grpSpPr>
        <a:xfrm>
          <a:off x="0" y="0"/>
          <a:ext cx="0" cy="0"/>
          <a:chOff x="0" y="0"/>
          <a:chExt cx="0" cy="0"/>
        </a:xfrm>
      </p:grpSpPr>
      <p:sp>
        <p:nvSpPr>
          <p:cNvPr id="72" name="Google Shape;72;p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p:sp>
        <p:nvSpPr>
          <p:cNvPr id="73" name="Google Shape;73;p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 dirty="0"/>
              <a:t>For example, after 100 uses of (2), we know that we can reach the 101</a:t>
            </a:r>
            <a:r>
              <a:rPr lang="en" baseline="30000" dirty="0"/>
              <a:t>st</a:t>
            </a:r>
            <a:r>
              <a:rPr lang="en" dirty="0"/>
              <a:t> rung. But can we conclude that we are able to reach every rung of this infinite ladder? The answer is yes, something we can verify using an important proof technique  called mathematical induction. That is, we can show that the statement that we can each the nth rung of the ladder is true for all positive integers n.</a:t>
            </a:r>
            <a:endParaRPr dirty="0"/>
          </a:p>
          <a:p>
            <a:pPr marL="0" lvl="0" indent="0" algn="l" rtl="0">
              <a:lnSpc>
                <a:spcPct val="115000"/>
              </a:lnSpc>
              <a:spcBef>
                <a:spcPts val="1200"/>
              </a:spcBef>
              <a:spcAft>
                <a:spcPts val="0"/>
              </a:spcAft>
              <a:buSzPts val="1800"/>
              <a:buNone/>
            </a:pPr>
            <a:r>
              <a:rPr lang="en" dirty="0"/>
              <a:t>Mathematical induction is an extremely important proof technique that can be used to prove assertions of this type. </a:t>
            </a:r>
            <a:endParaRPr dirty="0"/>
          </a:p>
          <a:p>
            <a:pPr marL="0" lvl="0" indent="0" algn="l" rtl="0">
              <a:lnSpc>
                <a:spcPct val="115000"/>
              </a:lnSpc>
              <a:spcBef>
                <a:spcPts val="1200"/>
              </a:spcBef>
              <a:spcAft>
                <a:spcPts val="0"/>
              </a:spcAft>
              <a:buClr>
                <a:schemeClr val="dk1"/>
              </a:buClr>
              <a:buSzPts val="1100"/>
              <a:buFont typeface="Arial"/>
              <a:buNone/>
            </a:pPr>
            <a:endParaRPr dirty="0"/>
          </a:p>
          <a:p>
            <a:pPr marL="0" lvl="0" indent="0" algn="l" rtl="0">
              <a:lnSpc>
                <a:spcPct val="115000"/>
              </a:lnSpc>
              <a:spcBef>
                <a:spcPts val="1200"/>
              </a:spcBef>
              <a:spcAft>
                <a:spcPts val="1200"/>
              </a:spcAft>
              <a:buSzPts val="1800"/>
              <a:buNone/>
            </a:pPr>
            <a:endParaRPr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77"/>
        <p:cNvGrpSpPr/>
        <p:nvPr/>
      </p:nvGrpSpPr>
      <p:grpSpPr>
        <a:xfrm>
          <a:off x="0" y="0"/>
          <a:ext cx="0" cy="0"/>
          <a:chOff x="0" y="0"/>
          <a:chExt cx="0" cy="0"/>
        </a:xfrm>
      </p:grpSpPr>
      <p:sp>
        <p:nvSpPr>
          <p:cNvPr id="78" name="Google Shape;78;p4"/>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79" name="Google Shape;79;p4"/>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ts val="1100"/>
                  <a:buFont typeface="Arial"/>
                  <a:buNone/>
                </a:pPr>
                <a:r>
                  <a:rPr lang="en-US" dirty="0"/>
                  <a:t>PRINCIPLE OF MATHEMATICAL INDUCTION To prove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all positive integers </a:t>
                </a:r>
                <a14:m>
                  <m:oMath xmlns:m="http://schemas.openxmlformats.org/officeDocument/2006/math">
                    <m:r>
                      <a:rPr lang="en-US" i="1" dirty="0" smtClean="0">
                        <a:latin typeface="Cambria Math" panose="02040503050406030204" pitchFamily="18" charset="0"/>
                      </a:rPr>
                      <m:t>𝑛</m:t>
                    </m:r>
                  </m:oMath>
                </a14:m>
                <a:r>
                  <a:rPr lang="en-US" dirty="0"/>
                  <a:t>, where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a propositional function, we complete two steps:</a:t>
                </a:r>
              </a:p>
              <a:p>
                <a:pPr marL="0" lvl="0" indent="0" algn="l" rtl="0">
                  <a:lnSpc>
                    <a:spcPct val="115000"/>
                  </a:lnSpc>
                  <a:spcBef>
                    <a:spcPts val="1200"/>
                  </a:spcBef>
                  <a:spcAft>
                    <a:spcPts val="0"/>
                  </a:spcAft>
                  <a:buClr>
                    <a:schemeClr val="dk1"/>
                  </a:buClr>
                  <a:buSzPts val="1100"/>
                  <a:buFont typeface="Arial"/>
                  <a:buNone/>
                </a:pPr>
                <a:r>
                  <a:rPr lang="en-US" dirty="0"/>
                  <a:t>BASIS STEP: We verify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a:t>
                </a:r>
              </a:p>
              <a:p>
                <a:pPr marL="0" lvl="0" indent="0" algn="l" rtl="0">
                  <a:lnSpc>
                    <a:spcPct val="115000"/>
                  </a:lnSpc>
                  <a:spcBef>
                    <a:spcPts val="1200"/>
                  </a:spcBef>
                  <a:spcAft>
                    <a:spcPts val="0"/>
                  </a:spcAft>
                  <a:buClr>
                    <a:schemeClr val="dk1"/>
                  </a:buClr>
                  <a:buSzPts val="1100"/>
                  <a:buFont typeface="Arial"/>
                  <a:buNone/>
                </a:pPr>
                <a:r>
                  <a:rPr lang="en-US" dirty="0"/>
                  <a:t>INDUCTIVE STEP: We show that the conditional statement </a:t>
                </a:r>
                <a14:m>
                  <m:oMath xmlns:m="http://schemas.openxmlformats.org/officeDocument/2006/math">
                    <m:r>
                      <a:rPr lang="en-US" i="1" dirty="0" smtClean="0">
                        <a:latin typeface="Cambria Math" panose="02040503050406030204" pitchFamily="18" charset="0"/>
                      </a:rPr>
                      <m:t>𝑃</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e>
                    </m:d>
                    <m:r>
                      <a:rPr lang="en-US" i="1" dirty="0" smtClean="0">
                        <a:latin typeface="Cambria Math" panose="02040503050406030204" pitchFamily="18" charset="0"/>
                      </a:rPr>
                      <m:t> → </m:t>
                    </m:r>
                    <m:r>
                      <a:rPr lang="en-US" i="1" dirty="0" smtClean="0">
                        <a:latin typeface="Cambria Math" panose="02040503050406030204" pitchFamily="18" charset="0"/>
                      </a:rPr>
                      <m:t>𝑃</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m:t>
                        </m:r>
                        <m:r>
                          <a:rPr lang="ar-AE" i="1" dirty="0" smtClean="0">
                            <a:latin typeface="Cambria Math" panose="02040503050406030204" pitchFamily="18" charset="0"/>
                          </a:rPr>
                          <m:t>1</m:t>
                        </m:r>
                      </m:e>
                    </m:d>
                  </m:oMath>
                </a14:m>
                <a:r>
                  <a:rPr lang="ar-AE" dirty="0"/>
                  <a:t> </a:t>
                </a:r>
                <a:r>
                  <a:rPr lang="en-US" dirty="0"/>
                  <a:t>is true for all positive integers </a:t>
                </a:r>
                <a14:m>
                  <m:oMath xmlns:m="http://schemas.openxmlformats.org/officeDocument/2006/math">
                    <m:r>
                      <a:rPr lang="en-US" i="1" dirty="0" smtClean="0">
                        <a:latin typeface="Cambria Math" panose="02040503050406030204" pitchFamily="18" charset="0"/>
                      </a:rPr>
                      <m:t>𝑘</m:t>
                    </m:r>
                  </m:oMath>
                </a14:m>
                <a:r>
                  <a:rPr lang="en-US" dirty="0"/>
                  <a:t>.</a:t>
                </a:r>
              </a:p>
              <a:p>
                <a:pPr marL="0" lvl="0" indent="0" algn="l" rtl="0">
                  <a:lnSpc>
                    <a:spcPct val="115000"/>
                  </a:lnSpc>
                  <a:spcBef>
                    <a:spcPts val="1200"/>
                  </a:spcBef>
                  <a:spcAft>
                    <a:spcPts val="1200"/>
                  </a:spcAft>
                  <a:buSzPts val="1800"/>
                  <a:buNone/>
                </a:pPr>
                <a:endParaRPr dirty="0"/>
              </a:p>
            </p:txBody>
          </p:sp>
        </mc:Choice>
        <mc:Fallback xmlns="">
          <p:sp>
            <p:nvSpPr>
              <p:cNvPr id="79" name="Google Shape;79;p4"/>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a:stretch>
              </a:blipFill>
              <a:ln>
                <a:noFill/>
              </a:ln>
            </p:spPr>
            <p:txBody>
              <a:bodyPr/>
              <a:lstStyle/>
              <a:p>
                <a:r>
                  <a:rPr lang="en-US">
                    <a:noFill/>
                  </a:rPr>
                  <a:t> </a:t>
                </a:r>
              </a:p>
            </p:txBody>
          </p:sp>
        </mc:Fallback>
      </mc:AlternateContent>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3"/>
        <p:cNvGrpSpPr/>
        <p:nvPr/>
      </p:nvGrpSpPr>
      <p:grpSpPr>
        <a:xfrm>
          <a:off x="0" y="0"/>
          <a:ext cx="0" cy="0"/>
          <a:chOff x="0" y="0"/>
          <a:chExt cx="0" cy="0"/>
        </a:xfrm>
      </p:grpSpPr>
      <p:sp>
        <p:nvSpPr>
          <p:cNvPr id="84" name="Google Shape;84;p5"/>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85" name="Google Shape;85;p5"/>
              <p:cNvSpPr txBox="1">
                <a:spLocks noGrp="1"/>
              </p:cNvSpPr>
              <p:nvPr>
                <p:ph type="body" idx="1"/>
              </p:nvPr>
            </p:nvSpPr>
            <p:spPr>
              <a:xfrm>
                <a:off x="311700" y="1152475"/>
                <a:ext cx="8520600" cy="3810294"/>
              </a:xfrm>
              <a:prstGeom prst="rect">
                <a:avLst/>
              </a:prstGeom>
              <a:noFill/>
              <a:ln>
                <a:noFill/>
              </a:ln>
            </p:spPr>
            <p:txBody>
              <a:bodyPr spcFirstLastPara="1" wrap="square" lIns="91425" tIns="91425" rIns="91425" bIns="91425" anchor="t" anchorCtr="0">
                <a:normAutofit fontScale="85000" lnSpcReduction="20000"/>
              </a:bodyPr>
              <a:lstStyle/>
              <a:p>
                <a:pPr marL="0" lvl="0" indent="0" algn="l" rtl="0">
                  <a:lnSpc>
                    <a:spcPct val="115000"/>
                  </a:lnSpc>
                  <a:spcBef>
                    <a:spcPts val="0"/>
                  </a:spcBef>
                  <a:spcAft>
                    <a:spcPts val="0"/>
                  </a:spcAft>
                  <a:buSzPct val="129032"/>
                  <a:buNone/>
                </a:pPr>
                <a:r>
                  <a:rPr lang="en-US" dirty="0"/>
                  <a:t>EXAMPLE 1 Show that if </a:t>
                </a:r>
                <a14:m>
                  <m:oMath xmlns:m="http://schemas.openxmlformats.org/officeDocument/2006/math">
                    <m:r>
                      <a:rPr lang="en-US" i="1" dirty="0" smtClean="0">
                        <a:latin typeface="Cambria Math" panose="02040503050406030204" pitchFamily="18" charset="0"/>
                      </a:rPr>
                      <m:t>𝑛</m:t>
                    </m:r>
                  </m:oMath>
                </a14:m>
                <a:r>
                  <a:rPr lang="en-US" dirty="0"/>
                  <a:t> is a positive integer, then </a:t>
                </a:r>
                <a14:m>
                  <m:oMath xmlns:m="http://schemas.openxmlformats.org/officeDocument/2006/math">
                    <m:r>
                      <a:rPr lang="en-US" i="1" dirty="0" smtClean="0">
                        <a:latin typeface="Cambria Math" panose="02040503050406030204" pitchFamily="18" charset="0"/>
                      </a:rPr>
                      <m:t>1 + 2 + ⋯ + </m:t>
                    </m:r>
                    <m:r>
                      <a:rPr lang="en-US" i="1" dirty="0" smtClean="0">
                        <a:latin typeface="Cambria Math" panose="02040503050406030204" pitchFamily="18" charset="0"/>
                      </a:rPr>
                      <m:t>𝑛</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+ 1</m:t>
                            </m:r>
                          </m:e>
                        </m:d>
                      </m:num>
                      <m:den>
                        <m:r>
                          <a:rPr lang="en-US" i="1" dirty="0" smtClean="0">
                            <a:latin typeface="Cambria Math" panose="02040503050406030204" pitchFamily="18" charset="0"/>
                          </a:rPr>
                          <m:t>2</m:t>
                        </m:r>
                      </m:den>
                    </m:f>
                  </m:oMath>
                </a14:m>
                <a:r>
                  <a:rPr lang="en-US" dirty="0"/>
                  <a:t> .  </a:t>
                </a:r>
              </a:p>
              <a:p>
                <a:pPr marL="0" lvl="0" indent="0" algn="l" rtl="0">
                  <a:lnSpc>
                    <a:spcPct val="115000"/>
                  </a:lnSpc>
                  <a:spcBef>
                    <a:spcPts val="700"/>
                  </a:spcBef>
                  <a:spcAft>
                    <a:spcPts val="0"/>
                  </a:spcAft>
                  <a:buSzPct val="129032"/>
                  <a:buNone/>
                </a:pPr>
                <a:r>
                  <a:rPr lang="en-US" dirty="0"/>
                  <a:t>Solution: 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be the proposition that the sum of the first </a:t>
                </a:r>
                <a14:m>
                  <m:oMath xmlns:m="http://schemas.openxmlformats.org/officeDocument/2006/math">
                    <m:r>
                      <a:rPr lang="en-US" i="1" dirty="0" smtClean="0">
                        <a:latin typeface="Cambria Math" panose="02040503050406030204" pitchFamily="18" charset="0"/>
                      </a:rPr>
                      <m:t>𝑛</m:t>
                    </m:r>
                  </m:oMath>
                </a14:m>
                <a:r>
                  <a:rPr lang="en-US" dirty="0"/>
                  <a:t> positive integers, </a:t>
                </a:r>
                <a14:m>
                  <m:oMath xmlns:m="http://schemas.openxmlformats.org/officeDocument/2006/math">
                    <m:r>
                      <a:rPr lang="en-US" i="1" dirty="0" smtClean="0">
                        <a:latin typeface="Cambria Math" panose="02040503050406030204" pitchFamily="18" charset="0"/>
                      </a:rPr>
                      <m:t>1 + 2 + ⋯ </m:t>
                    </m:r>
                    <m:r>
                      <a:rPr lang="en-US" i="1" dirty="0" smtClean="0">
                        <a:latin typeface="Cambria Math" panose="02040503050406030204" pitchFamily="18" charset="0"/>
                      </a:rPr>
                      <m:t>𝑛</m:t>
                    </m:r>
                  </m:oMath>
                </a14:m>
                <a:r>
                  <a:rPr lang="en-US" dirty="0"/>
                  <a:t> is </a:t>
                </a:r>
                <a14:m>
                  <m:oMath xmlns:m="http://schemas.openxmlformats.org/officeDocument/2006/math">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+ 1</m:t>
                            </m:r>
                          </m:e>
                        </m:d>
                      </m:num>
                      <m:den>
                        <m:r>
                          <a:rPr lang="en-US" i="1" dirty="0" smtClean="0">
                            <a:latin typeface="Cambria Math" panose="02040503050406030204" pitchFamily="18" charset="0"/>
                          </a:rPr>
                          <m:t>2</m:t>
                        </m:r>
                      </m:den>
                    </m:f>
                  </m:oMath>
                </a14:m>
                <a:r>
                  <a:rPr lang="en-US" dirty="0"/>
                  <a:t>. We must do two things to prove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t>
                </a:r>
                <a14:m>
                  <m:oMath xmlns:m="http://schemas.openxmlformats.org/officeDocument/2006/math">
                    <m:r>
                      <a:rPr lang="en-US" i="1" dirty="0" smtClean="0">
                        <a:latin typeface="Cambria Math" panose="02040503050406030204" pitchFamily="18" charset="0"/>
                      </a:rPr>
                      <m:t>𝑛</m:t>
                    </m:r>
                    <m:r>
                      <a:rPr lang="en-US" i="1" dirty="0" smtClean="0">
                        <a:latin typeface="Cambria Math" panose="02040503050406030204" pitchFamily="18" charset="0"/>
                      </a:rPr>
                      <m:t>=1, 2, 3, … </m:t>
                    </m:r>
                  </m:oMath>
                </a14:m>
                <a:r>
                  <a:rPr lang="en-US" dirty="0"/>
                  <a:t>. Namely,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(1)</m:t>
                    </m:r>
                  </m:oMath>
                </a14:m>
                <a:r>
                  <a:rPr lang="en-US" dirty="0"/>
                  <a:t> is true and that the conditional statement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implies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+ 1)</m:t>
                    </m:r>
                  </m:oMath>
                </a14:m>
                <a:r>
                  <a:rPr lang="en-US" dirty="0"/>
                  <a:t> is true for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=1, 2, 3, … </m:t>
                    </m:r>
                  </m:oMath>
                </a14:m>
                <a:r>
                  <a:rPr lang="en-US" dirty="0"/>
                  <a:t>. </a:t>
                </a:r>
              </a:p>
              <a:p>
                <a:pPr marL="0" lvl="0" indent="0" algn="l" rtl="0">
                  <a:lnSpc>
                    <a:spcPct val="115000"/>
                  </a:lnSpc>
                  <a:spcBef>
                    <a:spcPts val="500"/>
                  </a:spcBef>
                  <a:spcAft>
                    <a:spcPts val="0"/>
                  </a:spcAft>
                  <a:buClr>
                    <a:schemeClr val="dk1"/>
                  </a:buClr>
                  <a:buSzPct val="61110"/>
                  <a:buFont typeface="Arial"/>
                  <a:buNone/>
                </a:pPr>
                <a:r>
                  <a:rPr lang="en-US" dirty="0"/>
                  <a:t>BASIS STEP: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(1)</m:t>
                    </m:r>
                  </m:oMath>
                </a14:m>
                <a:r>
                  <a:rPr lang="en-US" dirty="0"/>
                  <a:t> is true, because </a:t>
                </a:r>
                <a14:m>
                  <m:oMath xmlns:m="http://schemas.openxmlformats.org/officeDocument/2006/math">
                    <m:r>
                      <a:rPr lang="en-US" i="1" dirty="0" smtClean="0">
                        <a:latin typeface="Cambria Math" panose="02040503050406030204" pitchFamily="18" charset="0"/>
                      </a:rPr>
                      <m:t>1=</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1</m:t>
                        </m:r>
                        <m:d>
                          <m:dPr>
                            <m:ctrlPr>
                              <a:rPr lang="en-US" i="1" dirty="0" smtClean="0">
                                <a:latin typeface="Cambria Math" panose="02040503050406030204" pitchFamily="18" charset="0"/>
                              </a:rPr>
                            </m:ctrlPr>
                          </m:dPr>
                          <m:e>
                            <m:r>
                              <a:rPr lang="en-US" i="1" dirty="0" smtClean="0">
                                <a:latin typeface="Cambria Math" panose="02040503050406030204" pitchFamily="18" charset="0"/>
                              </a:rPr>
                              <m:t>1 + 1</m:t>
                            </m:r>
                          </m:e>
                        </m:d>
                      </m:num>
                      <m:den>
                        <m:r>
                          <a:rPr lang="en-US" i="1" dirty="0" smtClean="0">
                            <a:latin typeface="Cambria Math" panose="02040503050406030204" pitchFamily="18" charset="0"/>
                          </a:rPr>
                          <m:t>2</m:t>
                        </m:r>
                      </m:den>
                    </m:f>
                    <m:r>
                      <a:rPr lang="en-US" i="1" dirty="0" smtClean="0">
                        <a:latin typeface="Cambria Math" panose="02040503050406030204" pitchFamily="18" charset="0"/>
                      </a:rPr>
                      <m:t> </m:t>
                    </m:r>
                  </m:oMath>
                </a14:m>
                <a:r>
                  <a:rPr lang="en-US" dirty="0"/>
                  <a:t>. (The left-hand side of this equation is 1 because 1 is the sum of the first positive integer. The right-hand side is found by substituting 1 for </a:t>
                </a:r>
                <a14:m>
                  <m:oMath xmlns:m="http://schemas.openxmlformats.org/officeDocument/2006/math">
                    <m:r>
                      <a:rPr lang="en-US" i="1" dirty="0" smtClean="0">
                        <a:latin typeface="Cambria Math" panose="02040503050406030204" pitchFamily="18" charset="0"/>
                      </a:rPr>
                      <m:t>𝑛</m:t>
                    </m:r>
                  </m:oMath>
                </a14:m>
                <a:r>
                  <a:rPr lang="en-US" dirty="0"/>
                  <a:t> in </a:t>
                </a:r>
                <a14:m>
                  <m:oMath xmlns:m="http://schemas.openxmlformats.org/officeDocument/2006/math">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+ 1</m:t>
                            </m:r>
                          </m:e>
                        </m:d>
                      </m:num>
                      <m:den>
                        <m:r>
                          <a:rPr lang="en-US" i="1" dirty="0" smtClean="0">
                            <a:latin typeface="Cambria Math" panose="02040503050406030204" pitchFamily="18" charset="0"/>
                          </a:rPr>
                          <m:t>2</m:t>
                        </m:r>
                      </m:den>
                    </m:f>
                  </m:oMath>
                </a14:m>
                <a:r>
                  <a:rPr lang="en-US" dirty="0"/>
                  <a:t>.) </a:t>
                </a:r>
              </a:p>
              <a:p>
                <a:pPr marL="0" lvl="0" indent="0">
                  <a:spcBef>
                    <a:spcPts val="500"/>
                  </a:spcBef>
                  <a:buClr>
                    <a:schemeClr val="dk1"/>
                  </a:buClr>
                  <a:buSzPct val="61110"/>
                  <a:buNone/>
                </a:pPr>
                <a:r>
                  <a:rPr lang="en-US" dirty="0"/>
                  <a:t>INDUCTIVE STEP: For the inductive hypothesis we assume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holds for an arbitrary positive integer </a:t>
                </a:r>
                <a14:m>
                  <m:oMath xmlns:m="http://schemas.openxmlformats.org/officeDocument/2006/math">
                    <m:r>
                      <a:rPr lang="en-US" i="1" dirty="0" smtClean="0">
                        <a:latin typeface="Cambria Math" panose="02040503050406030204" pitchFamily="18" charset="0"/>
                      </a:rPr>
                      <m:t>𝑘</m:t>
                    </m:r>
                  </m:oMath>
                </a14:m>
                <a:r>
                  <a:rPr lang="en-US" dirty="0"/>
                  <a:t>. That is, we assume that </a:t>
                </a:r>
                <a14:m>
                  <m:oMath xmlns:m="http://schemas.openxmlformats.org/officeDocument/2006/math">
                    <m:r>
                      <a:rPr lang="en-US" i="1" dirty="0" smtClean="0">
                        <a:latin typeface="Cambria Math" panose="02040503050406030204" pitchFamily="18" charset="0"/>
                      </a:rPr>
                      <m:t>1 + 2 + ⋯ + </m:t>
                    </m:r>
                    <m:r>
                      <a:rPr lang="en-US" i="1" dirty="0" smtClean="0">
                        <a:latin typeface="Cambria Math" panose="02040503050406030204" pitchFamily="18" charset="0"/>
                      </a:rPr>
                      <m:t>𝑘</m:t>
                    </m:r>
                    <m:r>
                      <a:rPr lang="en-US" i="1" dirty="0" smtClean="0">
                        <a:latin typeface="Cambria Math" panose="02040503050406030204" pitchFamily="18" charset="0"/>
                      </a:rPr>
                      <m:t> =</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𝑘</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 + 1</m:t>
                            </m:r>
                          </m:e>
                        </m:d>
                      </m:num>
                      <m:den>
                        <m:r>
                          <a:rPr lang="en-US" i="1" dirty="0" smtClean="0">
                            <a:latin typeface="Cambria Math" panose="02040503050406030204" pitchFamily="18" charset="0"/>
                          </a:rPr>
                          <m:t>2</m:t>
                        </m:r>
                      </m:den>
                    </m:f>
                  </m:oMath>
                </a14:m>
                <a:r>
                  <a:rPr lang="en-US" dirty="0"/>
                  <a:t>. If you are rusty simplifying algebraic expressions, this is the time to do some reviewing!.  Under this assumption, it must be shown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+ 1) </m:t>
                    </m:r>
                  </m:oMath>
                </a14:m>
                <a:r>
                  <a:rPr lang="en-US" dirty="0"/>
                  <a:t>is true, namely, that </a:t>
                </a:r>
                <a14:m>
                  <m:oMath xmlns:m="http://schemas.openxmlformats.org/officeDocument/2006/math">
                    <m:r>
                      <a:rPr lang="en-US" i="1" dirty="0" smtClean="0">
                        <a:latin typeface="Cambria Math" panose="02040503050406030204" pitchFamily="18" charset="0"/>
                      </a:rPr>
                      <m:t>1 + 2 + ⋯ + </m:t>
                    </m:r>
                    <m:r>
                      <a:rPr lang="en-US" i="1" dirty="0" smtClean="0">
                        <a:latin typeface="Cambria Math" panose="02040503050406030204" pitchFamily="18" charset="0"/>
                      </a:rPr>
                      <m:t>𝑘</m:t>
                    </m:r>
                    <m:r>
                      <a:rPr lang="en-US" i="1" dirty="0" smtClean="0">
                        <a:latin typeface="Cambria Math" panose="02040503050406030204" pitchFamily="18" charset="0"/>
                      </a:rPr>
                      <m:t> + </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𝑘</m:t>
                        </m:r>
                        <m:r>
                          <a:rPr lang="en-US" i="1" dirty="0" smtClean="0">
                            <a:latin typeface="Cambria Math" panose="02040503050406030204" pitchFamily="18" charset="0"/>
                          </a:rPr>
                          <m:t> + 1</m:t>
                        </m:r>
                      </m:e>
                    </m:d>
                    <m:r>
                      <a:rPr lang="en-US" i="1" dirty="0">
                        <a:latin typeface="Cambria Math" panose="02040503050406030204" pitchFamily="18" charset="0"/>
                      </a:rPr>
                      <m:t>=</m:t>
                    </m:r>
                    <m:f>
                      <m:fPr>
                        <m:ctrlPr>
                          <a:rPr lang="en-US" b="0" i="1" dirty="0" smtClean="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+ 1</m:t>
                            </m:r>
                          </m:e>
                        </m:d>
                        <m:d>
                          <m:dPr>
                            <m:begChr m:val="["/>
                            <m:endChr m:val="]"/>
                            <m:ctrlPr>
                              <a:rPr lang="en-US" i="1" dirty="0">
                                <a:latin typeface="Cambria Math" panose="02040503050406030204" pitchFamily="18" charset="0"/>
                              </a:rPr>
                            </m:ctrlPr>
                          </m:dPr>
                          <m:e>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+ 1</m:t>
                                </m:r>
                              </m:e>
                            </m:d>
                            <m:r>
                              <a:rPr lang="en-US" i="1" dirty="0">
                                <a:latin typeface="Cambria Math" panose="02040503050406030204" pitchFamily="18" charset="0"/>
                              </a:rPr>
                              <m:t>+ 1</m:t>
                            </m:r>
                          </m:e>
                        </m:d>
                      </m:num>
                      <m:den>
                        <m:r>
                          <a:rPr lang="en-US" i="1" dirty="0">
                            <a:latin typeface="Cambria Math" panose="02040503050406030204" pitchFamily="18" charset="0"/>
                          </a:rPr>
                          <m:t>2</m:t>
                        </m:r>
                      </m:den>
                    </m:f>
                    <m:r>
                      <a:rPr lang="en-US" i="1" dirty="0">
                        <a:latin typeface="Cambria Math" panose="02040503050406030204" pitchFamily="18" charset="0"/>
                      </a:rPr>
                      <m:t> =</m:t>
                    </m:r>
                    <m:f>
                      <m:fPr>
                        <m:ctrlPr>
                          <a:rPr lang="en-US" b="0" i="1" dirty="0" smtClean="0">
                            <a:latin typeface="Cambria Math" panose="02040503050406030204" pitchFamily="18" charset="0"/>
                          </a:rPr>
                        </m:ctrlPr>
                      </m:fPr>
                      <m:num>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+ 1</m:t>
                            </m:r>
                          </m:e>
                        </m:d>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+ 2</m:t>
                            </m:r>
                          </m:e>
                        </m:d>
                      </m:num>
                      <m:den>
                        <m:r>
                          <a:rPr lang="en-US" i="1" dirty="0">
                            <a:latin typeface="Cambria Math" panose="02040503050406030204" pitchFamily="18" charset="0"/>
                          </a:rPr>
                          <m:t>2</m:t>
                        </m:r>
                      </m:den>
                    </m:f>
                  </m:oMath>
                </a14:m>
                <a:r>
                  <a:rPr lang="en-US" dirty="0"/>
                  <a:t>  is also true.</a:t>
                </a:r>
              </a:p>
            </p:txBody>
          </p:sp>
        </mc:Choice>
        <mc:Fallback xmlns="">
          <p:sp>
            <p:nvSpPr>
              <p:cNvPr id="85" name="Google Shape;85;p5"/>
              <p:cNvSpPr txBox="1">
                <a:spLocks noGrp="1" noRot="1" noChangeAspect="1" noMove="1" noResize="1" noEditPoints="1" noAdjustHandles="1" noChangeArrowheads="1" noChangeShapeType="1" noTextEdit="1"/>
              </p:cNvSpPr>
              <p:nvPr>
                <p:ph type="body" idx="1"/>
              </p:nvPr>
            </p:nvSpPr>
            <p:spPr>
              <a:xfrm>
                <a:off x="311700" y="1152475"/>
                <a:ext cx="8520600" cy="3810294"/>
              </a:xfrm>
              <a:prstGeom prst="rect">
                <a:avLst/>
              </a:prstGeom>
              <a:blipFill>
                <a:blip r:embed="rId3"/>
                <a:stretch>
                  <a:fillRect l="-286" r="-286"/>
                </a:stretch>
              </a:blipFill>
              <a:ln>
                <a:noFill/>
              </a:ln>
            </p:spPr>
            <p:txBody>
              <a:bodyPr/>
              <a:lstStyle/>
              <a:p>
                <a:r>
                  <a:rPr lang="en-US">
                    <a:noFill/>
                  </a:rPr>
                  <a:t> </a:t>
                </a:r>
              </a:p>
            </p:txBody>
          </p:sp>
        </mc:Fallback>
      </mc:AlternateContent>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9"/>
        <p:cNvGrpSpPr/>
        <p:nvPr/>
      </p:nvGrpSpPr>
      <p:grpSpPr>
        <a:xfrm>
          <a:off x="0" y="0"/>
          <a:ext cx="0" cy="0"/>
          <a:chOff x="0" y="0"/>
          <a:chExt cx="0" cy="0"/>
        </a:xfrm>
      </p:grpSpPr>
      <p:sp>
        <p:nvSpPr>
          <p:cNvPr id="90" name="Google Shape;90;p6"/>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91" name="Google Shape;91;p6"/>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just">
                  <a:buClr>
                    <a:schemeClr val="dk1"/>
                  </a:buClr>
                  <a:buSzPct val="61110"/>
                  <a:buNone/>
                </a:pPr>
                <a:r>
                  <a:rPr lang="en-US" dirty="0"/>
                  <a:t>We now return to the proof of the inductive step. When we add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to both sides of the equation in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we obtain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m:t>
                        </m:r>
                        <m:r>
                          <a:rPr lang="ar-AE" i="1" dirty="0" smtClean="0">
                            <a:latin typeface="Cambria Math" panose="02040503050406030204" pitchFamily="18" charset="0"/>
                          </a:rPr>
                          <m:t>1</m:t>
                        </m:r>
                      </m:e>
                    </m:d>
                    <m:r>
                      <a:rPr lang="ar-AE" i="1" dirty="0" smtClean="0">
                        <a:latin typeface="Cambria Math" panose="02040503050406030204" pitchFamily="18" charset="0"/>
                      </a:rPr>
                      <m:t>=</m:t>
                    </m:r>
                    <m:f>
                      <m:fPr>
                        <m:ctrlPr>
                          <a:rPr lang="en-US" i="1" dirty="0">
                            <a:latin typeface="Cambria Math" panose="02040503050406030204" pitchFamily="18" charset="0"/>
                          </a:rPr>
                        </m:ctrlPr>
                      </m:fPr>
                      <m:num>
                        <m:r>
                          <a:rPr lang="en-US" i="1" dirty="0">
                            <a:latin typeface="Cambria Math" panose="02040503050406030204" pitchFamily="18" charset="0"/>
                          </a:rPr>
                          <m:t>𝑘</m:t>
                        </m:r>
                        <m:d>
                          <m:dPr>
                            <m:ctrlPr>
                              <a:rPr lang="en-US" i="1" dirty="0">
                                <a:latin typeface="Cambria Math" panose="02040503050406030204" pitchFamily="18" charset="0"/>
                              </a:rPr>
                            </m:ctrlPr>
                          </m:dPr>
                          <m:e>
                            <m:r>
                              <a:rPr lang="en-US" i="1" dirty="0">
                                <a:latin typeface="Cambria Math" panose="02040503050406030204" pitchFamily="18" charset="0"/>
                              </a:rPr>
                              <m:t>𝑘</m:t>
                            </m:r>
                            <m:r>
                              <a:rPr lang="en-US" i="1" dirty="0">
                                <a:latin typeface="Cambria Math" panose="02040503050406030204" pitchFamily="18" charset="0"/>
                              </a:rPr>
                              <m:t> + </m:t>
                            </m:r>
                            <m:r>
                              <a:rPr lang="en-US" i="1" dirty="0">
                                <a:latin typeface="Cambria Math" panose="02040503050406030204" pitchFamily="18" charset="0"/>
                              </a:rPr>
                              <m:t>1</m:t>
                            </m:r>
                          </m:e>
                        </m:d>
                      </m:num>
                      <m:den>
                        <m:r>
                          <a:rPr lang="en-US" i="1" dirty="0">
                            <a:latin typeface="Cambria Math" panose="02040503050406030204" pitchFamily="18" charset="0"/>
                          </a:rPr>
                          <m:t>2</m:t>
                        </m:r>
                      </m:den>
                    </m:f>
                    <m:r>
                      <a:rPr lang="en-US" b="0" i="1" dirty="0" smtClean="0">
                        <a:latin typeface="Cambria Math" panose="02040503050406030204" pitchFamily="18" charset="0"/>
                      </a:rPr>
                      <m:t>+</m:t>
                    </m:r>
                    <m:r>
                      <a:rPr lang="en-US" b="0" i="1" dirty="0" smtClean="0">
                        <a:latin typeface="Cambria Math" panose="02040503050406030204" pitchFamily="18" charset="0"/>
                      </a:rPr>
                      <m:t>2</m:t>
                    </m:r>
                    <m:d>
                      <m:dPr>
                        <m:ctrlPr>
                          <a:rPr lang="en-US" b="0" i="1" dirty="0" smtClean="0">
                            <a:latin typeface="Cambria Math" panose="02040503050406030204" pitchFamily="18" charset="0"/>
                          </a:rPr>
                        </m:ctrlPr>
                      </m:dPr>
                      <m:e>
                        <m:r>
                          <a:rPr lang="en-US" b="0" i="1" dirty="0" smtClean="0">
                            <a:latin typeface="Cambria Math" panose="02040503050406030204" pitchFamily="18" charset="0"/>
                          </a:rPr>
                          <m:t>𝑘</m:t>
                        </m:r>
                        <m:r>
                          <a:rPr lang="en-US" b="0" i="1" dirty="0" smtClean="0">
                            <a:latin typeface="Cambria Math" panose="02040503050406030204" pitchFamily="18" charset="0"/>
                          </a:rPr>
                          <m:t>+</m:t>
                        </m:r>
                        <m:r>
                          <a:rPr lang="en-US" b="0" i="1" dirty="0" smtClean="0">
                            <a:latin typeface="Cambria Math" panose="02040503050406030204" pitchFamily="18" charset="0"/>
                          </a:rPr>
                          <m:t>1</m:t>
                        </m:r>
                      </m:e>
                    </m:d>
                    <m:r>
                      <a:rPr lang="en-US" b="0" i="1" dirty="0" smtClean="0">
                        <a:latin typeface="Cambria Math" panose="02040503050406030204" pitchFamily="18" charset="0"/>
                      </a:rPr>
                      <m:t>=</m:t>
                    </m:r>
                    <m:f>
                      <m:fPr>
                        <m:ctrlPr>
                          <a:rPr lang="ar-AE" i="1" dirty="0" smtClean="0">
                            <a:latin typeface="Cambria Math" panose="02040503050406030204" pitchFamily="18" charset="0"/>
                          </a:rPr>
                        </m:ctrlPr>
                      </m:fPr>
                      <m:num>
                        <m:r>
                          <a:rPr lang="ar-AE" i="1" dirty="0" smtClean="0">
                            <a:latin typeface="Cambria Math" panose="02040503050406030204" pitchFamily="18" charset="0"/>
                          </a:rPr>
                          <m:t> </m:t>
                        </m:r>
                        <m:r>
                          <a:rPr lang="ar-AE" i="1" dirty="0" smtClean="0">
                            <a:latin typeface="Cambria Math" panose="02040503050406030204" pitchFamily="18" charset="0"/>
                          </a:rPr>
                          <m:t>𝑘</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1</m:t>
                            </m:r>
                          </m:e>
                        </m:d>
                        <m:r>
                          <a:rPr lang="ar-AE" i="1" dirty="0" smtClean="0">
                            <a:latin typeface="Cambria Math" panose="02040503050406030204" pitchFamily="18" charset="0"/>
                          </a:rPr>
                          <m:t>+ </m:t>
                        </m:r>
                        <m:r>
                          <a:rPr lang="ar-AE" i="1" dirty="0" smtClean="0">
                            <a:latin typeface="Cambria Math" panose="02040503050406030204" pitchFamily="18" charset="0"/>
                          </a:rPr>
                          <m:t>2</m:t>
                        </m:r>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1</m:t>
                            </m:r>
                          </m:e>
                        </m:d>
                      </m:num>
                      <m:den>
                        <m:r>
                          <a:rPr lang="en-US" b="0" i="1" dirty="0" smtClean="0">
                            <a:latin typeface="Cambria Math" panose="02040503050406030204" pitchFamily="18" charset="0"/>
                          </a:rPr>
                          <m:t>2</m:t>
                        </m:r>
                      </m:den>
                    </m:f>
                    <m:r>
                      <a:rPr lang="ar-AE" i="1" dirty="0" smtClean="0">
                        <a:latin typeface="Cambria Math" panose="02040503050406030204" pitchFamily="18" charset="0"/>
                      </a:rPr>
                      <m:t> =</m:t>
                    </m:r>
                    <m:f>
                      <m:fPr>
                        <m:ctrlPr>
                          <a:rPr lang="ar-AE" i="1" dirty="0" smtClean="0">
                            <a:latin typeface="Cambria Math" panose="02040503050406030204" pitchFamily="18" charset="0"/>
                          </a:rPr>
                        </m:ctrlPr>
                      </m:fPr>
                      <m:num>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1</m:t>
                            </m:r>
                          </m:e>
                        </m:d>
                        <m:d>
                          <m:dPr>
                            <m:ctrlPr>
                              <a:rPr lang="ar-AE" i="1" dirty="0" smtClean="0">
                                <a:latin typeface="Cambria Math" panose="02040503050406030204" pitchFamily="18" charset="0"/>
                              </a:rPr>
                            </m:ctrlPr>
                          </m:dPr>
                          <m:e>
                            <m:r>
                              <a:rPr lang="ar-AE" i="1" dirty="0" smtClean="0">
                                <a:latin typeface="Cambria Math" panose="02040503050406030204" pitchFamily="18" charset="0"/>
                              </a:rPr>
                              <m:t>𝑘</m:t>
                            </m:r>
                            <m:r>
                              <a:rPr lang="ar-AE" i="1" dirty="0" smtClean="0">
                                <a:latin typeface="Cambria Math" panose="02040503050406030204" pitchFamily="18" charset="0"/>
                              </a:rPr>
                              <m:t> + </m:t>
                            </m:r>
                            <m:r>
                              <a:rPr lang="ar-AE" i="1" dirty="0" smtClean="0">
                                <a:latin typeface="Cambria Math" panose="02040503050406030204" pitchFamily="18" charset="0"/>
                              </a:rPr>
                              <m:t>2</m:t>
                            </m:r>
                          </m:e>
                        </m:d>
                      </m:num>
                      <m:den>
                        <m:r>
                          <a:rPr lang="en-US" b="0" i="1" dirty="0" smtClean="0">
                            <a:latin typeface="Cambria Math" panose="02040503050406030204" pitchFamily="18" charset="0"/>
                          </a:rPr>
                          <m:t>2</m:t>
                        </m:r>
                      </m:den>
                    </m:f>
                  </m:oMath>
                </a14:m>
                <a:r>
                  <a:rPr lang="en-US" dirty="0"/>
                  <a:t>.</a:t>
                </a:r>
                <a:r>
                  <a:rPr lang="ar-AE" dirty="0"/>
                  <a:t> </a:t>
                </a:r>
              </a:p>
              <a:p>
                <a:pPr marL="0" lvl="0" indent="0" algn="just" rtl="0">
                  <a:lnSpc>
                    <a:spcPct val="115000"/>
                  </a:lnSpc>
                  <a:spcBef>
                    <a:spcPts val="1200"/>
                  </a:spcBef>
                  <a:spcAft>
                    <a:spcPts val="0"/>
                  </a:spcAft>
                  <a:buClr>
                    <a:schemeClr val="dk1"/>
                  </a:buClr>
                  <a:buSzPct val="61110"/>
                  <a:buFont typeface="Arial"/>
                  <a:buNone/>
                </a:pPr>
                <a:r>
                  <a:rPr lang="en-US" dirty="0"/>
                  <a:t>This last equation shows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under the assumption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This completes the inductive step.</a:t>
                </a:r>
              </a:p>
              <a:p>
                <a:pPr marL="0" lvl="0" indent="0" algn="just" rtl="0">
                  <a:lnSpc>
                    <a:spcPct val="115000"/>
                  </a:lnSpc>
                  <a:spcBef>
                    <a:spcPts val="1200"/>
                  </a:spcBef>
                  <a:spcAft>
                    <a:spcPts val="0"/>
                  </a:spcAft>
                  <a:buClr>
                    <a:schemeClr val="dk1"/>
                  </a:buClr>
                  <a:buSzPct val="61110"/>
                  <a:buFont typeface="Arial"/>
                  <a:buNone/>
                </a:pPr>
                <a:r>
                  <a:rPr lang="en-US" dirty="0"/>
                  <a:t>We have completed the basis step and the inductive step, so by mathematical induction we know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all positive integers n. That is, we have proven that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f>
                      <m:fPr>
                        <m:ctrlPr>
                          <a:rPr lang="en-US" b="0" i="1" dirty="0" smtClean="0">
                            <a:latin typeface="Cambria Math" panose="02040503050406030204" pitchFamily="18" charset="0"/>
                          </a:rPr>
                        </m:ctrlPr>
                      </m:fPr>
                      <m:num>
                        <m:r>
                          <a:rPr lang="en-US" i="1" dirty="0" smtClean="0">
                            <a:latin typeface="Cambria Math" panose="02040503050406030204" pitchFamily="18" charset="0"/>
                          </a:rPr>
                          <m:t>𝑛</m:t>
                        </m:r>
                        <m:d>
                          <m:dPr>
                            <m:ctrlPr>
                              <a:rPr lang="en-US" i="1" dirty="0" smtClean="0">
                                <a:latin typeface="Cambria Math" panose="02040503050406030204" pitchFamily="18" charset="0"/>
                              </a:rPr>
                            </m:ctrlPr>
                          </m:dPr>
                          <m:e>
                            <m:r>
                              <a:rPr lang="en-US" i="1" dirty="0" smtClean="0">
                                <a:latin typeface="Cambria Math" panose="02040503050406030204" pitchFamily="18" charset="0"/>
                              </a:rPr>
                              <m:t>𝑛</m:t>
                            </m:r>
                            <m:r>
                              <a:rPr lang="en-US" i="1" dirty="0" smtClean="0">
                                <a:latin typeface="Cambria Math" panose="02040503050406030204" pitchFamily="18" charset="0"/>
                              </a:rPr>
                              <m:t> + </m:t>
                            </m:r>
                            <m:r>
                              <a:rPr lang="en-US" i="1" dirty="0" smtClean="0">
                                <a:latin typeface="Cambria Math" panose="02040503050406030204" pitchFamily="18" charset="0"/>
                              </a:rPr>
                              <m:t>1</m:t>
                            </m:r>
                          </m:e>
                        </m:d>
                      </m:num>
                      <m:den>
                        <m:r>
                          <a:rPr lang="en-US" i="1" dirty="0" smtClean="0">
                            <a:latin typeface="Cambria Math" panose="02040503050406030204" pitchFamily="18" charset="0"/>
                          </a:rPr>
                          <m:t>2</m:t>
                        </m:r>
                      </m:den>
                    </m:f>
                  </m:oMath>
                </a14:m>
                <a:r>
                  <a:rPr lang="en-US" dirty="0"/>
                  <a:t> for all positive integers </a:t>
                </a:r>
                <a14:m>
                  <m:oMath xmlns:m="http://schemas.openxmlformats.org/officeDocument/2006/math">
                    <m:r>
                      <a:rPr lang="en-US" i="1" dirty="0" smtClean="0">
                        <a:latin typeface="Cambria Math" panose="02040503050406030204" pitchFamily="18" charset="0"/>
                      </a:rPr>
                      <m:t>𝑛</m:t>
                    </m:r>
                  </m:oMath>
                </a14:m>
                <a:r>
                  <a:rPr lang="en-US" dirty="0"/>
                  <a:t>.</a:t>
                </a:r>
              </a:p>
              <a:p>
                <a:pPr marL="0" lvl="0" indent="0" algn="just" rtl="0">
                  <a:lnSpc>
                    <a:spcPct val="115000"/>
                  </a:lnSpc>
                  <a:spcBef>
                    <a:spcPts val="1200"/>
                  </a:spcBef>
                  <a:spcAft>
                    <a:spcPts val="1200"/>
                  </a:spcAft>
                  <a:buSzPct val="117647"/>
                  <a:buNone/>
                </a:pPr>
                <a:endParaRPr dirty="0"/>
              </a:p>
            </p:txBody>
          </p:sp>
        </mc:Choice>
        <mc:Fallback xmlns="">
          <p:sp>
            <p:nvSpPr>
              <p:cNvPr id="91" name="Google Shape;91;p6"/>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7"/>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97" name="Google Shape;97;p7"/>
              <p:cNvSpPr txBox="1">
                <a:spLocks noGrp="1"/>
              </p:cNvSpPr>
              <p:nvPr>
                <p:ph type="body" idx="1"/>
              </p:nvPr>
            </p:nvSpPr>
            <p:spPr>
              <a:xfrm>
                <a:off x="311700" y="1082136"/>
                <a:ext cx="8520600" cy="3364818"/>
              </a:xfrm>
              <a:prstGeom prst="rect">
                <a:avLst/>
              </a:prstGeom>
              <a:noFill/>
              <a:ln>
                <a:noFill/>
              </a:ln>
            </p:spPr>
            <p:txBody>
              <a:bodyPr spcFirstLastPara="1" wrap="square" lIns="91425" tIns="91425" rIns="91425" bIns="91425" anchor="t" anchorCtr="0">
                <a:normAutofit/>
              </a:bodyPr>
              <a:lstStyle/>
              <a:p>
                <a:pPr marL="0" lvl="0" indent="0" algn="l" rtl="0">
                  <a:lnSpc>
                    <a:spcPct val="115000"/>
                  </a:lnSpc>
                  <a:spcBef>
                    <a:spcPts val="0"/>
                  </a:spcBef>
                  <a:spcAft>
                    <a:spcPts val="0"/>
                  </a:spcAft>
                  <a:buClr>
                    <a:schemeClr val="dk1"/>
                  </a:buClr>
                  <a:buSzPct val="61110"/>
                  <a:buFont typeface="Arial"/>
                  <a:buNone/>
                </a:pPr>
                <a:r>
                  <a:rPr lang="en-US" sz="1900" dirty="0"/>
                  <a:t>EXAMPLE 2 Conjecture a formula for the sum of the first </a:t>
                </a:r>
                <a14:m>
                  <m:oMath xmlns:m="http://schemas.openxmlformats.org/officeDocument/2006/math">
                    <m:r>
                      <a:rPr lang="en-US" sz="1900" i="1" dirty="0" smtClean="0">
                        <a:latin typeface="Cambria Math" panose="02040503050406030204" pitchFamily="18" charset="0"/>
                      </a:rPr>
                      <m:t>𝑛</m:t>
                    </m:r>
                  </m:oMath>
                </a14:m>
                <a:r>
                  <a:rPr lang="en-US" sz="1900" dirty="0"/>
                  <a:t> positive odd integers. Then prove your conjecture using mathematical induction.</a:t>
                </a:r>
              </a:p>
              <a:p>
                <a:pPr marL="0" lvl="0" indent="0" algn="l" rtl="0">
                  <a:lnSpc>
                    <a:spcPct val="115000"/>
                  </a:lnSpc>
                  <a:spcBef>
                    <a:spcPts val="1200"/>
                  </a:spcBef>
                  <a:spcAft>
                    <a:spcPts val="0"/>
                  </a:spcAft>
                  <a:buClr>
                    <a:schemeClr val="dk1"/>
                  </a:buClr>
                  <a:buSzPct val="61110"/>
                  <a:buFont typeface="Arial"/>
                  <a:buNone/>
                </a:pPr>
                <a:r>
                  <a:rPr lang="en-US" sz="1900" dirty="0"/>
                  <a:t>Solution: The sums of the first </a:t>
                </a:r>
                <a14:m>
                  <m:oMath xmlns:m="http://schemas.openxmlformats.org/officeDocument/2006/math">
                    <m:r>
                      <a:rPr lang="en-US" sz="1900" i="1" dirty="0" smtClean="0">
                        <a:latin typeface="Cambria Math" panose="02040503050406030204" pitchFamily="18" charset="0"/>
                      </a:rPr>
                      <m:t>𝑛</m:t>
                    </m:r>
                  </m:oMath>
                </a14:m>
                <a:r>
                  <a:rPr lang="en-US" sz="1900" dirty="0"/>
                  <a:t> positive odd integers for </a:t>
                </a:r>
                <a14:m>
                  <m:oMath xmlns:m="http://schemas.openxmlformats.org/officeDocument/2006/math">
                    <m:r>
                      <a:rPr lang="en-US" sz="1900" i="1" dirty="0" smtClean="0">
                        <a:latin typeface="Cambria Math" panose="02040503050406030204" pitchFamily="18" charset="0"/>
                      </a:rPr>
                      <m:t>𝑛</m:t>
                    </m:r>
                    <m:r>
                      <a:rPr lang="en-US" sz="1900" i="1" dirty="0" smtClean="0">
                        <a:latin typeface="Cambria Math" panose="02040503050406030204" pitchFamily="18" charset="0"/>
                      </a:rPr>
                      <m:t>=</m:t>
                    </m:r>
                    <m:r>
                      <a:rPr lang="en-US" sz="1900" i="1" dirty="0" smtClean="0">
                        <a:latin typeface="Cambria Math" panose="02040503050406030204" pitchFamily="18" charset="0"/>
                      </a:rPr>
                      <m:t>1</m:t>
                    </m:r>
                    <m:r>
                      <a:rPr lang="en-US" sz="1900" i="1" dirty="0" smtClean="0">
                        <a:latin typeface="Cambria Math" panose="02040503050406030204" pitchFamily="18" charset="0"/>
                      </a:rPr>
                      <m:t>, </m:t>
                    </m:r>
                    <m:r>
                      <a:rPr lang="en-US" sz="1900" i="1" dirty="0" smtClean="0">
                        <a:latin typeface="Cambria Math" panose="02040503050406030204" pitchFamily="18" charset="0"/>
                      </a:rPr>
                      <m:t>2</m:t>
                    </m:r>
                    <m:r>
                      <a:rPr lang="en-US" sz="1900" i="1" dirty="0" smtClean="0">
                        <a:latin typeface="Cambria Math" panose="02040503050406030204" pitchFamily="18" charset="0"/>
                      </a:rPr>
                      <m:t>, </m:t>
                    </m:r>
                    <m:r>
                      <a:rPr lang="en-US" sz="1900" i="1" dirty="0" smtClean="0">
                        <a:latin typeface="Cambria Math" panose="02040503050406030204" pitchFamily="18" charset="0"/>
                      </a:rPr>
                      <m:t>3</m:t>
                    </m:r>
                    <m:r>
                      <a:rPr lang="en-US" sz="1900" i="1" dirty="0" smtClean="0">
                        <a:latin typeface="Cambria Math" panose="02040503050406030204" pitchFamily="18" charset="0"/>
                      </a:rPr>
                      <m:t>, </m:t>
                    </m:r>
                    <m:r>
                      <a:rPr lang="en-US" sz="1900" i="1" dirty="0" smtClean="0">
                        <a:latin typeface="Cambria Math" panose="02040503050406030204" pitchFamily="18" charset="0"/>
                      </a:rPr>
                      <m:t>4</m:t>
                    </m:r>
                    <m:r>
                      <a:rPr lang="en-US" sz="1900" i="1" dirty="0" smtClean="0">
                        <a:latin typeface="Cambria Math" panose="02040503050406030204" pitchFamily="18" charset="0"/>
                      </a:rPr>
                      <m:t>, </m:t>
                    </m:r>
                    <m:r>
                      <a:rPr lang="en-US" sz="1900" i="1" dirty="0" smtClean="0">
                        <a:latin typeface="Cambria Math" panose="02040503050406030204" pitchFamily="18" charset="0"/>
                      </a:rPr>
                      <m:t>5</m:t>
                    </m:r>
                  </m:oMath>
                </a14:m>
                <a:r>
                  <a:rPr lang="en-US" sz="1900" dirty="0"/>
                  <a:t> are </a:t>
                </a:r>
                <a14:m>
                  <m:oMath xmlns:m="http://schemas.openxmlformats.org/officeDocument/2006/math">
                    <m:r>
                      <a:rPr lang="en-US" sz="1900" i="1" dirty="0" smtClean="0">
                        <a:latin typeface="Cambria Math" panose="02040503050406030204" pitchFamily="18" charset="0"/>
                      </a:rPr>
                      <m:t>1</m:t>
                    </m:r>
                    <m:r>
                      <a:rPr lang="en-US" sz="1900" i="1" dirty="0" smtClean="0">
                        <a:latin typeface="Cambria Math" panose="02040503050406030204" pitchFamily="18" charset="0"/>
                      </a:rPr>
                      <m:t>=</m:t>
                    </m:r>
                    <m:r>
                      <a:rPr lang="en-US" sz="1900" i="1" dirty="0" smtClean="0">
                        <a:latin typeface="Cambria Math" panose="02040503050406030204" pitchFamily="18" charset="0"/>
                      </a:rPr>
                      <m:t>1</m:t>
                    </m:r>
                    <m:r>
                      <a:rPr lang="en-US" sz="1900" i="1" dirty="0" smtClean="0">
                        <a:latin typeface="Cambria Math" panose="02040503050406030204" pitchFamily="18" charset="0"/>
                      </a:rPr>
                      <m:t>,  </m:t>
                    </m:r>
                    <m:r>
                      <a:rPr lang="en-US" sz="1900" i="1" dirty="0" smtClean="0">
                        <a:latin typeface="Cambria Math" panose="02040503050406030204" pitchFamily="18" charset="0"/>
                      </a:rPr>
                      <m:t>1</m:t>
                    </m:r>
                    <m:r>
                      <a:rPr lang="en-US" sz="1900" i="1" dirty="0" smtClean="0">
                        <a:latin typeface="Cambria Math" panose="02040503050406030204" pitchFamily="18" charset="0"/>
                      </a:rPr>
                      <m:t>+</m:t>
                    </m:r>
                    <m:r>
                      <a:rPr lang="en-US" sz="1900" i="1" dirty="0" smtClean="0">
                        <a:latin typeface="Cambria Math" panose="02040503050406030204" pitchFamily="18" charset="0"/>
                      </a:rPr>
                      <m:t>3</m:t>
                    </m:r>
                    <m:r>
                      <a:rPr lang="en-US" sz="1900" i="1" dirty="0" smtClean="0">
                        <a:latin typeface="Cambria Math" panose="02040503050406030204" pitchFamily="18" charset="0"/>
                      </a:rPr>
                      <m:t>=</m:t>
                    </m:r>
                    <m:r>
                      <a:rPr lang="en-US" sz="1900" i="1" dirty="0" smtClean="0">
                        <a:latin typeface="Cambria Math" panose="02040503050406030204" pitchFamily="18" charset="0"/>
                      </a:rPr>
                      <m:t>4</m:t>
                    </m:r>
                    <m:r>
                      <a:rPr lang="en-US" sz="1900" i="1" dirty="0" smtClean="0">
                        <a:latin typeface="Cambria Math" panose="02040503050406030204" pitchFamily="18" charset="0"/>
                      </a:rPr>
                      <m:t>,  </m:t>
                    </m:r>
                    <m:r>
                      <a:rPr lang="en-US" sz="1900" i="1" dirty="0" smtClean="0">
                        <a:latin typeface="Cambria Math" panose="02040503050406030204" pitchFamily="18" charset="0"/>
                      </a:rPr>
                      <m:t>1</m:t>
                    </m:r>
                    <m:r>
                      <a:rPr lang="en-US" sz="1900" i="1" dirty="0" smtClean="0">
                        <a:latin typeface="Cambria Math" panose="02040503050406030204" pitchFamily="18" charset="0"/>
                      </a:rPr>
                      <m:t>+</m:t>
                    </m:r>
                    <m:r>
                      <a:rPr lang="en-US" sz="1900" i="1" dirty="0" smtClean="0">
                        <a:latin typeface="Cambria Math" panose="02040503050406030204" pitchFamily="18" charset="0"/>
                      </a:rPr>
                      <m:t>3</m:t>
                    </m:r>
                    <m:r>
                      <a:rPr lang="en-US" sz="1900" i="1" dirty="0" smtClean="0">
                        <a:latin typeface="Cambria Math" panose="02040503050406030204" pitchFamily="18" charset="0"/>
                      </a:rPr>
                      <m:t>+</m:t>
                    </m:r>
                    <m:r>
                      <a:rPr lang="en-US" sz="1900" i="1" dirty="0" smtClean="0">
                        <a:latin typeface="Cambria Math" panose="02040503050406030204" pitchFamily="18" charset="0"/>
                      </a:rPr>
                      <m:t>5</m:t>
                    </m:r>
                    <m:r>
                      <a:rPr lang="en-US" sz="1900" i="1" dirty="0" smtClean="0">
                        <a:latin typeface="Cambria Math" panose="02040503050406030204" pitchFamily="18" charset="0"/>
                      </a:rPr>
                      <m:t>=</m:t>
                    </m:r>
                    <m:r>
                      <a:rPr lang="en-US" sz="1900" i="1" dirty="0" smtClean="0">
                        <a:latin typeface="Cambria Math" panose="02040503050406030204" pitchFamily="18" charset="0"/>
                      </a:rPr>
                      <m:t>9</m:t>
                    </m:r>
                    <m:r>
                      <a:rPr lang="en-US" sz="1900" i="1" dirty="0" smtClean="0">
                        <a:latin typeface="Cambria Math" panose="02040503050406030204" pitchFamily="18" charset="0"/>
                      </a:rPr>
                      <m:t>,  </m:t>
                    </m:r>
                    <m:r>
                      <a:rPr lang="en-US" sz="1900" i="1" dirty="0" smtClean="0">
                        <a:latin typeface="Cambria Math" panose="02040503050406030204" pitchFamily="18" charset="0"/>
                      </a:rPr>
                      <m:t>1</m:t>
                    </m:r>
                    <m:r>
                      <a:rPr lang="en-US" sz="1900" i="1" dirty="0">
                        <a:latin typeface="Cambria Math" panose="02040503050406030204" pitchFamily="18" charset="0"/>
                      </a:rPr>
                      <m:t>+</m:t>
                    </m:r>
                    <m:r>
                      <a:rPr lang="en-US" sz="1900" i="1" dirty="0">
                        <a:latin typeface="Cambria Math" panose="02040503050406030204" pitchFamily="18" charset="0"/>
                      </a:rPr>
                      <m:t>3</m:t>
                    </m:r>
                    <m:r>
                      <a:rPr lang="en-US" sz="1900" i="1" dirty="0">
                        <a:latin typeface="Cambria Math" panose="02040503050406030204" pitchFamily="18" charset="0"/>
                      </a:rPr>
                      <m:t>+</m:t>
                    </m:r>
                    <m:r>
                      <a:rPr lang="en-US" sz="1900" i="1" dirty="0">
                        <a:latin typeface="Cambria Math" panose="02040503050406030204" pitchFamily="18" charset="0"/>
                      </a:rPr>
                      <m:t>5</m:t>
                    </m:r>
                    <m:r>
                      <a:rPr lang="en-US" sz="1900" i="1" dirty="0">
                        <a:latin typeface="Cambria Math" panose="02040503050406030204" pitchFamily="18" charset="0"/>
                      </a:rPr>
                      <m:t>+</m:t>
                    </m:r>
                    <m:r>
                      <a:rPr lang="en-US" sz="1900" i="1" dirty="0">
                        <a:latin typeface="Cambria Math" panose="02040503050406030204" pitchFamily="18" charset="0"/>
                      </a:rPr>
                      <m:t>7</m:t>
                    </m:r>
                    <m:r>
                      <a:rPr lang="en-US" sz="1900" i="1" dirty="0">
                        <a:latin typeface="Cambria Math" panose="02040503050406030204" pitchFamily="18" charset="0"/>
                      </a:rPr>
                      <m:t>=</m:t>
                    </m:r>
                    <m:r>
                      <a:rPr lang="en-US" sz="1900" i="1" dirty="0">
                        <a:latin typeface="Cambria Math" panose="02040503050406030204" pitchFamily="18" charset="0"/>
                      </a:rPr>
                      <m:t>16</m:t>
                    </m:r>
                    <m:r>
                      <a:rPr lang="en-US" sz="1900" i="1" dirty="0">
                        <a:latin typeface="Cambria Math" panose="02040503050406030204" pitchFamily="18" charset="0"/>
                      </a:rPr>
                      <m:t>,  </m:t>
                    </m:r>
                    <m:r>
                      <a:rPr lang="en-US" sz="1900" i="1" dirty="0">
                        <a:latin typeface="Cambria Math" panose="02040503050406030204" pitchFamily="18" charset="0"/>
                      </a:rPr>
                      <m:t>1</m:t>
                    </m:r>
                    <m:r>
                      <a:rPr lang="en-US" sz="1900" i="1" dirty="0">
                        <a:latin typeface="Cambria Math" panose="02040503050406030204" pitchFamily="18" charset="0"/>
                      </a:rPr>
                      <m:t>+</m:t>
                    </m:r>
                    <m:r>
                      <a:rPr lang="en-US" sz="1900" i="1" dirty="0">
                        <a:latin typeface="Cambria Math" panose="02040503050406030204" pitchFamily="18" charset="0"/>
                      </a:rPr>
                      <m:t>3</m:t>
                    </m:r>
                    <m:r>
                      <a:rPr lang="en-US" sz="1900" i="1" dirty="0">
                        <a:latin typeface="Cambria Math" panose="02040503050406030204" pitchFamily="18" charset="0"/>
                      </a:rPr>
                      <m:t>+</m:t>
                    </m:r>
                    <m:r>
                      <a:rPr lang="en-US" sz="1900" i="1" dirty="0">
                        <a:latin typeface="Cambria Math" panose="02040503050406030204" pitchFamily="18" charset="0"/>
                      </a:rPr>
                      <m:t>5</m:t>
                    </m:r>
                    <m:r>
                      <a:rPr lang="en-US" sz="1900" i="1" dirty="0">
                        <a:latin typeface="Cambria Math" panose="02040503050406030204" pitchFamily="18" charset="0"/>
                      </a:rPr>
                      <m:t>+</m:t>
                    </m:r>
                    <m:r>
                      <a:rPr lang="en-US" sz="1900" i="1" dirty="0">
                        <a:latin typeface="Cambria Math" panose="02040503050406030204" pitchFamily="18" charset="0"/>
                      </a:rPr>
                      <m:t>7</m:t>
                    </m:r>
                    <m:r>
                      <a:rPr lang="en-US" sz="1900" i="1" dirty="0">
                        <a:latin typeface="Cambria Math" panose="02040503050406030204" pitchFamily="18" charset="0"/>
                      </a:rPr>
                      <m:t>+</m:t>
                    </m:r>
                    <m:r>
                      <a:rPr lang="en-US" sz="1900" i="1" dirty="0">
                        <a:latin typeface="Cambria Math" panose="02040503050406030204" pitchFamily="18" charset="0"/>
                      </a:rPr>
                      <m:t>9</m:t>
                    </m:r>
                    <m:r>
                      <a:rPr lang="en-US" sz="1900" i="1" dirty="0">
                        <a:latin typeface="Cambria Math" panose="02040503050406030204" pitchFamily="18" charset="0"/>
                      </a:rPr>
                      <m:t>=</m:t>
                    </m:r>
                    <m:r>
                      <a:rPr lang="en-US" sz="1900" i="1" dirty="0">
                        <a:latin typeface="Cambria Math" panose="02040503050406030204" pitchFamily="18" charset="0"/>
                      </a:rPr>
                      <m:t>25</m:t>
                    </m:r>
                  </m:oMath>
                </a14:m>
                <a:r>
                  <a:rPr lang="en-US" sz="1900" i="0" dirty="0">
                    <a:latin typeface="+mj-lt"/>
                  </a:rPr>
                  <a:t>.</a:t>
                </a:r>
                <a:endParaRPr lang="en-US" sz="1900" dirty="0"/>
              </a:p>
              <a:p>
                <a:pPr marL="0" lvl="0" indent="0" algn="l" rtl="0">
                  <a:lnSpc>
                    <a:spcPct val="115000"/>
                  </a:lnSpc>
                  <a:spcBef>
                    <a:spcPts val="1200"/>
                  </a:spcBef>
                  <a:spcAft>
                    <a:spcPts val="0"/>
                  </a:spcAft>
                  <a:buClr>
                    <a:schemeClr val="dk1"/>
                  </a:buClr>
                  <a:buSzPct val="61110"/>
                  <a:buFont typeface="Arial"/>
                  <a:buNone/>
                </a:pPr>
                <a:r>
                  <a:rPr lang="en-US" sz="1900" dirty="0"/>
                  <a:t>From these values it is reasonable to conjecture that the sum of the first </a:t>
                </a:r>
                <a14:m>
                  <m:oMath xmlns:m="http://schemas.openxmlformats.org/officeDocument/2006/math">
                    <m:r>
                      <a:rPr lang="en-US" sz="1900" i="1" dirty="0" smtClean="0">
                        <a:latin typeface="Cambria Math" panose="02040503050406030204" pitchFamily="18" charset="0"/>
                      </a:rPr>
                      <m:t>𝑛</m:t>
                    </m:r>
                  </m:oMath>
                </a14:m>
                <a:r>
                  <a:rPr lang="en-US" sz="1900" dirty="0"/>
                  <a:t> positive odd integers is </a:t>
                </a:r>
                <a14:m>
                  <m:oMath xmlns:m="http://schemas.openxmlformats.org/officeDocument/2006/math">
                    <m:sSup>
                      <m:sSupPr>
                        <m:ctrlPr>
                          <a:rPr lang="en-US" sz="1900" b="0" i="1" dirty="0" smtClean="0">
                            <a:latin typeface="Cambria Math" panose="02040503050406030204" pitchFamily="18" charset="0"/>
                          </a:rPr>
                        </m:ctrlPr>
                      </m:sSupPr>
                      <m:e>
                        <m:r>
                          <a:rPr lang="en-US" sz="1900" i="1" dirty="0" smtClean="0">
                            <a:latin typeface="Cambria Math" panose="02040503050406030204" pitchFamily="18" charset="0"/>
                          </a:rPr>
                          <m:t>𝑛</m:t>
                        </m:r>
                      </m:e>
                      <m:sup>
                        <m:r>
                          <a:rPr lang="en-US" sz="1900" b="0" i="1" dirty="0" smtClean="0">
                            <a:latin typeface="Cambria Math" panose="02040503050406030204" pitchFamily="18" charset="0"/>
                          </a:rPr>
                          <m:t>2</m:t>
                        </m:r>
                      </m:sup>
                    </m:sSup>
                  </m:oMath>
                </a14:m>
                <a:r>
                  <a:rPr lang="en-US" sz="1900" dirty="0"/>
                  <a:t>, that is, </a:t>
                </a:r>
                <a14:m>
                  <m:oMath xmlns:m="http://schemas.openxmlformats.org/officeDocument/2006/math">
                    <m:r>
                      <a:rPr lang="en-US" sz="1900" i="1" dirty="0" smtClean="0">
                        <a:latin typeface="Cambria Math" panose="02040503050406030204" pitchFamily="18" charset="0"/>
                      </a:rPr>
                      <m:t>1</m:t>
                    </m:r>
                    <m:r>
                      <a:rPr lang="en-US" sz="1900" i="1" dirty="0" smtClean="0">
                        <a:latin typeface="Cambria Math" panose="02040503050406030204" pitchFamily="18" charset="0"/>
                      </a:rPr>
                      <m:t>+</m:t>
                    </m:r>
                    <m:r>
                      <a:rPr lang="en-US" sz="1900" i="1" dirty="0" smtClean="0">
                        <a:latin typeface="Cambria Math" panose="02040503050406030204" pitchFamily="18" charset="0"/>
                      </a:rPr>
                      <m:t>3</m:t>
                    </m:r>
                    <m:r>
                      <a:rPr lang="en-US" sz="1900" i="1" dirty="0" smtClean="0">
                        <a:latin typeface="Cambria Math" panose="02040503050406030204" pitchFamily="18" charset="0"/>
                      </a:rPr>
                      <m:t>+</m:t>
                    </m:r>
                    <m:r>
                      <a:rPr lang="en-US" sz="1900" i="1" dirty="0" smtClean="0">
                        <a:latin typeface="Cambria Math" panose="02040503050406030204" pitchFamily="18" charset="0"/>
                      </a:rPr>
                      <m:t>5</m:t>
                    </m:r>
                    <m:r>
                      <a:rPr lang="en-US" sz="1900" i="1" dirty="0" smtClean="0">
                        <a:latin typeface="Cambria Math" panose="02040503050406030204" pitchFamily="18" charset="0"/>
                      </a:rPr>
                      <m:t>+⋯+(</m:t>
                    </m:r>
                    <m:r>
                      <a:rPr lang="en-US" sz="1900" i="1" dirty="0" smtClean="0">
                        <a:latin typeface="Cambria Math" panose="02040503050406030204" pitchFamily="18" charset="0"/>
                      </a:rPr>
                      <m:t>2</m:t>
                    </m:r>
                    <m:r>
                      <a:rPr lang="en-US" sz="1900" i="1" dirty="0" smtClean="0">
                        <a:latin typeface="Cambria Math" panose="02040503050406030204" pitchFamily="18" charset="0"/>
                      </a:rPr>
                      <m:t>𝑛</m:t>
                    </m:r>
                    <m:r>
                      <a:rPr lang="en-US" sz="1900" i="1" dirty="0" smtClean="0">
                        <a:latin typeface="Cambria Math" panose="02040503050406030204" pitchFamily="18" charset="0"/>
                      </a:rPr>
                      <m:t>−</m:t>
                    </m:r>
                    <m:r>
                      <a:rPr lang="en-US" sz="1900" i="1" dirty="0" smtClean="0">
                        <a:latin typeface="Cambria Math" panose="02040503050406030204" pitchFamily="18" charset="0"/>
                      </a:rPr>
                      <m:t>1</m:t>
                    </m:r>
                    <m:r>
                      <a:rPr lang="en-US" sz="1900" i="1" dirty="0" smtClean="0">
                        <a:latin typeface="Cambria Math" panose="02040503050406030204" pitchFamily="18" charset="0"/>
                      </a:rPr>
                      <m:t>)=</m:t>
                    </m:r>
                    <m:sSup>
                      <m:sSupPr>
                        <m:ctrlPr>
                          <a:rPr lang="en-US" sz="1900" b="0" i="1" dirty="0" smtClean="0">
                            <a:latin typeface="Cambria Math" panose="02040503050406030204" pitchFamily="18" charset="0"/>
                          </a:rPr>
                        </m:ctrlPr>
                      </m:sSupPr>
                      <m:e>
                        <m:r>
                          <a:rPr lang="en-US" sz="1900" i="1" dirty="0" smtClean="0">
                            <a:latin typeface="Cambria Math" panose="02040503050406030204" pitchFamily="18" charset="0"/>
                          </a:rPr>
                          <m:t>𝑛</m:t>
                        </m:r>
                      </m:e>
                      <m:sup>
                        <m:r>
                          <a:rPr lang="en-US" sz="1900" b="0" i="1" dirty="0" smtClean="0">
                            <a:latin typeface="Cambria Math" panose="02040503050406030204" pitchFamily="18" charset="0"/>
                          </a:rPr>
                          <m:t>2</m:t>
                        </m:r>
                      </m:sup>
                    </m:sSup>
                  </m:oMath>
                </a14:m>
                <a:r>
                  <a:rPr lang="en-US" sz="1900" dirty="0"/>
                  <a:t>. We need a method to prove that this conjecture is correct, if in fact it is.</a:t>
                </a:r>
              </a:p>
              <a:p>
                <a:pPr marL="0" lvl="0" indent="0" algn="l" rtl="0">
                  <a:lnSpc>
                    <a:spcPct val="115000"/>
                  </a:lnSpc>
                  <a:spcBef>
                    <a:spcPts val="1200"/>
                  </a:spcBef>
                  <a:spcAft>
                    <a:spcPts val="1200"/>
                  </a:spcAft>
                  <a:buSzPct val="117647"/>
                  <a:buNone/>
                </a:pPr>
                <a:endParaRPr sz="1900" dirty="0"/>
              </a:p>
            </p:txBody>
          </p:sp>
        </mc:Choice>
        <mc:Fallback xmlns="">
          <p:sp>
            <p:nvSpPr>
              <p:cNvPr id="97" name="Google Shape;97;p7"/>
              <p:cNvSpPr txBox="1">
                <a:spLocks noGrp="1" noRot="1" noChangeAspect="1" noMove="1" noResize="1" noEditPoints="1" noAdjustHandles="1" noChangeArrowheads="1" noChangeShapeType="1" noTextEdit="1"/>
              </p:cNvSpPr>
              <p:nvPr>
                <p:ph type="body" idx="1"/>
              </p:nvPr>
            </p:nvSpPr>
            <p:spPr>
              <a:xfrm>
                <a:off x="311700" y="1082136"/>
                <a:ext cx="8520600" cy="3364818"/>
              </a:xfrm>
              <a:prstGeom prst="rect">
                <a:avLst/>
              </a:prstGeom>
              <a:blipFill>
                <a:blip r:embed="rId3"/>
                <a:stretch>
                  <a:fillRect l="-644"/>
                </a:stretch>
              </a:blipFill>
              <a:ln>
                <a:noFill/>
              </a:ln>
            </p:spPr>
            <p:txBody>
              <a:bodyPr/>
              <a:lstStyle/>
              <a:p>
                <a:r>
                  <a:rPr lang="en-US">
                    <a:noFill/>
                  </a:rPr>
                  <a:t> </a:t>
                </a:r>
              </a:p>
            </p:txBody>
          </p:sp>
        </mc:Fallback>
      </mc:AlternateContent>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1"/>
        <p:cNvGrpSpPr/>
        <p:nvPr/>
      </p:nvGrpSpPr>
      <p:grpSpPr>
        <a:xfrm>
          <a:off x="0" y="0"/>
          <a:ext cx="0" cy="0"/>
          <a:chOff x="0" y="0"/>
          <a:chExt cx="0" cy="0"/>
        </a:xfrm>
      </p:grpSpPr>
      <p:sp>
        <p:nvSpPr>
          <p:cNvPr id="102" name="Google Shape;102;p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03" name="Google Shape;103;p8"/>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lnSpcReduction="10000"/>
              </a:bodyPr>
              <a:lstStyle/>
              <a:p>
                <a:pPr marL="0" lvl="0" indent="0" algn="just" rtl="0">
                  <a:lnSpc>
                    <a:spcPct val="115000"/>
                  </a:lnSpc>
                  <a:spcBef>
                    <a:spcPts val="0"/>
                  </a:spcBef>
                  <a:spcAft>
                    <a:spcPts val="0"/>
                  </a:spcAft>
                  <a:buClr>
                    <a:schemeClr val="dk1"/>
                  </a:buClr>
                  <a:buSzPct val="61110"/>
                  <a:buFont typeface="Arial"/>
                  <a:buNone/>
                </a:pPr>
                <a:r>
                  <a:rPr lang="en-US" dirty="0"/>
                  <a:t>Let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denote the proposition that the sum of the first </a:t>
                </a:r>
                <a14:m>
                  <m:oMath xmlns:m="http://schemas.openxmlformats.org/officeDocument/2006/math">
                    <m:r>
                      <a:rPr lang="en-US" i="1" dirty="0" smtClean="0">
                        <a:latin typeface="Cambria Math" panose="02040503050406030204" pitchFamily="18" charset="0"/>
                      </a:rPr>
                      <m:t>𝑛</m:t>
                    </m:r>
                  </m:oMath>
                </a14:m>
                <a:r>
                  <a:rPr lang="en-US" dirty="0"/>
                  <a:t> odd positive integers is </a:t>
                </a:r>
                <a14:m>
                  <m:oMath xmlns:m="http://schemas.openxmlformats.org/officeDocument/2006/math">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𝑛</m:t>
                        </m:r>
                      </m:e>
                      <m:sup>
                        <m:r>
                          <a:rPr lang="en-US" i="1" dirty="0" smtClean="0">
                            <a:latin typeface="Cambria Math" panose="02040503050406030204" pitchFamily="18" charset="0"/>
                          </a:rPr>
                          <m:t>2</m:t>
                        </m:r>
                      </m:sup>
                    </m:sSup>
                  </m:oMath>
                </a14:m>
                <a:r>
                  <a:rPr lang="en-US" dirty="0"/>
                  <a:t>. Our conjecture is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𝑛</m:t>
                    </m:r>
                    <m:r>
                      <a:rPr lang="en-US" i="1" dirty="0" smtClean="0">
                        <a:latin typeface="Cambria Math" panose="02040503050406030204" pitchFamily="18" charset="0"/>
                      </a:rPr>
                      <m:t>)</m:t>
                    </m:r>
                  </m:oMath>
                </a14:m>
                <a:r>
                  <a:rPr lang="en-US" dirty="0"/>
                  <a:t> is true for all positive integers </a:t>
                </a:r>
                <a14:m>
                  <m:oMath xmlns:m="http://schemas.openxmlformats.org/officeDocument/2006/math">
                    <m:r>
                      <a:rPr lang="en-US" i="1" dirty="0" smtClean="0">
                        <a:latin typeface="Cambria Math" panose="02040503050406030204" pitchFamily="18" charset="0"/>
                      </a:rPr>
                      <m:t>𝑛</m:t>
                    </m:r>
                  </m:oMath>
                </a14:m>
                <a:r>
                  <a:rPr lang="en-US" dirty="0"/>
                  <a:t>. To use mathematical induction to prove this conjecture, we must first complete the basis step; that is,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a:t>
                </a:r>
              </a:p>
              <a:p>
                <a:pPr marL="0" lvl="0" indent="0" algn="just" rtl="0">
                  <a:lnSpc>
                    <a:spcPct val="115000"/>
                  </a:lnSpc>
                  <a:spcBef>
                    <a:spcPts val="1200"/>
                  </a:spcBef>
                  <a:spcAft>
                    <a:spcPts val="0"/>
                  </a:spcAft>
                  <a:buClr>
                    <a:schemeClr val="dk1"/>
                  </a:buClr>
                  <a:buSzPct val="61110"/>
                  <a:buFont typeface="Arial"/>
                  <a:buNone/>
                </a:pPr>
                <a:r>
                  <a:rPr lang="en-US" dirty="0"/>
                  <a:t>Then we must carry out the inductive step; that is, we must show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when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assumed to be true. We now attempt to complete these two steps.</a:t>
                </a:r>
              </a:p>
              <a:p>
                <a:pPr marL="0" lvl="0" indent="0" algn="just" rtl="0">
                  <a:lnSpc>
                    <a:spcPct val="115000"/>
                  </a:lnSpc>
                  <a:spcBef>
                    <a:spcPts val="1200"/>
                  </a:spcBef>
                  <a:spcAft>
                    <a:spcPts val="0"/>
                  </a:spcAft>
                  <a:buClr>
                    <a:schemeClr val="dk1"/>
                  </a:buClr>
                  <a:buSzPct val="61110"/>
                  <a:buFont typeface="Arial"/>
                  <a:buNone/>
                </a:pPr>
                <a:r>
                  <a:rPr lang="en-US" dirty="0"/>
                  <a:t>BASIS STEP: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states that the sum of the first one odd positive integer is </a:t>
                </a:r>
                <a14:m>
                  <m:oMath xmlns:m="http://schemas.openxmlformats.org/officeDocument/2006/math">
                    <m:r>
                      <a:rPr lang="en-US" i="1" dirty="0" smtClean="0">
                        <a:latin typeface="Cambria Math" panose="02040503050406030204" pitchFamily="18" charset="0"/>
                      </a:rPr>
                      <m:t>12</m:t>
                    </m:r>
                  </m:oMath>
                </a14:m>
                <a:r>
                  <a:rPr lang="en-US" dirty="0"/>
                  <a:t>. This is true because the sum of the first odd positive integer is </a:t>
                </a:r>
                <a14:m>
                  <m:oMath xmlns:m="http://schemas.openxmlformats.org/officeDocument/2006/math">
                    <m:r>
                      <a:rPr lang="en-US" i="1" dirty="0" smtClean="0">
                        <a:latin typeface="Cambria Math" panose="02040503050406030204" pitchFamily="18" charset="0"/>
                      </a:rPr>
                      <m:t>1</m:t>
                    </m:r>
                  </m:oMath>
                </a14:m>
                <a:r>
                  <a:rPr lang="en-US" dirty="0"/>
                  <a:t>. The basis step is complete.</a:t>
                </a:r>
                <a:endParaRPr dirty="0"/>
              </a:p>
            </p:txBody>
          </p:sp>
        </mc:Choice>
        <mc:Fallback xmlns="">
          <p:sp>
            <p:nvSpPr>
              <p:cNvPr id="103" name="Google Shape;103;p8"/>
              <p:cNvSpPr txBox="1">
                <a:spLocks noGrp="1" noRot="1" noChangeAspect="1" noMove="1" noResize="1" noEditPoints="1" noAdjustHandles="1" noChangeArrowheads="1" noChangeShapeType="1" noTextEdit="1"/>
              </p:cNvSpPr>
              <p:nvPr>
                <p:ph type="body" idx="1"/>
              </p:nvPr>
            </p:nvSpPr>
            <p:spPr>
              <a:xfrm>
                <a:off x="311700" y="1152475"/>
                <a:ext cx="8520600" cy="3416400"/>
              </a:xfrm>
              <a:prstGeom prst="rect">
                <a:avLst/>
              </a:prstGeom>
              <a:blipFill>
                <a:blip r:embed="rId3"/>
                <a:stretch>
                  <a:fillRect l="-572" r="-644"/>
                </a:stretch>
              </a:blipFill>
              <a:ln>
                <a:noFill/>
              </a:ln>
            </p:spPr>
            <p:txBody>
              <a:bodyPr/>
              <a:lstStyle/>
              <a:p>
                <a:r>
                  <a:rPr lang="en-US">
                    <a:noFill/>
                  </a:rPr>
                  <a:t> </a:t>
                </a:r>
              </a:p>
            </p:txBody>
          </p:sp>
        </mc:Fallback>
      </mc:AlternateContent>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fontScale="90000"/>
          </a:bodyPr>
          <a:lstStyle/>
          <a:p>
            <a:pPr marL="0" lvl="0" indent="0" algn="l" rtl="0">
              <a:lnSpc>
                <a:spcPct val="100000"/>
              </a:lnSpc>
              <a:spcBef>
                <a:spcPts val="0"/>
              </a:spcBef>
              <a:spcAft>
                <a:spcPts val="0"/>
              </a:spcAft>
              <a:buSzPct val="111111"/>
              <a:buNone/>
            </a:pPr>
            <a:r>
              <a:rPr lang="en" dirty="0"/>
              <a:t>5.1 Mathematical Induction (Continued)</a:t>
            </a:r>
            <a:endParaRPr dirty="0"/>
          </a:p>
        </p:txBody>
      </p:sp>
      <mc:AlternateContent xmlns:mc="http://schemas.openxmlformats.org/markup-compatibility/2006" xmlns:a14="http://schemas.microsoft.com/office/drawing/2010/main">
        <mc:Choice Requires="a14">
          <p:sp>
            <p:nvSpPr>
              <p:cNvPr id="109" name="Google Shape;109;p9"/>
              <p:cNvSpPr txBox="1">
                <a:spLocks noGrp="1"/>
              </p:cNvSpPr>
              <p:nvPr>
                <p:ph type="body" idx="1"/>
              </p:nvPr>
            </p:nvSpPr>
            <p:spPr>
              <a:xfrm>
                <a:off x="311700" y="1288175"/>
                <a:ext cx="8520600" cy="3416400"/>
              </a:xfrm>
              <a:prstGeom prst="rect">
                <a:avLst/>
              </a:prstGeom>
              <a:noFill/>
              <a:ln>
                <a:noFill/>
              </a:ln>
            </p:spPr>
            <p:txBody>
              <a:bodyPr spcFirstLastPara="1" wrap="square" lIns="91425" tIns="91425" rIns="91425" bIns="91425" anchor="t" anchorCtr="0">
                <a:normAutofit fontScale="92500" lnSpcReduction="20000"/>
              </a:bodyPr>
              <a:lstStyle/>
              <a:p>
                <a:pPr marL="0" lvl="0" indent="0" algn="just" rtl="0">
                  <a:lnSpc>
                    <a:spcPct val="115000"/>
                  </a:lnSpc>
                  <a:spcBef>
                    <a:spcPts val="0"/>
                  </a:spcBef>
                  <a:spcAft>
                    <a:spcPts val="0"/>
                  </a:spcAft>
                  <a:buClr>
                    <a:schemeClr val="dk1"/>
                  </a:buClr>
                  <a:buSzPct val="61110"/>
                  <a:buFont typeface="Arial"/>
                  <a:buNone/>
                </a:pPr>
                <a:r>
                  <a:rPr lang="en-US" dirty="0"/>
                  <a:t>INDUCTIVE STEP: To complete the inductive step we must show that the proposition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for every positive integer </a:t>
                </a:r>
                <a14:m>
                  <m:oMath xmlns:m="http://schemas.openxmlformats.org/officeDocument/2006/math">
                    <m:r>
                      <a:rPr lang="en-US" i="1" dirty="0" smtClean="0">
                        <a:latin typeface="Cambria Math" panose="02040503050406030204" pitchFamily="18" charset="0"/>
                      </a:rPr>
                      <m:t>𝑘</m:t>
                    </m:r>
                  </m:oMath>
                </a14:m>
                <a:r>
                  <a:rPr lang="en-US" dirty="0"/>
                  <a:t>. To do this, we first assume the inductive hypothesis. The inductive hypothesis is the statement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for an arbitrary positive integer </a:t>
                </a:r>
                <a14:m>
                  <m:oMath xmlns:m="http://schemas.openxmlformats.org/officeDocument/2006/math">
                    <m:r>
                      <a:rPr lang="en-US" i="1" dirty="0" smtClean="0">
                        <a:latin typeface="Cambria Math" panose="02040503050406030204" pitchFamily="18" charset="0"/>
                      </a:rPr>
                      <m:t>𝑘</m:t>
                    </m:r>
                  </m:oMath>
                </a14:m>
                <a:r>
                  <a:rPr lang="en-US" dirty="0"/>
                  <a:t>, that is, </a:t>
                </a: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3</m:t>
                    </m:r>
                    <m:r>
                      <a:rPr lang="en-US" i="1" dirty="0" smtClean="0">
                        <a:latin typeface="Cambria Math" panose="02040503050406030204" pitchFamily="18" charset="0"/>
                      </a:rPr>
                      <m:t> + </m:t>
                    </m:r>
                    <m:r>
                      <a:rPr lang="en-US" i="1" dirty="0" smtClean="0">
                        <a:latin typeface="Cambria Math" panose="02040503050406030204" pitchFamily="18" charset="0"/>
                      </a:rPr>
                      <m:t>5</m:t>
                    </m:r>
                    <m:r>
                      <a:rPr lang="en-US" i="1" dirty="0" smtClean="0">
                        <a:latin typeface="Cambria Math" panose="02040503050406030204" pitchFamily="18" charset="0"/>
                      </a:rPr>
                      <m:t> + ⋯ + (</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sSup>
                      <m:sSupPr>
                        <m:ctrlPr>
                          <a:rPr lang="en-US" b="0" i="1" dirty="0" smtClean="0">
                            <a:latin typeface="Cambria Math" panose="02040503050406030204" pitchFamily="18" charset="0"/>
                          </a:rPr>
                        </m:ctrlPr>
                      </m:sSupPr>
                      <m:e>
                        <m:r>
                          <a:rPr lang="en-US" i="1" dirty="0" smtClean="0">
                            <a:latin typeface="Cambria Math" panose="02040503050406030204" pitchFamily="18" charset="0"/>
                          </a:rPr>
                          <m:t>𝑘</m:t>
                        </m:r>
                      </m:e>
                      <m:sup>
                        <m:r>
                          <a:rPr lang="en-US" b="0" i="1" dirty="0" smtClean="0">
                            <a:latin typeface="Cambria Math" panose="02040503050406030204" pitchFamily="18" charset="0"/>
                          </a:rPr>
                          <m:t>2</m:t>
                        </m:r>
                      </m:sup>
                    </m:sSup>
                  </m:oMath>
                </a14:m>
                <a:r>
                  <a:rPr lang="en-US" dirty="0"/>
                  <a:t>. </a:t>
                </a:r>
              </a:p>
              <a:p>
                <a:pPr marL="0" lvl="0" indent="0" algn="just" rtl="0">
                  <a:lnSpc>
                    <a:spcPct val="115000"/>
                  </a:lnSpc>
                  <a:spcBef>
                    <a:spcPts val="1200"/>
                  </a:spcBef>
                  <a:spcAft>
                    <a:spcPts val="0"/>
                  </a:spcAft>
                  <a:buClr>
                    <a:schemeClr val="dk1"/>
                  </a:buClr>
                  <a:buSzPct val="61110"/>
                  <a:buFont typeface="Arial"/>
                  <a:buNone/>
                </a:pPr>
                <a:r>
                  <a:rPr lang="en-US" dirty="0"/>
                  <a:t>(Note that the kth odd positive integer is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because this integer is obtained by adding </a:t>
                </a:r>
                <a14:m>
                  <m:oMath xmlns:m="http://schemas.openxmlformats.org/officeDocument/2006/math">
                    <m:r>
                      <a:rPr lang="en-US" i="1" dirty="0" smtClean="0">
                        <a:latin typeface="Cambria Math" panose="02040503050406030204" pitchFamily="18" charset="0"/>
                      </a:rPr>
                      <m:t>2</m:t>
                    </m:r>
                  </m:oMath>
                </a14:m>
                <a:endParaRPr lang="en-US" dirty="0"/>
              </a:p>
              <a:p>
                <a:pPr marL="0" lvl="0" indent="0" algn="just" rtl="0">
                  <a:lnSpc>
                    <a:spcPct val="115000"/>
                  </a:lnSpc>
                  <a:spcBef>
                    <a:spcPts val="1200"/>
                  </a:spcBef>
                  <a:spcAft>
                    <a:spcPts val="0"/>
                  </a:spcAft>
                  <a:buClr>
                    <a:schemeClr val="dk1"/>
                  </a:buClr>
                  <a:buSzPct val="61110"/>
                  <a:buFont typeface="Arial"/>
                  <a:buNone/>
                </a:pPr>
                <a:r>
                  <a:rPr lang="en-US" dirty="0"/>
                  <a:t>a total of </a:t>
                </a:r>
                <a14:m>
                  <m:oMath xmlns:m="http://schemas.openxmlformats.org/officeDocument/2006/math">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oMath>
                </a14:m>
                <a:r>
                  <a:rPr lang="en-US" dirty="0"/>
                  <a:t> times to </a:t>
                </a:r>
                <a14:m>
                  <m:oMath xmlns:m="http://schemas.openxmlformats.org/officeDocument/2006/math">
                    <m:r>
                      <a:rPr lang="en-US" i="1" dirty="0" smtClean="0">
                        <a:latin typeface="Cambria Math" panose="02040503050406030204" pitchFamily="18" charset="0"/>
                      </a:rPr>
                      <m:t>1</m:t>
                    </m:r>
                  </m:oMath>
                </a14:m>
                <a:r>
                  <a:rPr lang="en-US" dirty="0"/>
                  <a:t>.)</a:t>
                </a:r>
              </a:p>
              <a:p>
                <a:pPr marL="0" lvl="0" indent="0" algn="just" rtl="0">
                  <a:lnSpc>
                    <a:spcPct val="115000"/>
                  </a:lnSpc>
                  <a:spcBef>
                    <a:spcPts val="1200"/>
                  </a:spcBef>
                  <a:spcAft>
                    <a:spcPts val="0"/>
                  </a:spcAft>
                  <a:buClr>
                    <a:schemeClr val="dk1"/>
                  </a:buClr>
                  <a:buSzPct val="61110"/>
                  <a:buFont typeface="Arial"/>
                  <a:buNone/>
                </a:pPr>
                <a:r>
                  <a:rPr lang="en-US" dirty="0"/>
                  <a:t>To show that </a:t>
                </a:r>
                <a14:m>
                  <m:oMath xmlns:m="http://schemas.openxmlformats.org/officeDocument/2006/math">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we must show that if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oMath>
                </a14:m>
                <a:r>
                  <a:rPr lang="en-US" dirty="0"/>
                  <a:t> is true (the inductive hypothesis), then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true. Note that </a:t>
                </a:r>
                <a14:m>
                  <m:oMath xmlns:m="http://schemas.openxmlformats.org/officeDocument/2006/math">
                    <m:r>
                      <a:rPr lang="en-US" i="1" dirty="0" smtClean="0">
                        <a:latin typeface="Cambria Math" panose="02040503050406030204" pitchFamily="18" charset="0"/>
                      </a:rPr>
                      <m:t>𝑃</m:t>
                    </m:r>
                    <m:r>
                      <a:rPr lang="en-US" i="1" dirty="0" smtClean="0">
                        <a:latin typeface="Cambria Math" panose="02040503050406030204" pitchFamily="18" charset="0"/>
                      </a:rPr>
                      <m:t>(</m:t>
                    </m:r>
                    <m:r>
                      <a:rPr lang="en-US" i="1" dirty="0" smtClean="0">
                        <a:latin typeface="Cambria Math" panose="02040503050406030204" pitchFamily="18" charset="0"/>
                      </a:rPr>
                      <m:t>𝑘</m:t>
                    </m:r>
                    <m:r>
                      <a:rPr lang="en-US" i="1" dirty="0" smtClean="0">
                        <a:latin typeface="Cambria Math" panose="02040503050406030204" pitchFamily="18" charset="0"/>
                      </a:rPr>
                      <m:t>+</m:t>
                    </m:r>
                    <m:r>
                      <a:rPr lang="en-US" i="1" dirty="0" smtClean="0">
                        <a:latin typeface="Cambria Math" panose="02040503050406030204" pitchFamily="18" charset="0"/>
                      </a:rPr>
                      <m:t>1</m:t>
                    </m:r>
                    <m:r>
                      <a:rPr lang="en-US" i="1" dirty="0" smtClean="0">
                        <a:latin typeface="Cambria Math" panose="02040503050406030204" pitchFamily="18" charset="0"/>
                      </a:rPr>
                      <m:t>)</m:t>
                    </m:r>
                  </m:oMath>
                </a14:m>
                <a:r>
                  <a:rPr lang="en-US" dirty="0"/>
                  <a:t> is the statement that</a:t>
                </a:r>
              </a:p>
              <a:p>
                <a:pPr marL="0" lvl="0" indent="0" algn="just" rtl="0">
                  <a:lnSpc>
                    <a:spcPct val="115000"/>
                  </a:lnSpc>
                  <a:spcBef>
                    <a:spcPts val="1200"/>
                  </a:spcBef>
                  <a:spcAft>
                    <a:spcPts val="0"/>
                  </a:spcAft>
                  <a:buClr>
                    <a:schemeClr val="dk1"/>
                  </a:buClr>
                  <a:buSzPct val="61110"/>
                  <a:buFont typeface="Arial"/>
                  <a:buNone/>
                </a:pPr>
                <a14:m>
                  <m:oMath xmlns:m="http://schemas.openxmlformats.org/officeDocument/2006/math">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3</m:t>
                    </m:r>
                    <m:r>
                      <a:rPr lang="en-US" i="1" dirty="0" smtClean="0">
                        <a:latin typeface="Cambria Math" panose="02040503050406030204" pitchFamily="18" charset="0"/>
                      </a:rPr>
                      <m:t> + </m:t>
                    </m:r>
                    <m:r>
                      <a:rPr lang="en-US" i="1" dirty="0" smtClean="0">
                        <a:latin typeface="Cambria Math" panose="02040503050406030204" pitchFamily="18" charset="0"/>
                      </a:rPr>
                      <m:t>5</m:t>
                    </m:r>
                    <m:r>
                      <a:rPr lang="en-US" i="1" dirty="0" smtClean="0">
                        <a:latin typeface="Cambria Math" panose="02040503050406030204" pitchFamily="18" charset="0"/>
                      </a:rPr>
                      <m:t> + ⋯ + (</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2</m:t>
                    </m:r>
                    <m:r>
                      <a:rPr lang="en-US" i="1" dirty="0" smtClean="0">
                        <a:latin typeface="Cambria Math" panose="02040503050406030204" pitchFamily="18" charset="0"/>
                      </a:rPr>
                      <m:t>𝑘</m:t>
                    </m:r>
                    <m:r>
                      <a:rPr lang="en-US" i="1" dirty="0" smtClean="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 = </m:t>
                    </m:r>
                    <m:r>
                      <a:rPr lang="en-US" i="1" dirty="0" smtClean="0">
                        <a:latin typeface="Cambria Math" panose="02040503050406030204" pitchFamily="18" charset="0"/>
                      </a:rPr>
                      <m:t>𝑘</m:t>
                    </m:r>
                    <m:r>
                      <a:rPr lang="en-US" i="1" baseline="30000" dirty="0">
                        <a:latin typeface="Cambria Math" panose="02040503050406030204" pitchFamily="18" charset="0"/>
                      </a:rPr>
                      <m:t>2</m:t>
                    </m:r>
                    <m:r>
                      <a:rPr lang="en-US" i="1" dirty="0">
                        <a:latin typeface="Cambria Math" panose="02040503050406030204" pitchFamily="18" charset="0"/>
                      </a:rPr>
                      <m:t>+(</m:t>
                    </m:r>
                    <m:r>
                      <a:rPr lang="en-US" i="1" dirty="0">
                        <a:latin typeface="Cambria Math" panose="02040503050406030204" pitchFamily="18" charset="0"/>
                      </a:rPr>
                      <m:t>2</m:t>
                    </m:r>
                    <m:r>
                      <a:rPr lang="en-US" i="1" dirty="0">
                        <a:latin typeface="Cambria Math" panose="02040503050406030204" pitchFamily="18" charset="0"/>
                      </a:rPr>
                      <m:t>𝑘</m:t>
                    </m:r>
                    <m:r>
                      <a:rPr lang="en-US" i="1" dirty="0">
                        <a:latin typeface="Cambria Math" panose="02040503050406030204" pitchFamily="18" charset="0"/>
                      </a:rPr>
                      <m:t>+</m:t>
                    </m:r>
                    <m:r>
                      <a:rPr lang="en-US" i="1" dirty="0">
                        <a:latin typeface="Cambria Math" panose="02040503050406030204" pitchFamily="18" charset="0"/>
                      </a:rPr>
                      <m:t>1</m:t>
                    </m:r>
                    <m:r>
                      <a:rPr lang="en-US" i="1" dirty="0">
                        <a:latin typeface="Cambria Math" panose="02040503050406030204" pitchFamily="18" charset="0"/>
                      </a:rPr>
                      <m:t>)=(</m:t>
                    </m:r>
                    <m:r>
                      <a:rPr lang="en-US" i="1" dirty="0">
                        <a:latin typeface="Cambria Math" panose="02040503050406030204" pitchFamily="18" charset="0"/>
                      </a:rPr>
                      <m:t>𝑘</m:t>
                    </m:r>
                    <m:r>
                      <a:rPr lang="en-US" i="1" dirty="0">
                        <a:latin typeface="Cambria Math" panose="02040503050406030204" pitchFamily="18" charset="0"/>
                      </a:rPr>
                      <m:t> + </m:t>
                    </m:r>
                    <m:r>
                      <a:rPr lang="en-US" i="1" dirty="0" smtClean="0">
                        <a:latin typeface="Cambria Math" panose="02040503050406030204" pitchFamily="18" charset="0"/>
                      </a:rPr>
                      <m:t>1</m:t>
                    </m:r>
                    <m:r>
                      <a:rPr lang="en-US" i="1" dirty="0" smtClean="0">
                        <a:latin typeface="Cambria Math" panose="02040503050406030204" pitchFamily="18" charset="0"/>
                      </a:rPr>
                      <m:t>)</m:t>
                    </m:r>
                    <m:r>
                      <a:rPr lang="en-US" i="1" baseline="30000" dirty="0" smtClean="0">
                        <a:latin typeface="Cambria Math" panose="02040503050406030204" pitchFamily="18" charset="0"/>
                      </a:rPr>
                      <m:t>2</m:t>
                    </m:r>
                  </m:oMath>
                </a14:m>
                <a:r>
                  <a:rPr lang="en-US" baseline="30000" dirty="0"/>
                  <a:t> </a:t>
                </a:r>
              </a:p>
            </p:txBody>
          </p:sp>
        </mc:Choice>
        <mc:Fallback xmlns="">
          <p:sp>
            <p:nvSpPr>
              <p:cNvPr id="109" name="Google Shape;109;p9"/>
              <p:cNvSpPr txBox="1">
                <a:spLocks noGrp="1" noRot="1" noChangeAspect="1" noMove="1" noResize="1" noEditPoints="1" noAdjustHandles="1" noChangeArrowheads="1" noChangeShapeType="1" noTextEdit="1"/>
              </p:cNvSpPr>
              <p:nvPr>
                <p:ph type="body" idx="1"/>
              </p:nvPr>
            </p:nvSpPr>
            <p:spPr>
              <a:xfrm>
                <a:off x="311700" y="1288175"/>
                <a:ext cx="8520600" cy="3416400"/>
              </a:xfrm>
              <a:prstGeom prst="rect">
                <a:avLst/>
              </a:prstGeom>
              <a:blipFill>
                <a:blip r:embed="rId3"/>
                <a:stretch>
                  <a:fillRect l="-429" r="-501"/>
                </a:stretch>
              </a:blipFill>
              <a:ln>
                <a:noFill/>
              </a:ln>
            </p:spPr>
            <p:txBody>
              <a:bodyPr/>
              <a:lstStyle/>
              <a:p>
                <a:r>
                  <a:rPr lang="en-US">
                    <a:noFill/>
                  </a:rPr>
                  <a:t> </a:t>
                </a:r>
              </a:p>
            </p:txBody>
          </p:sp>
        </mc:Fallback>
      </mc:AlternateContent>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29</TotalTime>
  <Words>2593</Words>
  <Application>Microsoft Office PowerPoint</Application>
  <PresentationFormat>On-screen Show (16:9)</PresentationFormat>
  <Paragraphs>64</Paragraphs>
  <Slides>16</Slides>
  <Notes>16</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Comic Sans MS</vt:lpstr>
      <vt:lpstr>Cambria Math</vt:lpstr>
      <vt:lpstr>Arial</vt:lpstr>
      <vt:lpstr>Lobster</vt:lpstr>
      <vt:lpstr>Simple Light</vt:lpstr>
      <vt:lpstr>Lecture 17</vt:lpstr>
      <vt:lpstr>5.1 Mathematical Induction</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 Mathematical Induction (Continued)</vt:lpstr>
      <vt:lpstr>5.1.8 Mistaken Proofs By Mathematical Induction</vt:lpstr>
      <vt:lpstr>5.1.8 Mistaken Proofs By Mathematical Induction (Continued)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17</dc:title>
  <cp:lastModifiedBy>Rabeeb Ibrat</cp:lastModifiedBy>
  <cp:revision>5</cp:revision>
  <dcterms:modified xsi:type="dcterms:W3CDTF">2024-01-19T09:04:12Z</dcterms:modified>
</cp:coreProperties>
</file>