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Lobster"/>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bster-regular.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adfd1e7e6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adfd1e7e6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dfd1e7e6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dfd1e7e6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dfd1e7e6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dfd1e7e6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dfd1e7e6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dfd1e7e6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adfd1e7e6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adfd1e7e6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adfd1e7e6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adfd1e7e61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dfd1e7e6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dfd1e7e6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dfd1e7e6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adfd1e7e6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e0fe96f6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e0fe96f6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ae0fe96f6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ae0fe96f6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dfd1e7e6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dfd1e7e6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dfd1e7e6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dfd1e7e6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e0fe96f6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e0fe96f6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dfd1e7e6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dfd1e7e6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adfd1e7e6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adfd1e7e6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dfd1e7e6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dfd1e7e6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dfd1e7e6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dfd1e7e6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dfd1e7e6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dfd1e7e6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dfd1e7e6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dfd1e7e6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dfd1e7e6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dfd1e7e6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dfd1e7e6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adfd1e7e6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dfd1e7e6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dfd1e7e6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11700" y="1946025"/>
            <a:ext cx="8520600" cy="841800"/>
          </a:xfrm>
          <a:prstGeom prst="rect">
            <a:avLst/>
          </a:prstGeom>
          <a:solidFill>
            <a:srgbClr val="D0E0E3"/>
          </a:solid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rgbClr val="000000"/>
                </a:solidFill>
                <a:latin typeface="Lobster"/>
                <a:ea typeface="Lobster"/>
                <a:cs typeface="Lobster"/>
                <a:sym typeface="Lobster"/>
              </a:rPr>
              <a:t>Lecture 19</a:t>
            </a:r>
            <a:endParaRPr sz="3600">
              <a:solidFill>
                <a:srgbClr val="000000"/>
              </a:solidFill>
              <a:latin typeface="Lobster"/>
              <a:ea typeface="Lobster"/>
              <a:cs typeface="Lobster"/>
              <a:sym typeface="Lobster"/>
            </a:endParaRPr>
          </a:p>
        </p:txBody>
      </p:sp>
      <p:sp>
        <p:nvSpPr>
          <p:cNvPr id="55" name="Google Shape;55;p13"/>
          <p:cNvSpPr txBox="1"/>
          <p:nvPr/>
        </p:nvSpPr>
        <p:spPr>
          <a:xfrm>
            <a:off x="4296600" y="3062150"/>
            <a:ext cx="30000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Comic Sans MS"/>
                <a:ea typeface="Comic Sans MS"/>
                <a:cs typeface="Comic Sans MS"/>
                <a:sym typeface="Comic Sans MS"/>
              </a:rPr>
              <a:t>Topics:</a:t>
            </a:r>
            <a:endParaRPr sz="1600">
              <a:solidFill>
                <a:schemeClr val="dk2"/>
              </a:solidFill>
              <a:latin typeface="Comic Sans MS"/>
              <a:ea typeface="Comic Sans MS"/>
              <a:cs typeface="Comic Sans MS"/>
              <a:sym typeface="Comic Sans MS"/>
            </a:endParaRPr>
          </a:p>
          <a:p>
            <a:pPr indent="-330200" lvl="0" marL="457200" rtl="0" algn="l">
              <a:spcBef>
                <a:spcPts val="0"/>
              </a:spcBef>
              <a:spcAft>
                <a:spcPts val="0"/>
              </a:spcAft>
              <a:buClr>
                <a:schemeClr val="dk2"/>
              </a:buClr>
              <a:buSzPts val="1600"/>
              <a:buFont typeface="Comic Sans MS"/>
              <a:buAutoNum type="arabicPeriod"/>
            </a:pPr>
            <a:r>
              <a:rPr lang="en" sz="1600">
                <a:solidFill>
                  <a:schemeClr val="dk2"/>
                </a:solidFill>
                <a:latin typeface="Comic Sans MS"/>
                <a:ea typeface="Comic Sans MS"/>
                <a:cs typeface="Comic Sans MS"/>
                <a:sym typeface="Comic Sans MS"/>
              </a:rPr>
              <a:t>Rules of counting</a:t>
            </a:r>
            <a:endParaRPr sz="1600">
              <a:solidFill>
                <a:schemeClr val="dk2"/>
              </a:solidFill>
              <a:latin typeface="Comic Sans MS"/>
              <a:ea typeface="Comic Sans MS"/>
              <a:cs typeface="Comic Sans MS"/>
              <a:sym typeface="Comic Sans MS"/>
            </a:endParaRPr>
          </a:p>
          <a:p>
            <a:pPr indent="-330200" lvl="1" marL="914400" rtl="0" algn="l">
              <a:spcBef>
                <a:spcPts val="0"/>
              </a:spcBef>
              <a:spcAft>
                <a:spcPts val="0"/>
              </a:spcAft>
              <a:buClr>
                <a:schemeClr val="dk2"/>
              </a:buClr>
              <a:buSzPts val="1600"/>
              <a:buFont typeface="Comic Sans MS"/>
              <a:buAutoNum type="alphaLcPeriod"/>
            </a:pPr>
            <a:r>
              <a:rPr lang="en" sz="1600">
                <a:solidFill>
                  <a:schemeClr val="dk2"/>
                </a:solidFill>
                <a:latin typeface="Comic Sans MS"/>
                <a:ea typeface="Comic Sans MS"/>
                <a:cs typeface="Comic Sans MS"/>
                <a:sym typeface="Comic Sans MS"/>
              </a:rPr>
              <a:t>Sum Rule</a:t>
            </a:r>
            <a:endParaRPr sz="1600">
              <a:solidFill>
                <a:schemeClr val="dk2"/>
              </a:solidFill>
              <a:latin typeface="Comic Sans MS"/>
              <a:ea typeface="Comic Sans MS"/>
              <a:cs typeface="Comic Sans MS"/>
              <a:sym typeface="Comic Sans MS"/>
            </a:endParaRPr>
          </a:p>
          <a:p>
            <a:pPr indent="-330200" lvl="1" marL="914400" rtl="0" algn="l">
              <a:spcBef>
                <a:spcPts val="0"/>
              </a:spcBef>
              <a:spcAft>
                <a:spcPts val="0"/>
              </a:spcAft>
              <a:buClr>
                <a:schemeClr val="dk2"/>
              </a:buClr>
              <a:buSzPts val="1600"/>
              <a:buFont typeface="Comic Sans MS"/>
              <a:buAutoNum type="alphaLcPeriod"/>
            </a:pPr>
            <a:r>
              <a:rPr lang="en" sz="1600">
                <a:solidFill>
                  <a:schemeClr val="dk2"/>
                </a:solidFill>
                <a:latin typeface="Comic Sans MS"/>
                <a:ea typeface="Comic Sans MS"/>
                <a:cs typeface="Comic Sans MS"/>
                <a:sym typeface="Comic Sans MS"/>
              </a:rPr>
              <a:t>Product Rule</a:t>
            </a:r>
            <a:endParaRPr sz="1600">
              <a:solidFill>
                <a:schemeClr val="dk2"/>
              </a:solidFill>
              <a:latin typeface="Comic Sans MS"/>
              <a:ea typeface="Comic Sans MS"/>
              <a:cs typeface="Comic Sans MS"/>
              <a:sym typeface="Comic Sans MS"/>
            </a:endParaRPr>
          </a:p>
          <a:p>
            <a:pPr indent="-330200" lvl="1" marL="914400" rtl="0" algn="l">
              <a:spcBef>
                <a:spcPts val="0"/>
              </a:spcBef>
              <a:spcAft>
                <a:spcPts val="0"/>
              </a:spcAft>
              <a:buClr>
                <a:schemeClr val="dk2"/>
              </a:buClr>
              <a:buSzPts val="1600"/>
              <a:buFont typeface="Comic Sans MS"/>
              <a:buAutoNum type="alphaLcPeriod"/>
            </a:pPr>
            <a:r>
              <a:rPr lang="en" sz="1600">
                <a:solidFill>
                  <a:schemeClr val="dk2"/>
                </a:solidFill>
                <a:latin typeface="Comic Sans MS"/>
                <a:ea typeface="Comic Sans MS"/>
                <a:cs typeface="Comic Sans MS"/>
                <a:sym typeface="Comic Sans MS"/>
              </a:rPr>
              <a:t>Subtraction Rule</a:t>
            </a:r>
            <a:endParaRPr sz="1600">
              <a:solidFill>
                <a:schemeClr val="dk2"/>
              </a:solidFill>
              <a:latin typeface="Comic Sans MS"/>
              <a:ea typeface="Comic Sans MS"/>
              <a:cs typeface="Comic Sans MS"/>
              <a:sym typeface="Comic Sans MS"/>
            </a:endParaRPr>
          </a:p>
          <a:p>
            <a:pPr indent="-330200" lvl="0" marL="457200" rtl="0" algn="l">
              <a:spcBef>
                <a:spcPts val="0"/>
              </a:spcBef>
              <a:spcAft>
                <a:spcPts val="0"/>
              </a:spcAft>
              <a:buClr>
                <a:schemeClr val="dk2"/>
              </a:buClr>
              <a:buSzPts val="1600"/>
              <a:buFont typeface="Comic Sans MS"/>
              <a:buAutoNum type="arabicPeriod"/>
            </a:pPr>
            <a:r>
              <a:rPr lang="en" sz="1600">
                <a:solidFill>
                  <a:schemeClr val="dk2"/>
                </a:solidFill>
                <a:latin typeface="Comic Sans MS"/>
                <a:ea typeface="Comic Sans MS"/>
                <a:cs typeface="Comic Sans MS"/>
                <a:sym typeface="Comic Sans MS"/>
              </a:rPr>
              <a:t>The Pigeonhole Principle</a:t>
            </a:r>
            <a:endParaRPr sz="1600">
              <a:solidFill>
                <a:schemeClr val="dk2"/>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Solution:</a:t>
            </a:r>
            <a:endParaRPr>
              <a:latin typeface="Comic Sans MS"/>
              <a:ea typeface="Comic Sans MS"/>
              <a:cs typeface="Comic Sans MS"/>
              <a:sym typeface="Comic Sans MS"/>
            </a:endParaRPr>
          </a:p>
        </p:txBody>
      </p:sp>
      <p:sp>
        <p:nvSpPr>
          <p:cNvPr id="114" name="Google Shape;114;p22"/>
          <p:cNvSpPr txBox="1"/>
          <p:nvPr>
            <p:ph idx="1" type="body"/>
          </p:nvPr>
        </p:nvSpPr>
        <p:spPr>
          <a:xfrm>
            <a:off x="311700" y="1152475"/>
            <a:ext cx="8520600" cy="3873600"/>
          </a:xfrm>
          <a:prstGeom prst="rect">
            <a:avLst/>
          </a:prstGeom>
        </p:spPr>
        <p:txBody>
          <a:bodyPr anchorCtr="0" anchor="t" bIns="91425" lIns="91425" spcFirstLastPara="1" rIns="91425" wrap="square" tIns="91425">
            <a:normAutofit fontScale="77500" lnSpcReduction="10000"/>
          </a:bodyPr>
          <a:lstStyle/>
          <a:p>
            <a:pPr indent="0" lvl="0" marL="0" rtl="0" algn="just">
              <a:spcBef>
                <a:spcPts val="0"/>
              </a:spcBef>
              <a:spcAft>
                <a:spcPts val="0"/>
              </a:spcAft>
              <a:buNone/>
            </a:pPr>
            <a:r>
              <a:rPr lang="en" sz="2164">
                <a:latin typeface="Times New Roman"/>
                <a:ea typeface="Times New Roman"/>
                <a:cs typeface="Times New Roman"/>
                <a:sym typeface="Times New Roman"/>
              </a:rPr>
              <a:t>To find the number of these applicants who majored neither in computer science nor in business, we can subtract the  number of students who majored either in computer science or in business (or both) from the total number of applicants. Let A</a:t>
            </a:r>
            <a:r>
              <a:rPr baseline="-25000" lang="en" sz="2164">
                <a:latin typeface="Times New Roman"/>
                <a:ea typeface="Times New Roman"/>
                <a:cs typeface="Times New Roman"/>
                <a:sym typeface="Times New Roman"/>
              </a:rPr>
              <a:t>1</a:t>
            </a:r>
            <a:r>
              <a:rPr lang="en" sz="2164">
                <a:latin typeface="Times New Roman"/>
                <a:ea typeface="Times New Roman"/>
                <a:cs typeface="Times New Roman"/>
                <a:sym typeface="Times New Roman"/>
              </a:rPr>
              <a:t> be the set of students who majored in computer science and A</a:t>
            </a:r>
            <a:r>
              <a:rPr baseline="-25000" lang="en" sz="2164">
                <a:latin typeface="Times New Roman"/>
                <a:ea typeface="Times New Roman"/>
                <a:cs typeface="Times New Roman"/>
                <a:sym typeface="Times New Roman"/>
              </a:rPr>
              <a:t>2</a:t>
            </a:r>
            <a:r>
              <a:rPr lang="en" sz="2164">
                <a:latin typeface="Times New Roman"/>
                <a:ea typeface="Times New Roman"/>
                <a:cs typeface="Times New Roman"/>
                <a:sym typeface="Times New Roman"/>
              </a:rPr>
              <a:t> the set of students who majored in business. Then </a:t>
            </a:r>
            <a:r>
              <a:rPr lang="en" sz="2164">
                <a:latin typeface="Times New Roman"/>
                <a:ea typeface="Times New Roman"/>
                <a:cs typeface="Times New Roman"/>
                <a:sym typeface="Times New Roman"/>
              </a:rPr>
              <a:t>A</a:t>
            </a:r>
            <a:r>
              <a:rPr baseline="-25000" lang="en" sz="2164">
                <a:latin typeface="Times New Roman"/>
                <a:ea typeface="Times New Roman"/>
                <a:cs typeface="Times New Roman"/>
                <a:sym typeface="Times New Roman"/>
              </a:rPr>
              <a:t>1</a:t>
            </a:r>
            <a:r>
              <a:rPr lang="en" sz="2164">
                <a:latin typeface="Times New Roman"/>
                <a:ea typeface="Times New Roman"/>
                <a:cs typeface="Times New Roman"/>
                <a:sym typeface="Times New Roman"/>
              </a:rPr>
              <a:t>  ∪ </a:t>
            </a:r>
            <a:r>
              <a:rPr lang="en" sz="2164">
                <a:latin typeface="Times New Roman"/>
                <a:ea typeface="Times New Roman"/>
                <a:cs typeface="Times New Roman"/>
                <a:sym typeface="Times New Roman"/>
              </a:rPr>
              <a:t>A</a:t>
            </a:r>
            <a:r>
              <a:rPr baseline="-25000" lang="en" sz="2164">
                <a:latin typeface="Times New Roman"/>
                <a:ea typeface="Times New Roman"/>
                <a:cs typeface="Times New Roman"/>
                <a:sym typeface="Times New Roman"/>
              </a:rPr>
              <a:t>2</a:t>
            </a:r>
            <a:r>
              <a:rPr lang="en" sz="2164">
                <a:latin typeface="Times New Roman"/>
                <a:ea typeface="Times New Roman"/>
                <a:cs typeface="Times New Roman"/>
                <a:sym typeface="Times New Roman"/>
              </a:rPr>
              <a:t> </a:t>
            </a:r>
            <a:r>
              <a:rPr lang="en" sz="2164">
                <a:latin typeface="Times New Roman"/>
                <a:ea typeface="Times New Roman"/>
                <a:cs typeface="Times New Roman"/>
                <a:sym typeface="Times New Roman"/>
              </a:rPr>
              <a:t> is the set of students who majored in computer science or business (or both), and </a:t>
            </a:r>
            <a:r>
              <a:rPr lang="en" sz="2164">
                <a:latin typeface="Times New Roman"/>
                <a:ea typeface="Times New Roman"/>
                <a:cs typeface="Times New Roman"/>
                <a:sym typeface="Times New Roman"/>
              </a:rPr>
              <a:t>A</a:t>
            </a:r>
            <a:r>
              <a:rPr baseline="-25000" lang="en" sz="2164">
                <a:latin typeface="Times New Roman"/>
                <a:ea typeface="Times New Roman"/>
                <a:cs typeface="Times New Roman"/>
                <a:sym typeface="Times New Roman"/>
              </a:rPr>
              <a:t>1</a:t>
            </a:r>
            <a:r>
              <a:rPr lang="en" sz="2164">
                <a:latin typeface="Times New Roman"/>
                <a:ea typeface="Times New Roman"/>
                <a:cs typeface="Times New Roman"/>
                <a:sym typeface="Times New Roman"/>
              </a:rPr>
              <a:t>  ∩ </a:t>
            </a:r>
            <a:r>
              <a:rPr lang="en" sz="2164">
                <a:latin typeface="Times New Roman"/>
                <a:ea typeface="Times New Roman"/>
                <a:cs typeface="Times New Roman"/>
                <a:sym typeface="Times New Roman"/>
              </a:rPr>
              <a:t>A</a:t>
            </a:r>
            <a:r>
              <a:rPr baseline="-25000" lang="en" sz="2164">
                <a:latin typeface="Times New Roman"/>
                <a:ea typeface="Times New Roman"/>
                <a:cs typeface="Times New Roman"/>
                <a:sym typeface="Times New Roman"/>
              </a:rPr>
              <a:t>2</a:t>
            </a:r>
            <a:r>
              <a:rPr lang="en" sz="2164">
                <a:latin typeface="Times New Roman"/>
                <a:ea typeface="Times New Roman"/>
                <a:cs typeface="Times New Roman"/>
                <a:sym typeface="Times New Roman"/>
              </a:rPr>
              <a:t> </a:t>
            </a:r>
            <a:r>
              <a:rPr lang="en" sz="2164">
                <a:latin typeface="Times New Roman"/>
                <a:ea typeface="Times New Roman"/>
                <a:cs typeface="Times New Roman"/>
                <a:sym typeface="Times New Roman"/>
              </a:rPr>
              <a:t> is the set of students who majored both in computer science and in business. By the subtraction rule</a:t>
            </a:r>
            <a:endParaRPr sz="2164">
              <a:latin typeface="Times New Roman"/>
              <a:ea typeface="Times New Roman"/>
              <a:cs typeface="Times New Roman"/>
              <a:sym typeface="Times New Roman"/>
            </a:endParaRPr>
          </a:p>
          <a:p>
            <a:pPr indent="0" lvl="0" marL="0" rtl="0" algn="just">
              <a:spcBef>
                <a:spcPts val="1200"/>
              </a:spcBef>
              <a:spcAft>
                <a:spcPts val="0"/>
              </a:spcAft>
              <a:buNone/>
            </a:pPr>
            <a:r>
              <a:rPr lang="en" sz="2164">
                <a:latin typeface="Times New Roman"/>
                <a:ea typeface="Times New Roman"/>
                <a:cs typeface="Times New Roman"/>
                <a:sym typeface="Times New Roman"/>
              </a:rPr>
              <a:t>the number of students who majored either in computer science or in business (or both) equals</a:t>
            </a:r>
            <a:endParaRPr sz="2164">
              <a:latin typeface="Times New Roman"/>
              <a:ea typeface="Times New Roman"/>
              <a:cs typeface="Times New Roman"/>
              <a:sym typeface="Times New Roman"/>
            </a:endParaRPr>
          </a:p>
          <a:p>
            <a:pPr indent="0" lvl="0" marL="0" rtl="0" algn="just">
              <a:spcBef>
                <a:spcPts val="1200"/>
              </a:spcBef>
              <a:spcAft>
                <a:spcPts val="0"/>
              </a:spcAft>
              <a:buNone/>
            </a:pPr>
            <a:r>
              <a:rPr lang="en" sz="2164">
                <a:latin typeface="Times New Roman"/>
                <a:ea typeface="Times New Roman"/>
                <a:cs typeface="Times New Roman"/>
                <a:sym typeface="Times New Roman"/>
              </a:rPr>
              <a:t>|</a:t>
            </a:r>
            <a:r>
              <a:rPr lang="en" sz="2164">
                <a:latin typeface="Times New Roman"/>
                <a:ea typeface="Times New Roman"/>
                <a:cs typeface="Times New Roman"/>
                <a:sym typeface="Times New Roman"/>
              </a:rPr>
              <a:t>A</a:t>
            </a:r>
            <a:r>
              <a:rPr baseline="-25000" lang="en" sz="2164">
                <a:latin typeface="Times New Roman"/>
                <a:ea typeface="Times New Roman"/>
                <a:cs typeface="Times New Roman"/>
                <a:sym typeface="Times New Roman"/>
              </a:rPr>
              <a:t>1</a:t>
            </a:r>
            <a:r>
              <a:rPr lang="en" sz="2164">
                <a:latin typeface="Times New Roman"/>
                <a:ea typeface="Times New Roman"/>
                <a:cs typeface="Times New Roman"/>
                <a:sym typeface="Times New Roman"/>
              </a:rPr>
              <a:t> ∪ </a:t>
            </a:r>
            <a:r>
              <a:rPr lang="en" sz="2164">
                <a:latin typeface="Times New Roman"/>
                <a:ea typeface="Times New Roman"/>
                <a:cs typeface="Times New Roman"/>
                <a:sym typeface="Times New Roman"/>
              </a:rPr>
              <a:t>A</a:t>
            </a:r>
            <a:r>
              <a:rPr baseline="-25000" lang="en" sz="2164">
                <a:latin typeface="Times New Roman"/>
                <a:ea typeface="Times New Roman"/>
                <a:cs typeface="Times New Roman"/>
                <a:sym typeface="Times New Roman"/>
              </a:rPr>
              <a:t>2</a:t>
            </a:r>
            <a:r>
              <a:rPr lang="en" sz="2164">
                <a:latin typeface="Times New Roman"/>
                <a:ea typeface="Times New Roman"/>
                <a:cs typeface="Times New Roman"/>
                <a:sym typeface="Times New Roman"/>
              </a:rPr>
              <a:t> </a:t>
            </a:r>
            <a:r>
              <a:rPr lang="en" sz="2164">
                <a:latin typeface="Times New Roman"/>
                <a:ea typeface="Times New Roman"/>
                <a:cs typeface="Times New Roman"/>
                <a:sym typeface="Times New Roman"/>
              </a:rPr>
              <a:t>| = |</a:t>
            </a:r>
            <a:r>
              <a:rPr lang="en" sz="2164">
                <a:latin typeface="Times New Roman"/>
                <a:ea typeface="Times New Roman"/>
                <a:cs typeface="Times New Roman"/>
                <a:sym typeface="Times New Roman"/>
              </a:rPr>
              <a:t>A</a:t>
            </a:r>
            <a:r>
              <a:rPr baseline="-25000" lang="en" sz="2164">
                <a:latin typeface="Times New Roman"/>
                <a:ea typeface="Times New Roman"/>
                <a:cs typeface="Times New Roman"/>
                <a:sym typeface="Times New Roman"/>
              </a:rPr>
              <a:t>1</a:t>
            </a:r>
            <a:r>
              <a:rPr lang="en" sz="2164">
                <a:latin typeface="Times New Roman"/>
                <a:ea typeface="Times New Roman"/>
                <a:cs typeface="Times New Roman"/>
                <a:sym typeface="Times New Roman"/>
              </a:rPr>
              <a:t> | + |</a:t>
            </a:r>
            <a:r>
              <a:rPr lang="en" sz="2164">
                <a:latin typeface="Times New Roman"/>
                <a:ea typeface="Times New Roman"/>
                <a:cs typeface="Times New Roman"/>
                <a:sym typeface="Times New Roman"/>
              </a:rPr>
              <a:t>A</a:t>
            </a:r>
            <a:r>
              <a:rPr baseline="-25000" lang="en" sz="2164">
                <a:latin typeface="Times New Roman"/>
                <a:ea typeface="Times New Roman"/>
                <a:cs typeface="Times New Roman"/>
                <a:sym typeface="Times New Roman"/>
              </a:rPr>
              <a:t>2</a:t>
            </a:r>
            <a:r>
              <a:rPr lang="en" sz="2164">
                <a:latin typeface="Times New Roman"/>
                <a:ea typeface="Times New Roman"/>
                <a:cs typeface="Times New Roman"/>
                <a:sym typeface="Times New Roman"/>
              </a:rPr>
              <a:t> </a:t>
            </a:r>
            <a:r>
              <a:rPr lang="en" sz="2164">
                <a:latin typeface="Times New Roman"/>
                <a:ea typeface="Times New Roman"/>
                <a:cs typeface="Times New Roman"/>
                <a:sym typeface="Times New Roman"/>
              </a:rPr>
              <a:t>| − |</a:t>
            </a:r>
            <a:r>
              <a:rPr lang="en" sz="2164">
                <a:latin typeface="Times New Roman"/>
                <a:ea typeface="Times New Roman"/>
                <a:cs typeface="Times New Roman"/>
                <a:sym typeface="Times New Roman"/>
              </a:rPr>
              <a:t>A</a:t>
            </a:r>
            <a:r>
              <a:rPr baseline="-25000" lang="en" sz="2164">
                <a:latin typeface="Times New Roman"/>
                <a:ea typeface="Times New Roman"/>
                <a:cs typeface="Times New Roman"/>
                <a:sym typeface="Times New Roman"/>
              </a:rPr>
              <a:t>1</a:t>
            </a:r>
            <a:r>
              <a:rPr lang="en" sz="2164">
                <a:latin typeface="Times New Roman"/>
                <a:ea typeface="Times New Roman"/>
                <a:cs typeface="Times New Roman"/>
                <a:sym typeface="Times New Roman"/>
              </a:rPr>
              <a:t> ∩ </a:t>
            </a:r>
            <a:r>
              <a:rPr lang="en" sz="2164">
                <a:latin typeface="Times New Roman"/>
                <a:ea typeface="Times New Roman"/>
                <a:cs typeface="Times New Roman"/>
                <a:sym typeface="Times New Roman"/>
              </a:rPr>
              <a:t>A</a:t>
            </a:r>
            <a:r>
              <a:rPr baseline="-25000" lang="en" sz="2164">
                <a:latin typeface="Times New Roman"/>
                <a:ea typeface="Times New Roman"/>
                <a:cs typeface="Times New Roman"/>
                <a:sym typeface="Times New Roman"/>
              </a:rPr>
              <a:t>2</a:t>
            </a:r>
            <a:r>
              <a:rPr lang="en" sz="2164">
                <a:latin typeface="Times New Roman"/>
                <a:ea typeface="Times New Roman"/>
                <a:cs typeface="Times New Roman"/>
                <a:sym typeface="Times New Roman"/>
              </a:rPr>
              <a:t> </a:t>
            </a:r>
            <a:r>
              <a:rPr lang="en" sz="2164">
                <a:latin typeface="Times New Roman"/>
                <a:ea typeface="Times New Roman"/>
                <a:cs typeface="Times New Roman"/>
                <a:sym typeface="Times New Roman"/>
              </a:rPr>
              <a:t>| = 220 + 147 − 51 = 316.</a:t>
            </a:r>
            <a:endParaRPr sz="2164">
              <a:latin typeface="Times New Roman"/>
              <a:ea typeface="Times New Roman"/>
              <a:cs typeface="Times New Roman"/>
              <a:sym typeface="Times New Roman"/>
            </a:endParaRPr>
          </a:p>
          <a:p>
            <a:pPr indent="0" lvl="0" marL="0" rtl="0" algn="just">
              <a:spcBef>
                <a:spcPts val="1200"/>
              </a:spcBef>
              <a:spcAft>
                <a:spcPts val="0"/>
              </a:spcAft>
              <a:buNone/>
            </a:pPr>
            <a:r>
              <a:rPr lang="en" sz="2164">
                <a:latin typeface="Times New Roman"/>
                <a:ea typeface="Times New Roman"/>
                <a:cs typeface="Times New Roman"/>
                <a:sym typeface="Times New Roman"/>
              </a:rPr>
              <a:t>We conclude that 350 − 316 = 34 of the applicants majored neither in computer science nor in business. </a:t>
            </a:r>
            <a:endParaRPr sz="2164">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6.2 The Pigeonhole Principle</a:t>
            </a:r>
            <a:endParaRPr>
              <a:latin typeface="Comic Sans MS"/>
              <a:ea typeface="Comic Sans MS"/>
              <a:cs typeface="Comic Sans MS"/>
              <a:sym typeface="Comic Sans MS"/>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200">
                <a:latin typeface="Times New Roman"/>
                <a:ea typeface="Times New Roman"/>
                <a:cs typeface="Times New Roman"/>
                <a:sym typeface="Times New Roman"/>
              </a:rPr>
              <a:t>THEOREM 1 : If k is a positive integer and k + 1 or more objects are placed into k boxes, then there is at least one box containing two or more of the objects.</a:t>
            </a:r>
            <a:endParaRPr sz="2200">
              <a:latin typeface="Times New Roman"/>
              <a:ea typeface="Times New Roman"/>
              <a:cs typeface="Times New Roman"/>
              <a:sym typeface="Times New Roman"/>
            </a:endParaRPr>
          </a:p>
          <a:p>
            <a:pPr indent="0" lvl="0" marL="0" rtl="0" algn="just">
              <a:spcBef>
                <a:spcPts val="1200"/>
              </a:spcBef>
              <a:spcAft>
                <a:spcPts val="0"/>
              </a:spcAft>
              <a:buNone/>
            </a:pPr>
            <a:r>
              <a:rPr lang="en" sz="2200">
                <a:latin typeface="Times New Roman"/>
                <a:ea typeface="Times New Roman"/>
                <a:cs typeface="Times New Roman"/>
                <a:sym typeface="Times New Roman"/>
              </a:rPr>
              <a:t>Proof: We prove the pigeonhole principle using a proof by contraposition. Suppose that none of the k boxes contains more than one object. Then the total number of objects would be at most k. This is a contradiction, because there are at least k + 1 objects.</a:t>
            </a:r>
            <a:endParaRPr sz="22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idx="1" type="body"/>
          </p:nvPr>
        </p:nvSpPr>
        <p:spPr>
          <a:xfrm>
            <a:off x="311700" y="594050"/>
            <a:ext cx="8520600" cy="34164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b="1" lang="en" sz="2200">
                <a:latin typeface="Times New Roman"/>
                <a:ea typeface="Times New Roman"/>
                <a:cs typeface="Times New Roman"/>
                <a:sym typeface="Times New Roman"/>
              </a:rPr>
              <a:t>COROLLARY 1</a:t>
            </a:r>
            <a:r>
              <a:rPr lang="en" sz="2200">
                <a:latin typeface="Times New Roman"/>
                <a:ea typeface="Times New Roman"/>
                <a:cs typeface="Times New Roman"/>
                <a:sym typeface="Times New Roman"/>
              </a:rPr>
              <a:t> A function f from a set with k + 1 or more elements to a set with k elements is not one-to-one. </a:t>
            </a:r>
            <a:endParaRPr sz="2200">
              <a:latin typeface="Times New Roman"/>
              <a:ea typeface="Times New Roman"/>
              <a:cs typeface="Times New Roman"/>
              <a:sym typeface="Times New Roman"/>
            </a:endParaRPr>
          </a:p>
          <a:p>
            <a:pPr indent="0" lvl="0" marL="0" rtl="0" algn="just">
              <a:lnSpc>
                <a:spcPct val="95000"/>
              </a:lnSpc>
              <a:spcBef>
                <a:spcPts val="1200"/>
              </a:spcBef>
              <a:spcAft>
                <a:spcPts val="0"/>
              </a:spcAft>
              <a:buNone/>
            </a:pPr>
            <a:r>
              <a:rPr b="1" lang="en" sz="2200">
                <a:latin typeface="Times New Roman"/>
                <a:ea typeface="Times New Roman"/>
                <a:cs typeface="Times New Roman"/>
                <a:sym typeface="Times New Roman"/>
              </a:rPr>
              <a:t>Proof:</a:t>
            </a:r>
            <a:r>
              <a:rPr lang="en" sz="2200">
                <a:latin typeface="Times New Roman"/>
                <a:ea typeface="Times New Roman"/>
                <a:cs typeface="Times New Roman"/>
                <a:sym typeface="Times New Roman"/>
              </a:rPr>
              <a:t> Suppose that for each element y in the codomain of f we have a box that contains all elements x of the domain of f such that </a:t>
            </a:r>
            <a:r>
              <a:rPr b="1" lang="en" sz="2200">
                <a:latin typeface="Times New Roman"/>
                <a:ea typeface="Times New Roman"/>
                <a:cs typeface="Times New Roman"/>
                <a:sym typeface="Times New Roman"/>
              </a:rPr>
              <a:t>f(x) = y.</a:t>
            </a:r>
            <a:r>
              <a:rPr lang="en" sz="2200">
                <a:latin typeface="Times New Roman"/>
                <a:ea typeface="Times New Roman"/>
                <a:cs typeface="Times New Roman"/>
                <a:sym typeface="Times New Roman"/>
              </a:rPr>
              <a:t> Because the domain contains </a:t>
            </a:r>
            <a:r>
              <a:rPr b="1" lang="en" sz="2200">
                <a:latin typeface="Times New Roman"/>
                <a:ea typeface="Times New Roman"/>
                <a:cs typeface="Times New Roman"/>
                <a:sym typeface="Times New Roman"/>
              </a:rPr>
              <a:t>k + 1</a:t>
            </a:r>
            <a:r>
              <a:rPr lang="en" sz="2200">
                <a:latin typeface="Times New Roman"/>
                <a:ea typeface="Times New Roman"/>
                <a:cs typeface="Times New Roman"/>
                <a:sym typeface="Times New Roman"/>
              </a:rPr>
              <a:t> or more elements and the codomain contains only k elements, the pigeonhole principle tells us that one of these boxes contains two or more elements x of the domain. This means that f cannot be one-to-one.</a:t>
            </a:r>
            <a:endParaRPr sz="2200">
              <a:latin typeface="Times New Roman"/>
              <a:ea typeface="Times New Roman"/>
              <a:cs typeface="Times New Roman"/>
              <a:sym typeface="Times New Roman"/>
            </a:endParaRPr>
          </a:p>
          <a:p>
            <a:pPr indent="0" lvl="0" marL="0" rtl="0" algn="just">
              <a:lnSpc>
                <a:spcPct val="95000"/>
              </a:lnSpc>
              <a:spcBef>
                <a:spcPts val="1200"/>
              </a:spcBef>
              <a:spcAft>
                <a:spcPts val="0"/>
              </a:spcAft>
              <a:buNone/>
            </a:pPr>
            <a:r>
              <a:rPr b="1" lang="en" sz="2200">
                <a:latin typeface="Times New Roman"/>
                <a:ea typeface="Times New Roman"/>
                <a:cs typeface="Times New Roman"/>
                <a:sym typeface="Times New Roman"/>
              </a:rPr>
              <a:t>EXAMPLE 2</a:t>
            </a:r>
            <a:r>
              <a:rPr lang="en" sz="2200">
                <a:latin typeface="Times New Roman"/>
                <a:ea typeface="Times New Roman"/>
                <a:cs typeface="Times New Roman"/>
                <a:sym typeface="Times New Roman"/>
              </a:rPr>
              <a:t> In any group of 27 English words, there must be at least two that begin with the same letter, because there are 26 letters in the English alphabet.</a:t>
            </a:r>
            <a:endParaRPr sz="2200">
              <a:latin typeface="Times New Roman"/>
              <a:ea typeface="Times New Roman"/>
              <a:cs typeface="Times New Roman"/>
              <a:sym typeface="Times New Roman"/>
            </a:endParaRPr>
          </a:p>
          <a:p>
            <a:pPr indent="0" lvl="0" marL="0" rtl="0" algn="l">
              <a:lnSpc>
                <a:spcPct val="95000"/>
              </a:lnSpc>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000">
                <a:latin typeface="Times New Roman"/>
                <a:ea typeface="Times New Roman"/>
                <a:cs typeface="Times New Roman"/>
                <a:sym typeface="Times New Roman"/>
              </a:rPr>
              <a:t>EXAMPLE 4</a:t>
            </a:r>
            <a:r>
              <a:rPr lang="en" sz="2000">
                <a:latin typeface="Times New Roman"/>
                <a:ea typeface="Times New Roman"/>
                <a:cs typeface="Times New Roman"/>
                <a:sym typeface="Times New Roman"/>
              </a:rPr>
              <a:t> Show that for every integer n there is a multiple of n that has only 0s and 1s in its decimal expansion.  </a:t>
            </a:r>
            <a:endParaRPr sz="2000">
              <a:latin typeface="Times New Roman"/>
              <a:ea typeface="Times New Roman"/>
              <a:cs typeface="Times New Roman"/>
              <a:sym typeface="Times New Roman"/>
            </a:endParaRPr>
          </a:p>
          <a:p>
            <a:pPr indent="0" lvl="0" marL="0" rtl="0" algn="just">
              <a:spcBef>
                <a:spcPts val="1200"/>
              </a:spcBef>
              <a:spcAft>
                <a:spcPts val="0"/>
              </a:spcAft>
              <a:buNone/>
            </a:pPr>
            <a:r>
              <a:rPr lang="en" sz="2000">
                <a:latin typeface="Times New Roman"/>
                <a:ea typeface="Times New Roman"/>
                <a:cs typeface="Times New Roman"/>
                <a:sym typeface="Times New Roman"/>
              </a:rPr>
              <a:t>Solution: Let n be a positive integer. Consider the n + 1 integers 1, 11, 111, … , 11 … 1 (where the last integer in this list is the integer with n + 1 1s in its decimal expansion). Note that there are n possible remainders when an integer is divided by n. Because there are n + 1 integers in this list, by the pigeonhole principle there must be two with the same remainder when divided by n. The larger of these integers less the smaller one is a multiple of n, which has a decimal expansion consisting entirely of 0s and 1s.</a:t>
            </a:r>
            <a:endParaRPr sz="20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6.2.2 The Generalized Pigeonhole Principle</a:t>
            </a:r>
            <a:endParaRPr>
              <a:latin typeface="Comic Sans MS"/>
              <a:ea typeface="Comic Sans MS"/>
              <a:cs typeface="Comic Sans MS"/>
              <a:sym typeface="Comic Sans MS"/>
            </a:endParaRPr>
          </a:p>
        </p:txBody>
      </p:sp>
      <p:pic>
        <p:nvPicPr>
          <p:cNvPr id="136" name="Google Shape;136;p26"/>
          <p:cNvPicPr preferRelativeResize="0"/>
          <p:nvPr/>
        </p:nvPicPr>
        <p:blipFill>
          <a:blip r:embed="rId3">
            <a:alphaModFix/>
          </a:blip>
          <a:stretch>
            <a:fillRect/>
          </a:stretch>
        </p:blipFill>
        <p:spPr>
          <a:xfrm>
            <a:off x="813700" y="1017725"/>
            <a:ext cx="6986926"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idx="1" type="body"/>
          </p:nvPr>
        </p:nvSpPr>
        <p:spPr>
          <a:xfrm>
            <a:off x="370500" y="696900"/>
            <a:ext cx="8520600" cy="34164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b="1" lang="en" sz="2000">
                <a:latin typeface="Times New Roman"/>
                <a:ea typeface="Times New Roman"/>
                <a:cs typeface="Times New Roman"/>
                <a:sym typeface="Times New Roman"/>
              </a:rPr>
              <a:t>EXAMPLE 6</a:t>
            </a:r>
            <a:r>
              <a:rPr lang="en" sz="2000">
                <a:latin typeface="Times New Roman"/>
                <a:ea typeface="Times New Roman"/>
                <a:cs typeface="Times New Roman"/>
                <a:sym typeface="Times New Roman"/>
              </a:rPr>
              <a:t> What is the minimum number of students required in a discrete mathematics class to be sure that at least six will receive the same grade, if there are five possible grades, A, B, C, D, and F?</a:t>
            </a:r>
            <a:endParaRPr sz="2000">
              <a:latin typeface="Times New Roman"/>
              <a:ea typeface="Times New Roman"/>
              <a:cs typeface="Times New Roman"/>
              <a:sym typeface="Times New Roman"/>
            </a:endParaRPr>
          </a:p>
          <a:p>
            <a:pPr indent="0" lvl="0" marL="0" rtl="0" algn="just">
              <a:lnSpc>
                <a:spcPct val="105000"/>
              </a:lnSpc>
              <a:spcBef>
                <a:spcPts val="1200"/>
              </a:spcBef>
              <a:spcAft>
                <a:spcPts val="0"/>
              </a:spcAft>
              <a:buNone/>
            </a:pPr>
            <a:r>
              <a:rPr b="1" lang="en" sz="2000">
                <a:latin typeface="Times New Roman"/>
                <a:ea typeface="Times New Roman"/>
                <a:cs typeface="Times New Roman"/>
                <a:sym typeface="Times New Roman"/>
              </a:rPr>
              <a:t>Solution:</a:t>
            </a:r>
            <a:r>
              <a:rPr lang="en" sz="2000">
                <a:latin typeface="Times New Roman"/>
                <a:ea typeface="Times New Roman"/>
                <a:cs typeface="Times New Roman"/>
                <a:sym typeface="Times New Roman"/>
              </a:rPr>
              <a:t> The minimum number of students needed to ensure that at least six students receive Examples the same grade is the smallest integer N such that</a:t>
            </a:r>
            <a:endParaRPr sz="2000">
              <a:latin typeface="Times New Roman"/>
              <a:ea typeface="Times New Roman"/>
              <a:cs typeface="Times New Roman"/>
              <a:sym typeface="Times New Roman"/>
            </a:endParaRPr>
          </a:p>
          <a:p>
            <a:pPr indent="0" lvl="0" marL="0" rtl="0" algn="just">
              <a:lnSpc>
                <a:spcPct val="105000"/>
              </a:lnSpc>
              <a:spcBef>
                <a:spcPts val="1200"/>
              </a:spcBef>
              <a:spcAft>
                <a:spcPts val="0"/>
              </a:spcAft>
              <a:buNone/>
            </a:pPr>
            <a:r>
              <a:rPr b="1" lang="en" sz="2000">
                <a:latin typeface="Times New Roman"/>
                <a:ea typeface="Times New Roman"/>
                <a:cs typeface="Times New Roman"/>
                <a:sym typeface="Times New Roman"/>
              </a:rPr>
              <a:t> ⌈N ∕ 5⌉ = 6. The smallest such integer is N = 5 ⋅ 5 + 1 = 26. </a:t>
            </a:r>
            <a:endParaRPr b="1" sz="2000">
              <a:latin typeface="Times New Roman"/>
              <a:ea typeface="Times New Roman"/>
              <a:cs typeface="Times New Roman"/>
              <a:sym typeface="Times New Roman"/>
            </a:endParaRPr>
          </a:p>
          <a:p>
            <a:pPr indent="0" lvl="0" marL="0" rtl="0" algn="just">
              <a:lnSpc>
                <a:spcPct val="105000"/>
              </a:lnSpc>
              <a:spcBef>
                <a:spcPts val="1200"/>
              </a:spcBef>
              <a:spcAft>
                <a:spcPts val="1200"/>
              </a:spcAft>
              <a:buNone/>
            </a:pPr>
            <a:r>
              <a:rPr lang="en" sz="2000">
                <a:latin typeface="Times New Roman"/>
                <a:ea typeface="Times New Roman"/>
                <a:cs typeface="Times New Roman"/>
                <a:sym typeface="Times New Roman"/>
              </a:rPr>
              <a:t>If you have only 25 students, it is possible for there to be five who have received each grade so that no six students have received the same grade. Thus, 26 is the minimum number of students needed to ensure that at least six students will receive the same grade.</a:t>
            </a:r>
            <a:endParaRPr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6.2.3 Some Elegant Applications of the Pigeonhole Principle</a:t>
            </a:r>
            <a:endParaRPr>
              <a:latin typeface="Comic Sans MS"/>
              <a:ea typeface="Comic Sans MS"/>
              <a:cs typeface="Comic Sans MS"/>
              <a:sym typeface="Comic Sans MS"/>
            </a:endParaRPr>
          </a:p>
        </p:txBody>
      </p:sp>
      <p:sp>
        <p:nvSpPr>
          <p:cNvPr id="147" name="Google Shape;147;p28"/>
          <p:cNvSpPr txBox="1"/>
          <p:nvPr>
            <p:ph idx="1" type="body"/>
          </p:nvPr>
        </p:nvSpPr>
        <p:spPr>
          <a:xfrm>
            <a:off x="311700" y="140232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just">
              <a:spcBef>
                <a:spcPts val="0"/>
              </a:spcBef>
              <a:spcAft>
                <a:spcPts val="0"/>
              </a:spcAft>
              <a:buNone/>
            </a:pPr>
            <a:r>
              <a:rPr b="1" lang="en" sz="2710">
                <a:latin typeface="Times New Roman"/>
                <a:ea typeface="Times New Roman"/>
                <a:cs typeface="Times New Roman"/>
                <a:sym typeface="Times New Roman"/>
              </a:rPr>
              <a:t>EXAMPLE 10</a:t>
            </a:r>
            <a:r>
              <a:rPr lang="en" sz="2710">
                <a:latin typeface="Times New Roman"/>
                <a:ea typeface="Times New Roman"/>
                <a:cs typeface="Times New Roman"/>
                <a:sym typeface="Times New Roman"/>
              </a:rPr>
              <a:t> During a month with 30 days, a baseball team plays at least one game a day, but no more than 45 games. Show that there must be a period of some number of consecutive days during which the team must play exactly 14 games. </a:t>
            </a:r>
            <a:endParaRPr sz="2710">
              <a:latin typeface="Times New Roman"/>
              <a:ea typeface="Times New Roman"/>
              <a:cs typeface="Times New Roman"/>
              <a:sym typeface="Times New Roman"/>
            </a:endParaRPr>
          </a:p>
          <a:p>
            <a:pPr indent="0" lvl="0" marL="0" rtl="0" algn="just">
              <a:spcBef>
                <a:spcPts val="1200"/>
              </a:spcBef>
              <a:spcAft>
                <a:spcPts val="0"/>
              </a:spcAft>
              <a:buClr>
                <a:schemeClr val="dk1"/>
              </a:buClr>
              <a:buSzPct val="66420"/>
              <a:buFont typeface="Arial"/>
              <a:buNone/>
            </a:pPr>
            <a:r>
              <a:rPr lang="en" sz="2710">
                <a:latin typeface="Times New Roman"/>
                <a:ea typeface="Times New Roman"/>
                <a:cs typeface="Times New Roman"/>
                <a:sym typeface="Times New Roman"/>
              </a:rPr>
              <a:t>Solution: Let aj be the number of games played on or before the jth day of the month. Then a</a:t>
            </a:r>
            <a:r>
              <a:rPr baseline="-25000" lang="en" sz="2710">
                <a:latin typeface="Times New Roman"/>
                <a:ea typeface="Times New Roman"/>
                <a:cs typeface="Times New Roman"/>
                <a:sym typeface="Times New Roman"/>
              </a:rPr>
              <a:t>1</a:t>
            </a:r>
            <a:r>
              <a:rPr lang="en" sz="2710">
                <a:latin typeface="Times New Roman"/>
                <a:ea typeface="Times New Roman"/>
                <a:cs typeface="Times New Roman"/>
                <a:sym typeface="Times New Roman"/>
              </a:rPr>
              <a:t>, a</a:t>
            </a:r>
            <a:r>
              <a:rPr baseline="-25000" lang="en" sz="2710">
                <a:latin typeface="Times New Roman"/>
                <a:ea typeface="Times New Roman"/>
                <a:cs typeface="Times New Roman"/>
                <a:sym typeface="Times New Roman"/>
              </a:rPr>
              <a:t>2</a:t>
            </a:r>
            <a:r>
              <a:rPr lang="en" sz="2710">
                <a:latin typeface="Times New Roman"/>
                <a:ea typeface="Times New Roman"/>
                <a:cs typeface="Times New Roman"/>
                <a:sym typeface="Times New Roman"/>
              </a:rPr>
              <a:t>, … , a</a:t>
            </a:r>
            <a:r>
              <a:rPr baseline="-25000" lang="en" sz="2710">
                <a:latin typeface="Times New Roman"/>
                <a:ea typeface="Times New Roman"/>
                <a:cs typeface="Times New Roman"/>
                <a:sym typeface="Times New Roman"/>
              </a:rPr>
              <a:t>30</a:t>
            </a:r>
            <a:r>
              <a:rPr lang="en" sz="2710">
                <a:latin typeface="Times New Roman"/>
                <a:ea typeface="Times New Roman"/>
                <a:cs typeface="Times New Roman"/>
                <a:sym typeface="Times New Roman"/>
              </a:rPr>
              <a:t> is an increasing sequence of distinct positive integers, with 1 ≤ aj ≤ 45. Moreover, a</a:t>
            </a:r>
            <a:r>
              <a:rPr baseline="-25000" lang="en" sz="2710">
                <a:latin typeface="Times New Roman"/>
                <a:ea typeface="Times New Roman"/>
                <a:cs typeface="Times New Roman"/>
                <a:sym typeface="Times New Roman"/>
              </a:rPr>
              <a:t>1</a:t>
            </a:r>
            <a:r>
              <a:rPr lang="en" sz="2710">
                <a:latin typeface="Times New Roman"/>
                <a:ea typeface="Times New Roman"/>
                <a:cs typeface="Times New Roman"/>
                <a:sym typeface="Times New Roman"/>
              </a:rPr>
              <a:t> + 14, a</a:t>
            </a:r>
            <a:r>
              <a:rPr baseline="-25000" lang="en" sz="2710">
                <a:latin typeface="Times New Roman"/>
                <a:ea typeface="Times New Roman"/>
                <a:cs typeface="Times New Roman"/>
                <a:sym typeface="Times New Roman"/>
              </a:rPr>
              <a:t>2</a:t>
            </a:r>
            <a:r>
              <a:rPr lang="en" sz="2710">
                <a:latin typeface="Times New Roman"/>
                <a:ea typeface="Times New Roman"/>
                <a:cs typeface="Times New Roman"/>
                <a:sym typeface="Times New Roman"/>
              </a:rPr>
              <a:t> + 14, … , a</a:t>
            </a:r>
            <a:r>
              <a:rPr baseline="-25000" lang="en" sz="2710">
                <a:latin typeface="Times New Roman"/>
                <a:ea typeface="Times New Roman"/>
                <a:cs typeface="Times New Roman"/>
                <a:sym typeface="Times New Roman"/>
              </a:rPr>
              <a:t>30</a:t>
            </a:r>
            <a:r>
              <a:rPr lang="en" sz="2710">
                <a:latin typeface="Times New Roman"/>
                <a:ea typeface="Times New Roman"/>
                <a:cs typeface="Times New Roman"/>
                <a:sym typeface="Times New Roman"/>
              </a:rPr>
              <a:t> + 14 is also an increasing sequence of distinct positive integers, with 15 ≤ a</a:t>
            </a:r>
            <a:r>
              <a:rPr baseline="-25000" lang="en" sz="2710">
                <a:latin typeface="Times New Roman"/>
                <a:ea typeface="Times New Roman"/>
                <a:cs typeface="Times New Roman"/>
                <a:sym typeface="Times New Roman"/>
              </a:rPr>
              <a:t>j</a:t>
            </a:r>
            <a:r>
              <a:rPr lang="en" sz="2710">
                <a:latin typeface="Times New Roman"/>
                <a:ea typeface="Times New Roman"/>
                <a:cs typeface="Times New Roman"/>
                <a:sym typeface="Times New Roman"/>
              </a:rPr>
              <a:t> + 14 ≤ 59. The 60 positive integers a</a:t>
            </a:r>
            <a:r>
              <a:rPr baseline="-25000" lang="en" sz="2710">
                <a:latin typeface="Times New Roman"/>
                <a:ea typeface="Times New Roman"/>
                <a:cs typeface="Times New Roman"/>
                <a:sym typeface="Times New Roman"/>
              </a:rPr>
              <a:t>1</a:t>
            </a:r>
            <a:r>
              <a:rPr lang="en" sz="2710">
                <a:latin typeface="Times New Roman"/>
                <a:ea typeface="Times New Roman"/>
                <a:cs typeface="Times New Roman"/>
                <a:sym typeface="Times New Roman"/>
              </a:rPr>
              <a:t>, a</a:t>
            </a:r>
            <a:r>
              <a:rPr baseline="-25000" lang="en" sz="2710">
                <a:latin typeface="Times New Roman"/>
                <a:ea typeface="Times New Roman"/>
                <a:cs typeface="Times New Roman"/>
                <a:sym typeface="Times New Roman"/>
              </a:rPr>
              <a:t>2</a:t>
            </a:r>
            <a:r>
              <a:rPr lang="en" sz="2710">
                <a:latin typeface="Times New Roman"/>
                <a:ea typeface="Times New Roman"/>
                <a:cs typeface="Times New Roman"/>
                <a:sym typeface="Times New Roman"/>
              </a:rPr>
              <a:t>, … , a</a:t>
            </a:r>
            <a:r>
              <a:rPr baseline="-25000" lang="en" sz="2710">
                <a:latin typeface="Times New Roman"/>
                <a:ea typeface="Times New Roman"/>
                <a:cs typeface="Times New Roman"/>
                <a:sym typeface="Times New Roman"/>
              </a:rPr>
              <a:t>30</a:t>
            </a:r>
            <a:r>
              <a:rPr lang="en" sz="2710">
                <a:latin typeface="Times New Roman"/>
                <a:ea typeface="Times New Roman"/>
                <a:cs typeface="Times New Roman"/>
                <a:sym typeface="Times New Roman"/>
              </a:rPr>
              <a:t>, a</a:t>
            </a:r>
            <a:r>
              <a:rPr baseline="-25000" lang="en" sz="2710">
                <a:latin typeface="Times New Roman"/>
                <a:ea typeface="Times New Roman"/>
                <a:cs typeface="Times New Roman"/>
                <a:sym typeface="Times New Roman"/>
              </a:rPr>
              <a:t>1</a:t>
            </a:r>
            <a:r>
              <a:rPr lang="en" sz="2710">
                <a:latin typeface="Times New Roman"/>
                <a:ea typeface="Times New Roman"/>
                <a:cs typeface="Times New Roman"/>
                <a:sym typeface="Times New Roman"/>
              </a:rPr>
              <a:t> + 14, a</a:t>
            </a:r>
            <a:r>
              <a:rPr baseline="-25000" lang="en" sz="2710">
                <a:latin typeface="Times New Roman"/>
                <a:ea typeface="Times New Roman"/>
                <a:cs typeface="Times New Roman"/>
                <a:sym typeface="Times New Roman"/>
              </a:rPr>
              <a:t>2</a:t>
            </a:r>
            <a:r>
              <a:rPr lang="en" sz="2710">
                <a:latin typeface="Times New Roman"/>
                <a:ea typeface="Times New Roman"/>
                <a:cs typeface="Times New Roman"/>
                <a:sym typeface="Times New Roman"/>
              </a:rPr>
              <a:t> + 14, … , a</a:t>
            </a:r>
            <a:r>
              <a:rPr baseline="-25000" lang="en" sz="2710">
                <a:latin typeface="Times New Roman"/>
                <a:ea typeface="Times New Roman"/>
                <a:cs typeface="Times New Roman"/>
                <a:sym typeface="Times New Roman"/>
              </a:rPr>
              <a:t>30</a:t>
            </a:r>
            <a:r>
              <a:rPr lang="en" sz="2710">
                <a:latin typeface="Times New Roman"/>
                <a:ea typeface="Times New Roman"/>
                <a:cs typeface="Times New Roman"/>
                <a:sym typeface="Times New Roman"/>
              </a:rPr>
              <a:t> + 14 are all less than or equal to 59. Hence, by the pigeonhole principle two of these integers are equal. Because the integers a</a:t>
            </a:r>
            <a:r>
              <a:rPr baseline="-25000" lang="en" sz="2710">
                <a:latin typeface="Times New Roman"/>
                <a:ea typeface="Times New Roman"/>
                <a:cs typeface="Times New Roman"/>
                <a:sym typeface="Times New Roman"/>
              </a:rPr>
              <a:t>j</a:t>
            </a:r>
            <a:r>
              <a:rPr lang="en" sz="2710">
                <a:latin typeface="Times New Roman"/>
                <a:ea typeface="Times New Roman"/>
                <a:cs typeface="Times New Roman"/>
                <a:sym typeface="Times New Roman"/>
              </a:rPr>
              <a:t>, j = 1, 2, … , 30 are all distinct and the integers a</a:t>
            </a:r>
            <a:r>
              <a:rPr baseline="-25000" lang="en" sz="2710">
                <a:latin typeface="Times New Roman"/>
                <a:ea typeface="Times New Roman"/>
                <a:cs typeface="Times New Roman"/>
                <a:sym typeface="Times New Roman"/>
              </a:rPr>
              <a:t>j</a:t>
            </a:r>
            <a:r>
              <a:rPr lang="en" sz="2710">
                <a:latin typeface="Times New Roman"/>
                <a:ea typeface="Times New Roman"/>
                <a:cs typeface="Times New Roman"/>
                <a:sym typeface="Times New Roman"/>
              </a:rPr>
              <a:t> + 14, j = 1, 2, … , 30 are all distinct, there must be indices i and j with a</a:t>
            </a:r>
            <a:r>
              <a:rPr baseline="-25000" lang="en" sz="2710">
                <a:latin typeface="Times New Roman"/>
                <a:ea typeface="Times New Roman"/>
                <a:cs typeface="Times New Roman"/>
                <a:sym typeface="Times New Roman"/>
              </a:rPr>
              <a:t>i</a:t>
            </a:r>
            <a:r>
              <a:rPr lang="en" sz="2710">
                <a:latin typeface="Times New Roman"/>
                <a:ea typeface="Times New Roman"/>
                <a:cs typeface="Times New Roman"/>
                <a:sym typeface="Times New Roman"/>
              </a:rPr>
              <a:t> = a</a:t>
            </a:r>
            <a:r>
              <a:rPr baseline="-25000" lang="en" sz="2710">
                <a:latin typeface="Times New Roman"/>
                <a:ea typeface="Times New Roman"/>
                <a:cs typeface="Times New Roman"/>
                <a:sym typeface="Times New Roman"/>
              </a:rPr>
              <a:t>j</a:t>
            </a:r>
            <a:r>
              <a:rPr lang="en" sz="2710">
                <a:latin typeface="Times New Roman"/>
                <a:ea typeface="Times New Roman"/>
                <a:cs typeface="Times New Roman"/>
                <a:sym typeface="Times New Roman"/>
              </a:rPr>
              <a:t>+ 14. This means that exactly 14 games were played from day j + 1 to day i.</a:t>
            </a:r>
            <a:endParaRPr sz="271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idx="1" type="body"/>
          </p:nvPr>
        </p:nvSpPr>
        <p:spPr>
          <a:xfrm>
            <a:off x="311700" y="404850"/>
            <a:ext cx="8520600" cy="433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EXAMPLE 11</a:t>
            </a:r>
            <a:r>
              <a:rPr lang="en" sz="2000">
                <a:latin typeface="Times New Roman"/>
                <a:ea typeface="Times New Roman"/>
                <a:cs typeface="Times New Roman"/>
                <a:sym typeface="Times New Roman"/>
              </a:rPr>
              <a:t> Show that among any n + 1 positive integers not exceeding 2n there must be an integer that divides one of the other integers.</a:t>
            </a:r>
            <a:endParaRPr sz="2000">
              <a:latin typeface="Times New Roman"/>
              <a:ea typeface="Times New Roman"/>
              <a:cs typeface="Times New Roman"/>
              <a:sym typeface="Times New Roman"/>
            </a:endParaRPr>
          </a:p>
          <a:p>
            <a:pPr indent="0" lvl="0" marL="0" rtl="0" algn="l">
              <a:spcBef>
                <a:spcPts val="1200"/>
              </a:spcBef>
              <a:spcAft>
                <a:spcPts val="0"/>
              </a:spcAft>
              <a:buNone/>
            </a:pPr>
            <a:r>
              <a:rPr b="1" lang="en" sz="2000">
                <a:latin typeface="Times New Roman"/>
                <a:ea typeface="Times New Roman"/>
                <a:cs typeface="Times New Roman"/>
                <a:sym typeface="Times New Roman"/>
              </a:rPr>
              <a:t>Solution:</a:t>
            </a:r>
            <a:r>
              <a:rPr lang="en" sz="2000">
                <a:latin typeface="Times New Roman"/>
                <a:ea typeface="Times New Roman"/>
                <a:cs typeface="Times New Roman"/>
                <a:sym typeface="Times New Roman"/>
              </a:rPr>
              <a:t> Write each of the n + 1 integers a</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a</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 , a</a:t>
            </a:r>
            <a:r>
              <a:rPr baseline="-25000" lang="en" sz="2000">
                <a:latin typeface="Times New Roman"/>
                <a:ea typeface="Times New Roman"/>
                <a:cs typeface="Times New Roman"/>
                <a:sym typeface="Times New Roman"/>
              </a:rPr>
              <a:t>n+1</a:t>
            </a:r>
            <a:r>
              <a:rPr lang="en" sz="2000">
                <a:latin typeface="Times New Roman"/>
                <a:ea typeface="Times New Roman"/>
                <a:cs typeface="Times New Roman"/>
                <a:sym typeface="Times New Roman"/>
              </a:rPr>
              <a:t> as a power of 2 times an odd integer. In other words, let </a:t>
            </a:r>
            <a:r>
              <a:rPr b="1" lang="en" sz="2000">
                <a:latin typeface="Times New Roman"/>
                <a:ea typeface="Times New Roman"/>
                <a:cs typeface="Times New Roman"/>
                <a:sym typeface="Times New Roman"/>
              </a:rPr>
              <a:t>a</a:t>
            </a:r>
            <a:r>
              <a:rPr b="1" baseline="-25000" lang="en" sz="2000">
                <a:latin typeface="Times New Roman"/>
                <a:ea typeface="Times New Roman"/>
                <a:cs typeface="Times New Roman"/>
                <a:sym typeface="Times New Roman"/>
              </a:rPr>
              <a:t>j </a:t>
            </a:r>
            <a:r>
              <a:rPr b="1" lang="en" sz="2000">
                <a:latin typeface="Times New Roman"/>
                <a:ea typeface="Times New Roman"/>
                <a:cs typeface="Times New Roman"/>
                <a:sym typeface="Times New Roman"/>
              </a:rPr>
              <a:t>= 2a</a:t>
            </a:r>
            <a:r>
              <a:rPr b="1" baseline="30000" lang="en" sz="2000">
                <a:latin typeface="Times New Roman"/>
                <a:ea typeface="Times New Roman"/>
                <a:cs typeface="Times New Roman"/>
                <a:sym typeface="Times New Roman"/>
              </a:rPr>
              <a:t>k</a:t>
            </a:r>
            <a:r>
              <a:rPr b="1" baseline="-25000" lang="en" sz="2000">
                <a:latin typeface="Times New Roman"/>
                <a:ea typeface="Times New Roman"/>
                <a:cs typeface="Times New Roman"/>
                <a:sym typeface="Times New Roman"/>
              </a:rPr>
              <a:t>i</a:t>
            </a:r>
            <a:r>
              <a:rPr b="1" lang="en" sz="2000">
                <a:latin typeface="Times New Roman"/>
                <a:ea typeface="Times New Roman"/>
                <a:cs typeface="Times New Roman"/>
                <a:sym typeface="Times New Roman"/>
              </a:rPr>
              <a:t> q</a:t>
            </a:r>
            <a:r>
              <a:rPr b="1" baseline="-25000" lang="en" sz="2000">
                <a:latin typeface="Times New Roman"/>
                <a:ea typeface="Times New Roman"/>
                <a:cs typeface="Times New Roman"/>
                <a:sym typeface="Times New Roman"/>
              </a:rPr>
              <a:t>j</a:t>
            </a:r>
            <a:r>
              <a:rPr lang="en" sz="2000">
                <a:latin typeface="Times New Roman"/>
                <a:ea typeface="Times New Roman"/>
                <a:cs typeface="Times New Roman"/>
                <a:sym typeface="Times New Roman"/>
              </a:rPr>
              <a:t> for j = 1, 2, … , n + 1, where q</a:t>
            </a:r>
            <a:r>
              <a:rPr baseline="-25000" lang="en" sz="2000">
                <a:latin typeface="Times New Roman"/>
                <a:ea typeface="Times New Roman"/>
                <a:cs typeface="Times New Roman"/>
                <a:sym typeface="Times New Roman"/>
              </a:rPr>
              <a:t>j</a:t>
            </a:r>
            <a:r>
              <a:rPr lang="en" sz="2000">
                <a:latin typeface="Times New Roman"/>
                <a:ea typeface="Times New Roman"/>
                <a:cs typeface="Times New Roman"/>
                <a:sym typeface="Times New Roman"/>
              </a:rPr>
              <a:t> is a nonnegative integer and q</a:t>
            </a:r>
            <a:r>
              <a:rPr baseline="-25000" lang="en" sz="2000">
                <a:latin typeface="Times New Roman"/>
                <a:ea typeface="Times New Roman"/>
                <a:cs typeface="Times New Roman"/>
                <a:sym typeface="Times New Roman"/>
              </a:rPr>
              <a:t>j</a:t>
            </a:r>
            <a:r>
              <a:rPr lang="en" sz="2000">
                <a:latin typeface="Times New Roman"/>
                <a:ea typeface="Times New Roman"/>
                <a:cs typeface="Times New Roman"/>
                <a:sym typeface="Times New Roman"/>
              </a:rPr>
              <a:t>  is odd. The integers a</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a</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 , a</a:t>
            </a:r>
            <a:r>
              <a:rPr baseline="-25000" lang="en" sz="2000">
                <a:latin typeface="Times New Roman"/>
                <a:ea typeface="Times New Roman"/>
                <a:cs typeface="Times New Roman"/>
                <a:sym typeface="Times New Roman"/>
              </a:rPr>
              <a:t>n+1</a:t>
            </a:r>
            <a:r>
              <a:rPr lang="en" sz="2000">
                <a:latin typeface="Times New Roman"/>
                <a:ea typeface="Times New Roman"/>
                <a:cs typeface="Times New Roman"/>
                <a:sym typeface="Times New Roman"/>
              </a:rPr>
              <a:t> are all odd positive integers less than 2n. Because there are only n odd positive integers less than 2n, it follows from the pigeonhole principle that two of the integers a</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a</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 , a</a:t>
            </a:r>
            <a:r>
              <a:rPr baseline="-25000" lang="en" sz="2000">
                <a:latin typeface="Times New Roman"/>
                <a:ea typeface="Times New Roman"/>
                <a:cs typeface="Times New Roman"/>
                <a:sym typeface="Times New Roman"/>
              </a:rPr>
              <a:t>n+1</a:t>
            </a:r>
            <a:r>
              <a:rPr lang="en" sz="2000">
                <a:latin typeface="Times New Roman"/>
                <a:ea typeface="Times New Roman"/>
                <a:cs typeface="Times New Roman"/>
                <a:sym typeface="Times New Roman"/>
              </a:rPr>
              <a:t> must be equal. Therefore, there are distinct integers i and j such that q</a:t>
            </a:r>
            <a:r>
              <a:rPr baseline="-25000" lang="en" sz="2000">
                <a:latin typeface="Times New Roman"/>
                <a:ea typeface="Times New Roman"/>
                <a:cs typeface="Times New Roman"/>
                <a:sym typeface="Times New Roman"/>
              </a:rPr>
              <a:t>i</a:t>
            </a:r>
            <a:r>
              <a:rPr lang="en" sz="2000">
                <a:latin typeface="Times New Roman"/>
                <a:ea typeface="Times New Roman"/>
                <a:cs typeface="Times New Roman"/>
                <a:sym typeface="Times New Roman"/>
              </a:rPr>
              <a:t> =q</a:t>
            </a:r>
            <a:r>
              <a:rPr baseline="-25000" lang="en" sz="2000">
                <a:latin typeface="Times New Roman"/>
                <a:ea typeface="Times New Roman"/>
                <a:cs typeface="Times New Roman"/>
                <a:sym typeface="Times New Roman"/>
              </a:rPr>
              <a:t>j</a:t>
            </a:r>
            <a:r>
              <a:rPr lang="en" sz="2000">
                <a:latin typeface="Times New Roman"/>
                <a:ea typeface="Times New Roman"/>
                <a:cs typeface="Times New Roman"/>
                <a:sym typeface="Times New Roman"/>
              </a:rPr>
              <a:t> . Let q be the common value of a</a:t>
            </a:r>
            <a:r>
              <a:rPr baseline="-25000" lang="en" sz="2000">
                <a:latin typeface="Times New Roman"/>
                <a:ea typeface="Times New Roman"/>
                <a:cs typeface="Times New Roman"/>
                <a:sym typeface="Times New Roman"/>
              </a:rPr>
              <a:t>i</a:t>
            </a:r>
            <a:r>
              <a:rPr lang="en" sz="2000">
                <a:latin typeface="Times New Roman"/>
                <a:ea typeface="Times New Roman"/>
                <a:cs typeface="Times New Roman"/>
                <a:sym typeface="Times New Roman"/>
              </a:rPr>
              <a:t> and a</a:t>
            </a:r>
            <a:r>
              <a:rPr baseline="-25000" lang="en" sz="2000">
                <a:latin typeface="Times New Roman"/>
                <a:ea typeface="Times New Roman"/>
                <a:cs typeface="Times New Roman"/>
                <a:sym typeface="Times New Roman"/>
              </a:rPr>
              <a:t>j</a:t>
            </a:r>
            <a:r>
              <a:rPr lang="en" sz="2000">
                <a:latin typeface="Times New Roman"/>
                <a:ea typeface="Times New Roman"/>
                <a:cs typeface="Times New Roman"/>
                <a:sym typeface="Times New Roman"/>
              </a:rPr>
              <a:t>. Then, </a:t>
            </a:r>
            <a:r>
              <a:rPr b="1" lang="en" sz="2000">
                <a:latin typeface="Times New Roman"/>
                <a:ea typeface="Times New Roman"/>
                <a:cs typeface="Times New Roman"/>
                <a:sym typeface="Times New Roman"/>
              </a:rPr>
              <a:t>a</a:t>
            </a:r>
            <a:r>
              <a:rPr b="1" baseline="-25000" lang="en" sz="2000">
                <a:latin typeface="Times New Roman"/>
                <a:ea typeface="Times New Roman"/>
                <a:cs typeface="Times New Roman"/>
                <a:sym typeface="Times New Roman"/>
              </a:rPr>
              <a:t>i</a:t>
            </a:r>
            <a:r>
              <a:rPr b="1" lang="en" sz="2000">
                <a:latin typeface="Times New Roman"/>
                <a:ea typeface="Times New Roman"/>
                <a:cs typeface="Times New Roman"/>
                <a:sym typeface="Times New Roman"/>
              </a:rPr>
              <a:t> = 2</a:t>
            </a:r>
            <a:r>
              <a:rPr b="1" baseline="30000" lang="en" sz="2000">
                <a:latin typeface="Times New Roman"/>
                <a:ea typeface="Times New Roman"/>
                <a:cs typeface="Times New Roman"/>
                <a:sym typeface="Times New Roman"/>
              </a:rPr>
              <a:t>k</a:t>
            </a:r>
            <a:r>
              <a:rPr b="1" baseline="-25000" lang="en" sz="2000">
                <a:latin typeface="Times New Roman"/>
                <a:ea typeface="Times New Roman"/>
                <a:cs typeface="Times New Roman"/>
                <a:sym typeface="Times New Roman"/>
              </a:rPr>
              <a:t>i</a:t>
            </a:r>
            <a:r>
              <a:rPr b="1" lang="en" sz="2000">
                <a:latin typeface="Times New Roman"/>
                <a:ea typeface="Times New Roman"/>
                <a:cs typeface="Times New Roman"/>
                <a:sym typeface="Times New Roman"/>
              </a:rPr>
              <a:t>q</a:t>
            </a:r>
            <a:r>
              <a:rPr lang="en" sz="2000">
                <a:latin typeface="Times New Roman"/>
                <a:ea typeface="Times New Roman"/>
                <a:cs typeface="Times New Roman"/>
                <a:sym typeface="Times New Roman"/>
              </a:rPr>
              <a:t> and </a:t>
            </a:r>
            <a:r>
              <a:rPr b="1" lang="en" sz="2000">
                <a:latin typeface="Times New Roman"/>
                <a:ea typeface="Times New Roman"/>
                <a:cs typeface="Times New Roman"/>
                <a:sym typeface="Times New Roman"/>
              </a:rPr>
              <a:t>a</a:t>
            </a:r>
            <a:r>
              <a:rPr b="1" baseline="-25000" lang="en" sz="2000">
                <a:latin typeface="Times New Roman"/>
                <a:ea typeface="Times New Roman"/>
                <a:cs typeface="Times New Roman"/>
                <a:sym typeface="Times New Roman"/>
              </a:rPr>
              <a:t>j</a:t>
            </a:r>
            <a:r>
              <a:rPr b="1" lang="en" sz="2000">
                <a:latin typeface="Times New Roman"/>
                <a:ea typeface="Times New Roman"/>
                <a:cs typeface="Times New Roman"/>
                <a:sym typeface="Times New Roman"/>
              </a:rPr>
              <a:t> = 2</a:t>
            </a:r>
            <a:r>
              <a:rPr b="1" baseline="30000" lang="en" sz="2000">
                <a:latin typeface="Times New Roman"/>
                <a:ea typeface="Times New Roman"/>
                <a:cs typeface="Times New Roman"/>
                <a:sym typeface="Times New Roman"/>
              </a:rPr>
              <a:t>k</a:t>
            </a:r>
            <a:r>
              <a:rPr b="1" baseline="-25000" lang="en" sz="2000">
                <a:latin typeface="Times New Roman"/>
                <a:ea typeface="Times New Roman"/>
                <a:cs typeface="Times New Roman"/>
                <a:sym typeface="Times New Roman"/>
              </a:rPr>
              <a:t>j</a:t>
            </a:r>
            <a:r>
              <a:rPr b="1" lang="en" sz="2000">
                <a:latin typeface="Times New Roman"/>
                <a:ea typeface="Times New Roman"/>
                <a:cs typeface="Times New Roman"/>
                <a:sym typeface="Times New Roman"/>
              </a:rPr>
              <a:t>q. </a:t>
            </a:r>
            <a:endParaRPr b="1" sz="2000">
              <a:latin typeface="Times New Roman"/>
              <a:ea typeface="Times New Roman"/>
              <a:cs typeface="Times New Roman"/>
              <a:sym typeface="Times New Roman"/>
            </a:endParaRPr>
          </a:p>
          <a:p>
            <a:pPr indent="0" lvl="0" marL="0" rtl="0" algn="l">
              <a:spcBef>
                <a:spcPts val="1200"/>
              </a:spcBef>
              <a:spcAft>
                <a:spcPts val="1200"/>
              </a:spcAft>
              <a:buNone/>
            </a:pPr>
            <a:r>
              <a:rPr lang="en" sz="2000">
                <a:latin typeface="Times New Roman"/>
                <a:ea typeface="Times New Roman"/>
                <a:cs typeface="Times New Roman"/>
                <a:sym typeface="Times New Roman"/>
              </a:rPr>
              <a:t>It follows that if k</a:t>
            </a:r>
            <a:r>
              <a:rPr baseline="-25000" lang="en" sz="2000">
                <a:latin typeface="Times New Roman"/>
                <a:ea typeface="Times New Roman"/>
                <a:cs typeface="Times New Roman"/>
                <a:sym typeface="Times New Roman"/>
              </a:rPr>
              <a:t>i</a:t>
            </a:r>
            <a:r>
              <a:rPr lang="en" sz="2000">
                <a:latin typeface="Times New Roman"/>
                <a:ea typeface="Times New Roman"/>
                <a:cs typeface="Times New Roman"/>
                <a:sym typeface="Times New Roman"/>
              </a:rPr>
              <a:t> &lt; k</a:t>
            </a:r>
            <a:r>
              <a:rPr baseline="-25000" lang="en" sz="2000">
                <a:latin typeface="Times New Roman"/>
                <a:ea typeface="Times New Roman"/>
                <a:cs typeface="Times New Roman"/>
                <a:sym typeface="Times New Roman"/>
              </a:rPr>
              <a:t>j</a:t>
            </a:r>
            <a:r>
              <a:rPr lang="en" sz="2000">
                <a:latin typeface="Times New Roman"/>
                <a:ea typeface="Times New Roman"/>
                <a:cs typeface="Times New Roman"/>
                <a:sym typeface="Times New Roman"/>
              </a:rPr>
              <a:t> , then a</a:t>
            </a:r>
            <a:r>
              <a:rPr baseline="-25000" lang="en" sz="2000">
                <a:latin typeface="Times New Roman"/>
                <a:ea typeface="Times New Roman"/>
                <a:cs typeface="Times New Roman"/>
                <a:sym typeface="Times New Roman"/>
              </a:rPr>
              <a:t>i</a:t>
            </a:r>
            <a:r>
              <a:rPr lang="en" sz="2000">
                <a:latin typeface="Times New Roman"/>
                <a:ea typeface="Times New Roman"/>
                <a:cs typeface="Times New Roman"/>
                <a:sym typeface="Times New Roman"/>
              </a:rPr>
              <a:t> divides a</a:t>
            </a:r>
            <a:r>
              <a:rPr baseline="-25000" lang="en" sz="2000">
                <a:latin typeface="Times New Roman"/>
                <a:ea typeface="Times New Roman"/>
                <a:cs typeface="Times New Roman"/>
                <a:sym typeface="Times New Roman"/>
              </a:rPr>
              <a:t>j</a:t>
            </a:r>
            <a:r>
              <a:rPr lang="en" sz="2000">
                <a:latin typeface="Times New Roman"/>
                <a:ea typeface="Times New Roman"/>
                <a:cs typeface="Times New Roman"/>
                <a:sym typeface="Times New Roman"/>
              </a:rPr>
              <a:t> ; while if k</a:t>
            </a:r>
            <a:r>
              <a:rPr baseline="-25000" lang="en" sz="2000">
                <a:latin typeface="Times New Roman"/>
                <a:ea typeface="Times New Roman"/>
                <a:cs typeface="Times New Roman"/>
                <a:sym typeface="Times New Roman"/>
              </a:rPr>
              <a:t>i</a:t>
            </a:r>
            <a:r>
              <a:rPr lang="en" sz="2000">
                <a:latin typeface="Times New Roman"/>
                <a:ea typeface="Times New Roman"/>
                <a:cs typeface="Times New Roman"/>
                <a:sym typeface="Times New Roman"/>
              </a:rPr>
              <a:t> &gt; k</a:t>
            </a:r>
            <a:r>
              <a:rPr baseline="-25000" lang="en" sz="2000">
                <a:latin typeface="Times New Roman"/>
                <a:ea typeface="Times New Roman"/>
                <a:cs typeface="Times New Roman"/>
                <a:sym typeface="Times New Roman"/>
              </a:rPr>
              <a:t>j</a:t>
            </a:r>
            <a:r>
              <a:rPr lang="en" sz="2000">
                <a:latin typeface="Times New Roman"/>
                <a:ea typeface="Times New Roman"/>
                <a:cs typeface="Times New Roman"/>
                <a:sym typeface="Times New Roman"/>
              </a:rPr>
              <a:t> , then a</a:t>
            </a:r>
            <a:r>
              <a:rPr baseline="-25000" lang="en" sz="2000">
                <a:latin typeface="Times New Roman"/>
                <a:ea typeface="Times New Roman"/>
                <a:cs typeface="Times New Roman"/>
                <a:sym typeface="Times New Roman"/>
              </a:rPr>
              <a:t>j</a:t>
            </a:r>
            <a:r>
              <a:rPr lang="en" sz="2000">
                <a:latin typeface="Times New Roman"/>
                <a:ea typeface="Times New Roman"/>
                <a:cs typeface="Times New Roman"/>
                <a:sym typeface="Times New Roman"/>
              </a:rPr>
              <a:t> divides a</a:t>
            </a:r>
            <a:r>
              <a:rPr baseline="-25000" lang="en" sz="2000">
                <a:latin typeface="Times New Roman"/>
                <a:ea typeface="Times New Roman"/>
                <a:cs typeface="Times New Roman"/>
                <a:sym typeface="Times New Roman"/>
              </a:rPr>
              <a:t>i</a:t>
            </a:r>
            <a:r>
              <a:rPr lang="en"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Self Study</a:t>
            </a:r>
            <a:endParaRPr>
              <a:latin typeface="Comic Sans MS"/>
              <a:ea typeface="Comic Sans MS"/>
              <a:cs typeface="Comic Sans MS"/>
              <a:sym typeface="Comic Sans MS"/>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2000">
                <a:latin typeface="Times New Roman"/>
                <a:ea typeface="Times New Roman"/>
                <a:cs typeface="Times New Roman"/>
                <a:sym typeface="Times New Roman"/>
              </a:rPr>
              <a:t>THEOREM 3:</a:t>
            </a:r>
            <a:r>
              <a:rPr lang="en" sz="2000">
                <a:latin typeface="Times New Roman"/>
                <a:ea typeface="Times New Roman"/>
                <a:cs typeface="Times New Roman"/>
                <a:sym typeface="Times New Roman"/>
              </a:rPr>
              <a:t> Every sequence of n</a:t>
            </a:r>
            <a:r>
              <a:rPr baseline="30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+ 1 distinct real numbers contains a subsequence of length n + 1 that is either strictly increasing or strictly decreasing. We give an example before presenting the proof of Theorem 3. </a:t>
            </a:r>
            <a:endParaRPr sz="2000">
              <a:latin typeface="Times New Roman"/>
              <a:ea typeface="Times New Roman"/>
              <a:cs typeface="Times New Roman"/>
              <a:sym typeface="Times New Roman"/>
            </a:endParaRPr>
          </a:p>
          <a:p>
            <a:pPr indent="0" lvl="0" marL="0" rtl="0" algn="just">
              <a:spcBef>
                <a:spcPts val="1200"/>
              </a:spcBef>
              <a:spcAft>
                <a:spcPts val="0"/>
              </a:spcAft>
              <a:buNone/>
            </a:pPr>
            <a:r>
              <a:rPr b="1" lang="en" sz="2000">
                <a:latin typeface="Times New Roman"/>
                <a:ea typeface="Times New Roman"/>
                <a:cs typeface="Times New Roman"/>
                <a:sym typeface="Times New Roman"/>
              </a:rPr>
              <a:t>EXAMPLE 12</a:t>
            </a:r>
            <a:r>
              <a:rPr lang="en" sz="2000">
                <a:latin typeface="Times New Roman"/>
                <a:ea typeface="Times New Roman"/>
                <a:cs typeface="Times New Roman"/>
                <a:sym typeface="Times New Roman"/>
              </a:rPr>
              <a:t> The sequence 8, 11, 9, 1, 4, 6, 12, 10, 5, 7 contains 10 terms. Note that 10 = 3</a:t>
            </a:r>
            <a:r>
              <a:rPr baseline="30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+ 1. There are four strictly increasing subsequences of length four, namely, 1, 4, 6, 12; 1, 4, 6, 7; 1, 4, 6, 10; and 1, 4, 5, 7. There is also a strictly decreasing subsequence of length four, namely, 11, 9, 6, 5.</a:t>
            </a:r>
            <a:endParaRPr sz="20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Self Study</a:t>
            </a:r>
            <a:endParaRPr>
              <a:latin typeface="Comic Sans MS"/>
              <a:ea typeface="Comic Sans MS"/>
              <a:cs typeface="Comic Sans MS"/>
              <a:sym typeface="Comic Sans MS"/>
            </a:endParaRPr>
          </a:p>
        </p:txBody>
      </p:sp>
      <p:sp>
        <p:nvSpPr>
          <p:cNvPr id="164" name="Google Shape;164;p31"/>
          <p:cNvSpPr txBox="1"/>
          <p:nvPr>
            <p:ph idx="1" type="body"/>
          </p:nvPr>
        </p:nvSpPr>
        <p:spPr>
          <a:xfrm>
            <a:off x="311700" y="1152475"/>
            <a:ext cx="8520600" cy="3682500"/>
          </a:xfrm>
          <a:prstGeom prst="rect">
            <a:avLst/>
          </a:prstGeom>
        </p:spPr>
        <p:txBody>
          <a:bodyPr anchorCtr="0" anchor="t" bIns="91425" lIns="91425" spcFirstLastPara="1" rIns="91425" wrap="square" tIns="91425">
            <a:normAutofit fontScale="62500" lnSpcReduction="10000"/>
          </a:bodyPr>
          <a:lstStyle/>
          <a:p>
            <a:pPr indent="0" lvl="0" marL="0" rtl="0" algn="just">
              <a:spcBef>
                <a:spcPts val="0"/>
              </a:spcBef>
              <a:spcAft>
                <a:spcPts val="0"/>
              </a:spcAft>
              <a:buClr>
                <a:schemeClr val="dk1"/>
              </a:buClr>
              <a:buSzPct val="74555"/>
              <a:buFont typeface="Arial"/>
              <a:buNone/>
            </a:pPr>
            <a:r>
              <a:rPr b="1" lang="en" sz="2610">
                <a:latin typeface="Times New Roman"/>
                <a:ea typeface="Times New Roman"/>
                <a:cs typeface="Times New Roman"/>
                <a:sym typeface="Times New Roman"/>
              </a:rPr>
              <a:t>Proof:</a:t>
            </a:r>
            <a:r>
              <a:rPr lang="en" sz="2610">
                <a:latin typeface="Times New Roman"/>
                <a:ea typeface="Times New Roman"/>
                <a:cs typeface="Times New Roman"/>
                <a:sym typeface="Times New Roman"/>
              </a:rPr>
              <a:t> Let </a:t>
            </a:r>
            <a:r>
              <a:rPr b="1" lang="en" sz="2610">
                <a:latin typeface="Times New Roman"/>
                <a:ea typeface="Times New Roman"/>
                <a:cs typeface="Times New Roman"/>
                <a:sym typeface="Times New Roman"/>
              </a:rPr>
              <a:t>a</a:t>
            </a:r>
            <a:r>
              <a:rPr b="1" baseline="-25000" lang="en" sz="2610">
                <a:latin typeface="Times New Roman"/>
                <a:ea typeface="Times New Roman"/>
                <a:cs typeface="Times New Roman"/>
                <a:sym typeface="Times New Roman"/>
              </a:rPr>
              <a:t>1</a:t>
            </a:r>
            <a:r>
              <a:rPr b="1" lang="en" sz="2610">
                <a:latin typeface="Times New Roman"/>
                <a:ea typeface="Times New Roman"/>
                <a:cs typeface="Times New Roman"/>
                <a:sym typeface="Times New Roman"/>
              </a:rPr>
              <a:t>, a</a:t>
            </a:r>
            <a:r>
              <a:rPr b="1" baseline="-25000" lang="en" sz="2610">
                <a:latin typeface="Times New Roman"/>
                <a:ea typeface="Times New Roman"/>
                <a:cs typeface="Times New Roman"/>
                <a:sym typeface="Times New Roman"/>
              </a:rPr>
              <a:t>2</a:t>
            </a:r>
            <a:r>
              <a:rPr b="1" lang="en" sz="2610">
                <a:latin typeface="Times New Roman"/>
                <a:ea typeface="Times New Roman"/>
                <a:cs typeface="Times New Roman"/>
                <a:sym typeface="Times New Roman"/>
              </a:rPr>
              <a:t>, … , a</a:t>
            </a:r>
            <a:r>
              <a:rPr b="1" baseline="-25000" lang="en" sz="2610">
                <a:latin typeface="Times New Roman"/>
                <a:ea typeface="Times New Roman"/>
                <a:cs typeface="Times New Roman"/>
                <a:sym typeface="Times New Roman"/>
              </a:rPr>
              <a:t>n2+1</a:t>
            </a:r>
            <a:r>
              <a:rPr b="1" lang="en" sz="2610">
                <a:latin typeface="Times New Roman"/>
                <a:ea typeface="Times New Roman"/>
                <a:cs typeface="Times New Roman"/>
                <a:sym typeface="Times New Roman"/>
              </a:rPr>
              <a:t> </a:t>
            </a:r>
            <a:r>
              <a:rPr lang="en" sz="2610">
                <a:latin typeface="Times New Roman"/>
                <a:ea typeface="Times New Roman"/>
                <a:cs typeface="Times New Roman"/>
                <a:sym typeface="Times New Roman"/>
              </a:rPr>
              <a:t>be a sequence of </a:t>
            </a:r>
            <a:r>
              <a:rPr b="1" lang="en" sz="2610">
                <a:latin typeface="Times New Roman"/>
                <a:ea typeface="Times New Roman"/>
                <a:cs typeface="Times New Roman"/>
                <a:sym typeface="Times New Roman"/>
              </a:rPr>
              <a:t>n</a:t>
            </a:r>
            <a:r>
              <a:rPr b="1" baseline="30000" lang="en" sz="2610">
                <a:latin typeface="Times New Roman"/>
                <a:ea typeface="Times New Roman"/>
                <a:cs typeface="Times New Roman"/>
                <a:sym typeface="Times New Roman"/>
              </a:rPr>
              <a:t>2</a:t>
            </a:r>
            <a:r>
              <a:rPr b="1" lang="en" sz="2610">
                <a:latin typeface="Times New Roman"/>
                <a:ea typeface="Times New Roman"/>
                <a:cs typeface="Times New Roman"/>
                <a:sym typeface="Times New Roman"/>
              </a:rPr>
              <a:t> + 1</a:t>
            </a:r>
            <a:r>
              <a:rPr lang="en" sz="2610">
                <a:latin typeface="Times New Roman"/>
                <a:ea typeface="Times New Roman"/>
                <a:cs typeface="Times New Roman"/>
                <a:sym typeface="Times New Roman"/>
              </a:rPr>
              <a:t> distinct real numbers. Associate an ordered pair with each term of the sequence, namely, associate </a:t>
            </a:r>
            <a:r>
              <a:rPr b="1" lang="en" sz="2610">
                <a:latin typeface="Times New Roman"/>
                <a:ea typeface="Times New Roman"/>
                <a:cs typeface="Times New Roman"/>
                <a:sym typeface="Times New Roman"/>
              </a:rPr>
              <a:t>(i</a:t>
            </a:r>
            <a:r>
              <a:rPr b="1" baseline="-25000" lang="en" sz="2610">
                <a:latin typeface="Times New Roman"/>
                <a:ea typeface="Times New Roman"/>
                <a:cs typeface="Times New Roman"/>
                <a:sym typeface="Times New Roman"/>
              </a:rPr>
              <a:t>k</a:t>
            </a:r>
            <a:r>
              <a:rPr b="1" lang="en" sz="2610">
                <a:latin typeface="Times New Roman"/>
                <a:ea typeface="Times New Roman"/>
                <a:cs typeface="Times New Roman"/>
                <a:sym typeface="Times New Roman"/>
              </a:rPr>
              <a:t>, d</a:t>
            </a:r>
            <a:r>
              <a:rPr b="1" baseline="-25000" lang="en" sz="2610">
                <a:latin typeface="Times New Roman"/>
                <a:ea typeface="Times New Roman"/>
                <a:cs typeface="Times New Roman"/>
                <a:sym typeface="Times New Roman"/>
              </a:rPr>
              <a:t>k</a:t>
            </a:r>
            <a:r>
              <a:rPr b="1" lang="en" sz="2610">
                <a:latin typeface="Times New Roman"/>
                <a:ea typeface="Times New Roman"/>
                <a:cs typeface="Times New Roman"/>
                <a:sym typeface="Times New Roman"/>
              </a:rPr>
              <a:t>)</a:t>
            </a:r>
            <a:r>
              <a:rPr lang="en" sz="2610">
                <a:latin typeface="Times New Roman"/>
                <a:ea typeface="Times New Roman"/>
                <a:cs typeface="Times New Roman"/>
                <a:sym typeface="Times New Roman"/>
              </a:rPr>
              <a:t> to the term a</a:t>
            </a:r>
            <a:r>
              <a:rPr baseline="-25000" lang="en" sz="2610">
                <a:latin typeface="Times New Roman"/>
                <a:ea typeface="Times New Roman"/>
                <a:cs typeface="Times New Roman"/>
                <a:sym typeface="Times New Roman"/>
              </a:rPr>
              <a:t>k</a:t>
            </a:r>
            <a:r>
              <a:rPr lang="en" sz="2610">
                <a:latin typeface="Times New Roman"/>
                <a:ea typeface="Times New Roman"/>
                <a:cs typeface="Times New Roman"/>
                <a:sym typeface="Times New Roman"/>
              </a:rPr>
              <a:t>, where i</a:t>
            </a:r>
            <a:r>
              <a:rPr baseline="-25000" lang="en" sz="2610">
                <a:latin typeface="Times New Roman"/>
                <a:ea typeface="Times New Roman"/>
                <a:cs typeface="Times New Roman"/>
                <a:sym typeface="Times New Roman"/>
              </a:rPr>
              <a:t>k</a:t>
            </a:r>
            <a:r>
              <a:rPr lang="en" sz="2610">
                <a:latin typeface="Times New Roman"/>
                <a:ea typeface="Times New Roman"/>
                <a:cs typeface="Times New Roman"/>
                <a:sym typeface="Times New Roman"/>
              </a:rPr>
              <a:t> is the length of the longest increasing subsequence starting at a</a:t>
            </a:r>
            <a:r>
              <a:rPr baseline="-25000" lang="en" sz="2610">
                <a:latin typeface="Times New Roman"/>
                <a:ea typeface="Times New Roman"/>
                <a:cs typeface="Times New Roman"/>
                <a:sym typeface="Times New Roman"/>
              </a:rPr>
              <a:t>k</a:t>
            </a:r>
            <a:r>
              <a:rPr lang="en" sz="2610">
                <a:latin typeface="Times New Roman"/>
                <a:ea typeface="Times New Roman"/>
                <a:cs typeface="Times New Roman"/>
                <a:sym typeface="Times New Roman"/>
              </a:rPr>
              <a:t>, and d</a:t>
            </a:r>
            <a:r>
              <a:rPr baseline="-25000" lang="en" sz="2610">
                <a:latin typeface="Times New Roman"/>
                <a:ea typeface="Times New Roman"/>
                <a:cs typeface="Times New Roman"/>
                <a:sym typeface="Times New Roman"/>
              </a:rPr>
              <a:t>k</a:t>
            </a:r>
            <a:r>
              <a:rPr lang="en" sz="2610">
                <a:latin typeface="Times New Roman"/>
                <a:ea typeface="Times New Roman"/>
                <a:cs typeface="Times New Roman"/>
                <a:sym typeface="Times New Roman"/>
              </a:rPr>
              <a:t> is the length of the longest decreasing subsequence starting at a</a:t>
            </a:r>
            <a:r>
              <a:rPr baseline="-25000" lang="en" sz="2610">
                <a:latin typeface="Times New Roman"/>
                <a:ea typeface="Times New Roman"/>
                <a:cs typeface="Times New Roman"/>
                <a:sym typeface="Times New Roman"/>
              </a:rPr>
              <a:t>k</a:t>
            </a:r>
            <a:r>
              <a:rPr lang="en" sz="2610">
                <a:latin typeface="Times New Roman"/>
                <a:ea typeface="Times New Roman"/>
                <a:cs typeface="Times New Roman"/>
                <a:sym typeface="Times New Roman"/>
              </a:rPr>
              <a:t>. Suppose that there are no increasing or decreasing subsequences of length </a:t>
            </a:r>
            <a:r>
              <a:rPr b="1" lang="en" sz="2610">
                <a:latin typeface="Times New Roman"/>
                <a:ea typeface="Times New Roman"/>
                <a:cs typeface="Times New Roman"/>
                <a:sym typeface="Times New Roman"/>
              </a:rPr>
              <a:t>n + 1.</a:t>
            </a:r>
            <a:r>
              <a:rPr lang="en" sz="2610">
                <a:latin typeface="Times New Roman"/>
                <a:ea typeface="Times New Roman"/>
                <a:cs typeface="Times New Roman"/>
                <a:sym typeface="Times New Roman"/>
              </a:rPr>
              <a:t> Then i</a:t>
            </a:r>
            <a:r>
              <a:rPr baseline="-25000" lang="en" sz="2610">
                <a:latin typeface="Times New Roman"/>
                <a:ea typeface="Times New Roman"/>
                <a:cs typeface="Times New Roman"/>
                <a:sym typeface="Times New Roman"/>
              </a:rPr>
              <a:t>k</a:t>
            </a:r>
            <a:r>
              <a:rPr lang="en" sz="2610">
                <a:latin typeface="Times New Roman"/>
                <a:ea typeface="Times New Roman"/>
                <a:cs typeface="Times New Roman"/>
                <a:sym typeface="Times New Roman"/>
              </a:rPr>
              <a:t> and d</a:t>
            </a:r>
            <a:r>
              <a:rPr baseline="-25000" lang="en" sz="2610">
                <a:latin typeface="Times New Roman"/>
                <a:ea typeface="Times New Roman"/>
                <a:cs typeface="Times New Roman"/>
                <a:sym typeface="Times New Roman"/>
              </a:rPr>
              <a:t>k</a:t>
            </a:r>
            <a:r>
              <a:rPr lang="en" sz="2610">
                <a:latin typeface="Times New Roman"/>
                <a:ea typeface="Times New Roman"/>
                <a:cs typeface="Times New Roman"/>
                <a:sym typeface="Times New Roman"/>
              </a:rPr>
              <a:t> are both positive integers less than or equal to n, for </a:t>
            </a:r>
            <a:r>
              <a:rPr b="1" lang="en" sz="2610">
                <a:latin typeface="Times New Roman"/>
                <a:ea typeface="Times New Roman"/>
                <a:cs typeface="Times New Roman"/>
                <a:sym typeface="Times New Roman"/>
              </a:rPr>
              <a:t>k = 1, 2, … , n</a:t>
            </a:r>
            <a:r>
              <a:rPr b="1" baseline="30000" lang="en" sz="2610">
                <a:latin typeface="Times New Roman"/>
                <a:ea typeface="Times New Roman"/>
                <a:cs typeface="Times New Roman"/>
                <a:sym typeface="Times New Roman"/>
              </a:rPr>
              <a:t>2</a:t>
            </a:r>
            <a:r>
              <a:rPr b="1" lang="en" sz="2610">
                <a:latin typeface="Times New Roman"/>
                <a:ea typeface="Times New Roman"/>
                <a:cs typeface="Times New Roman"/>
                <a:sym typeface="Times New Roman"/>
              </a:rPr>
              <a:t> + 1.</a:t>
            </a:r>
            <a:r>
              <a:rPr lang="en" sz="2610">
                <a:latin typeface="Times New Roman"/>
                <a:ea typeface="Times New Roman"/>
                <a:cs typeface="Times New Roman"/>
                <a:sym typeface="Times New Roman"/>
              </a:rPr>
              <a:t> Hence, by the product rule there are n</a:t>
            </a:r>
            <a:r>
              <a:rPr baseline="30000" lang="en" sz="2610">
                <a:latin typeface="Times New Roman"/>
                <a:ea typeface="Times New Roman"/>
                <a:cs typeface="Times New Roman"/>
                <a:sym typeface="Times New Roman"/>
              </a:rPr>
              <a:t>2</a:t>
            </a:r>
            <a:r>
              <a:rPr lang="en" sz="2610">
                <a:latin typeface="Times New Roman"/>
                <a:ea typeface="Times New Roman"/>
                <a:cs typeface="Times New Roman"/>
                <a:sym typeface="Times New Roman"/>
              </a:rPr>
              <a:t> possible ordered pairs for </a:t>
            </a:r>
            <a:r>
              <a:rPr b="1" lang="en" sz="2610">
                <a:latin typeface="Times New Roman"/>
                <a:ea typeface="Times New Roman"/>
                <a:cs typeface="Times New Roman"/>
                <a:sym typeface="Times New Roman"/>
              </a:rPr>
              <a:t>( i</a:t>
            </a:r>
            <a:r>
              <a:rPr b="1" baseline="-25000" lang="en" sz="2610">
                <a:latin typeface="Times New Roman"/>
                <a:ea typeface="Times New Roman"/>
                <a:cs typeface="Times New Roman"/>
                <a:sym typeface="Times New Roman"/>
              </a:rPr>
              <a:t>k</a:t>
            </a:r>
            <a:r>
              <a:rPr b="1" lang="en" sz="2610">
                <a:latin typeface="Times New Roman"/>
                <a:ea typeface="Times New Roman"/>
                <a:cs typeface="Times New Roman"/>
                <a:sym typeface="Times New Roman"/>
              </a:rPr>
              <a:t>, d</a:t>
            </a:r>
            <a:r>
              <a:rPr b="1" baseline="-25000" lang="en" sz="2610">
                <a:latin typeface="Times New Roman"/>
                <a:ea typeface="Times New Roman"/>
                <a:cs typeface="Times New Roman"/>
                <a:sym typeface="Times New Roman"/>
              </a:rPr>
              <a:t>k</a:t>
            </a:r>
            <a:r>
              <a:rPr b="1" lang="en" sz="2610">
                <a:latin typeface="Times New Roman"/>
                <a:ea typeface="Times New Roman"/>
                <a:cs typeface="Times New Roman"/>
                <a:sym typeface="Times New Roman"/>
              </a:rPr>
              <a:t>)</a:t>
            </a:r>
            <a:r>
              <a:rPr lang="en" sz="2610">
                <a:latin typeface="Times New Roman"/>
                <a:ea typeface="Times New Roman"/>
                <a:cs typeface="Times New Roman"/>
                <a:sym typeface="Times New Roman"/>
              </a:rPr>
              <a:t>. By the pigeonhole principle, two of these </a:t>
            </a:r>
            <a:r>
              <a:rPr b="1" lang="en" sz="2610">
                <a:latin typeface="Times New Roman"/>
                <a:ea typeface="Times New Roman"/>
                <a:cs typeface="Times New Roman"/>
                <a:sym typeface="Times New Roman"/>
              </a:rPr>
              <a:t>n</a:t>
            </a:r>
            <a:r>
              <a:rPr b="1" baseline="30000" lang="en" sz="2610">
                <a:latin typeface="Times New Roman"/>
                <a:ea typeface="Times New Roman"/>
                <a:cs typeface="Times New Roman"/>
                <a:sym typeface="Times New Roman"/>
              </a:rPr>
              <a:t>2</a:t>
            </a:r>
            <a:r>
              <a:rPr b="1" lang="en" sz="2610">
                <a:latin typeface="Times New Roman"/>
                <a:ea typeface="Times New Roman"/>
                <a:cs typeface="Times New Roman"/>
                <a:sym typeface="Times New Roman"/>
              </a:rPr>
              <a:t> + 1</a:t>
            </a:r>
            <a:r>
              <a:rPr lang="en" sz="2610">
                <a:latin typeface="Times New Roman"/>
                <a:ea typeface="Times New Roman"/>
                <a:cs typeface="Times New Roman"/>
                <a:sym typeface="Times New Roman"/>
              </a:rPr>
              <a:t> ordered pairs are equal. In other words, there exist terms as and at, with </a:t>
            </a:r>
            <a:r>
              <a:rPr b="1" lang="en" sz="2610">
                <a:latin typeface="Times New Roman"/>
                <a:ea typeface="Times New Roman"/>
                <a:cs typeface="Times New Roman"/>
                <a:sym typeface="Times New Roman"/>
              </a:rPr>
              <a:t>s &lt; t</a:t>
            </a:r>
            <a:r>
              <a:rPr lang="en" sz="2610">
                <a:latin typeface="Times New Roman"/>
                <a:ea typeface="Times New Roman"/>
                <a:cs typeface="Times New Roman"/>
                <a:sym typeface="Times New Roman"/>
              </a:rPr>
              <a:t> such that </a:t>
            </a:r>
            <a:r>
              <a:rPr b="1" lang="en" sz="2610">
                <a:latin typeface="Times New Roman"/>
                <a:ea typeface="Times New Roman"/>
                <a:cs typeface="Times New Roman"/>
                <a:sym typeface="Times New Roman"/>
              </a:rPr>
              <a:t>i</a:t>
            </a:r>
            <a:r>
              <a:rPr b="1" baseline="-25000" lang="en" sz="2610">
                <a:latin typeface="Times New Roman"/>
                <a:ea typeface="Times New Roman"/>
                <a:cs typeface="Times New Roman"/>
                <a:sym typeface="Times New Roman"/>
              </a:rPr>
              <a:t>s</a:t>
            </a:r>
            <a:r>
              <a:rPr b="1" lang="en" sz="2610">
                <a:latin typeface="Times New Roman"/>
                <a:ea typeface="Times New Roman"/>
                <a:cs typeface="Times New Roman"/>
                <a:sym typeface="Times New Roman"/>
              </a:rPr>
              <a:t> = i</a:t>
            </a:r>
            <a:r>
              <a:rPr b="1" baseline="-25000" lang="en" sz="2610">
                <a:latin typeface="Times New Roman"/>
                <a:ea typeface="Times New Roman"/>
                <a:cs typeface="Times New Roman"/>
                <a:sym typeface="Times New Roman"/>
              </a:rPr>
              <a:t>t</a:t>
            </a:r>
            <a:r>
              <a:rPr lang="en" sz="2610">
                <a:latin typeface="Times New Roman"/>
                <a:ea typeface="Times New Roman"/>
                <a:cs typeface="Times New Roman"/>
                <a:sym typeface="Times New Roman"/>
              </a:rPr>
              <a:t> and </a:t>
            </a:r>
            <a:r>
              <a:rPr b="1" lang="en" sz="2610">
                <a:latin typeface="Times New Roman"/>
                <a:ea typeface="Times New Roman"/>
                <a:cs typeface="Times New Roman"/>
                <a:sym typeface="Times New Roman"/>
              </a:rPr>
              <a:t>d</a:t>
            </a:r>
            <a:r>
              <a:rPr b="1" baseline="-25000" lang="en" sz="2610">
                <a:latin typeface="Times New Roman"/>
                <a:ea typeface="Times New Roman"/>
                <a:cs typeface="Times New Roman"/>
                <a:sym typeface="Times New Roman"/>
              </a:rPr>
              <a:t>s</a:t>
            </a:r>
            <a:r>
              <a:rPr b="1" lang="en" sz="2610">
                <a:latin typeface="Times New Roman"/>
                <a:ea typeface="Times New Roman"/>
                <a:cs typeface="Times New Roman"/>
                <a:sym typeface="Times New Roman"/>
              </a:rPr>
              <a:t> = d</a:t>
            </a:r>
            <a:r>
              <a:rPr b="1" baseline="-25000" lang="en" sz="2610">
                <a:latin typeface="Times New Roman"/>
                <a:ea typeface="Times New Roman"/>
                <a:cs typeface="Times New Roman"/>
                <a:sym typeface="Times New Roman"/>
              </a:rPr>
              <a:t>t</a:t>
            </a:r>
            <a:r>
              <a:rPr lang="en" sz="2610">
                <a:latin typeface="Times New Roman"/>
                <a:ea typeface="Times New Roman"/>
                <a:cs typeface="Times New Roman"/>
                <a:sym typeface="Times New Roman"/>
              </a:rPr>
              <a:t>. We will show that this is impossible. Because the terms of the sequence are distinct, either </a:t>
            </a:r>
            <a:r>
              <a:rPr b="1" lang="en" sz="2610">
                <a:latin typeface="Times New Roman"/>
                <a:ea typeface="Times New Roman"/>
                <a:cs typeface="Times New Roman"/>
                <a:sym typeface="Times New Roman"/>
              </a:rPr>
              <a:t>a</a:t>
            </a:r>
            <a:r>
              <a:rPr b="1" baseline="-25000" lang="en" sz="2610">
                <a:latin typeface="Times New Roman"/>
                <a:ea typeface="Times New Roman"/>
                <a:cs typeface="Times New Roman"/>
                <a:sym typeface="Times New Roman"/>
              </a:rPr>
              <a:t>s</a:t>
            </a:r>
            <a:r>
              <a:rPr b="1" lang="en" sz="2610">
                <a:latin typeface="Times New Roman"/>
                <a:ea typeface="Times New Roman"/>
                <a:cs typeface="Times New Roman"/>
                <a:sym typeface="Times New Roman"/>
              </a:rPr>
              <a:t> &lt; a</a:t>
            </a:r>
            <a:r>
              <a:rPr b="1" baseline="-25000" lang="en" sz="2610">
                <a:latin typeface="Times New Roman"/>
                <a:ea typeface="Times New Roman"/>
                <a:cs typeface="Times New Roman"/>
                <a:sym typeface="Times New Roman"/>
              </a:rPr>
              <a:t>t</a:t>
            </a:r>
            <a:r>
              <a:rPr b="1" lang="en" sz="2610">
                <a:latin typeface="Times New Roman"/>
                <a:ea typeface="Times New Roman"/>
                <a:cs typeface="Times New Roman"/>
                <a:sym typeface="Times New Roman"/>
              </a:rPr>
              <a:t> or a</a:t>
            </a:r>
            <a:r>
              <a:rPr b="1" baseline="-25000" lang="en" sz="2610">
                <a:latin typeface="Times New Roman"/>
                <a:ea typeface="Times New Roman"/>
                <a:cs typeface="Times New Roman"/>
                <a:sym typeface="Times New Roman"/>
              </a:rPr>
              <a:t>s</a:t>
            </a:r>
            <a:r>
              <a:rPr b="1" lang="en" sz="2610">
                <a:latin typeface="Times New Roman"/>
                <a:ea typeface="Times New Roman"/>
                <a:cs typeface="Times New Roman"/>
                <a:sym typeface="Times New Roman"/>
              </a:rPr>
              <a:t> &gt; a</a:t>
            </a:r>
            <a:r>
              <a:rPr b="1" baseline="-25000" lang="en" sz="2610">
                <a:latin typeface="Times New Roman"/>
                <a:ea typeface="Times New Roman"/>
                <a:cs typeface="Times New Roman"/>
                <a:sym typeface="Times New Roman"/>
              </a:rPr>
              <a:t>t</a:t>
            </a:r>
            <a:r>
              <a:rPr b="1" lang="en" sz="2610">
                <a:latin typeface="Times New Roman"/>
                <a:ea typeface="Times New Roman"/>
                <a:cs typeface="Times New Roman"/>
                <a:sym typeface="Times New Roman"/>
              </a:rPr>
              <a:t>.</a:t>
            </a:r>
            <a:r>
              <a:rPr lang="en" sz="2610">
                <a:latin typeface="Times New Roman"/>
                <a:ea typeface="Times New Roman"/>
                <a:cs typeface="Times New Roman"/>
                <a:sym typeface="Times New Roman"/>
              </a:rPr>
              <a:t> If </a:t>
            </a:r>
            <a:r>
              <a:rPr b="1" lang="en" sz="2610">
                <a:latin typeface="Times New Roman"/>
                <a:ea typeface="Times New Roman"/>
                <a:cs typeface="Times New Roman"/>
                <a:sym typeface="Times New Roman"/>
              </a:rPr>
              <a:t>a</a:t>
            </a:r>
            <a:r>
              <a:rPr b="1" baseline="-25000" lang="en" sz="2610">
                <a:latin typeface="Times New Roman"/>
                <a:ea typeface="Times New Roman"/>
                <a:cs typeface="Times New Roman"/>
                <a:sym typeface="Times New Roman"/>
              </a:rPr>
              <a:t>s</a:t>
            </a:r>
            <a:r>
              <a:rPr b="1" lang="en" sz="2610">
                <a:latin typeface="Times New Roman"/>
                <a:ea typeface="Times New Roman"/>
                <a:cs typeface="Times New Roman"/>
                <a:sym typeface="Times New Roman"/>
              </a:rPr>
              <a:t> &lt; a</a:t>
            </a:r>
            <a:r>
              <a:rPr b="1" baseline="-25000" lang="en" sz="2610">
                <a:latin typeface="Times New Roman"/>
                <a:ea typeface="Times New Roman"/>
                <a:cs typeface="Times New Roman"/>
                <a:sym typeface="Times New Roman"/>
              </a:rPr>
              <a:t>t</a:t>
            </a:r>
            <a:r>
              <a:rPr b="1" lang="en" sz="2610">
                <a:latin typeface="Times New Roman"/>
                <a:ea typeface="Times New Roman"/>
                <a:cs typeface="Times New Roman"/>
                <a:sym typeface="Times New Roman"/>
              </a:rPr>
              <a:t>,</a:t>
            </a:r>
            <a:r>
              <a:rPr lang="en" sz="2610">
                <a:latin typeface="Times New Roman"/>
                <a:ea typeface="Times New Roman"/>
                <a:cs typeface="Times New Roman"/>
                <a:sym typeface="Times New Roman"/>
              </a:rPr>
              <a:t> then, because </a:t>
            </a:r>
            <a:r>
              <a:rPr b="1" lang="en" sz="2610">
                <a:latin typeface="Times New Roman"/>
                <a:ea typeface="Times New Roman"/>
                <a:cs typeface="Times New Roman"/>
                <a:sym typeface="Times New Roman"/>
              </a:rPr>
              <a:t>i</a:t>
            </a:r>
            <a:r>
              <a:rPr b="1" baseline="-25000" lang="en" sz="2610">
                <a:latin typeface="Times New Roman"/>
                <a:ea typeface="Times New Roman"/>
                <a:cs typeface="Times New Roman"/>
                <a:sym typeface="Times New Roman"/>
              </a:rPr>
              <a:t>s</a:t>
            </a:r>
            <a:r>
              <a:rPr b="1" lang="en" sz="2610">
                <a:latin typeface="Times New Roman"/>
                <a:ea typeface="Times New Roman"/>
                <a:cs typeface="Times New Roman"/>
                <a:sym typeface="Times New Roman"/>
              </a:rPr>
              <a:t> = i</a:t>
            </a:r>
            <a:r>
              <a:rPr b="1" baseline="-25000" lang="en" sz="2610">
                <a:latin typeface="Times New Roman"/>
                <a:ea typeface="Times New Roman"/>
                <a:cs typeface="Times New Roman"/>
                <a:sym typeface="Times New Roman"/>
              </a:rPr>
              <a:t>t</a:t>
            </a:r>
            <a:r>
              <a:rPr lang="en" sz="2610">
                <a:latin typeface="Times New Roman"/>
                <a:ea typeface="Times New Roman"/>
                <a:cs typeface="Times New Roman"/>
                <a:sym typeface="Times New Roman"/>
              </a:rPr>
              <a:t> , an increasing subsequence of length</a:t>
            </a:r>
            <a:r>
              <a:rPr b="1" lang="en" sz="2610">
                <a:latin typeface="Times New Roman"/>
                <a:ea typeface="Times New Roman"/>
                <a:cs typeface="Times New Roman"/>
                <a:sym typeface="Times New Roman"/>
              </a:rPr>
              <a:t> i</a:t>
            </a:r>
            <a:r>
              <a:rPr b="1" baseline="-25000" lang="en" sz="2610">
                <a:latin typeface="Times New Roman"/>
                <a:ea typeface="Times New Roman"/>
                <a:cs typeface="Times New Roman"/>
                <a:sym typeface="Times New Roman"/>
              </a:rPr>
              <a:t>t</a:t>
            </a:r>
            <a:r>
              <a:rPr b="1" lang="en" sz="2610">
                <a:latin typeface="Times New Roman"/>
                <a:ea typeface="Times New Roman"/>
                <a:cs typeface="Times New Roman"/>
                <a:sym typeface="Times New Roman"/>
              </a:rPr>
              <a:t>+ 1</a:t>
            </a:r>
            <a:r>
              <a:rPr lang="en" sz="2610">
                <a:latin typeface="Times New Roman"/>
                <a:ea typeface="Times New Roman"/>
                <a:cs typeface="Times New Roman"/>
                <a:sym typeface="Times New Roman"/>
              </a:rPr>
              <a:t> can be built starting at a</a:t>
            </a:r>
            <a:r>
              <a:rPr baseline="-25000" lang="en" sz="2610">
                <a:latin typeface="Times New Roman"/>
                <a:ea typeface="Times New Roman"/>
                <a:cs typeface="Times New Roman"/>
                <a:sym typeface="Times New Roman"/>
              </a:rPr>
              <a:t>s</a:t>
            </a:r>
            <a:r>
              <a:rPr lang="en" sz="2610">
                <a:latin typeface="Times New Roman"/>
                <a:ea typeface="Times New Roman"/>
                <a:cs typeface="Times New Roman"/>
                <a:sym typeface="Times New Roman"/>
              </a:rPr>
              <a:t> , by taking as followed by an increasing subsequence of length it beginning at a</a:t>
            </a:r>
            <a:r>
              <a:rPr baseline="-25000" lang="en" sz="2610">
                <a:latin typeface="Times New Roman"/>
                <a:ea typeface="Times New Roman"/>
                <a:cs typeface="Times New Roman"/>
                <a:sym typeface="Times New Roman"/>
              </a:rPr>
              <a:t>t</a:t>
            </a:r>
            <a:r>
              <a:rPr lang="en" sz="2610">
                <a:latin typeface="Times New Roman"/>
                <a:ea typeface="Times New Roman"/>
                <a:cs typeface="Times New Roman"/>
                <a:sym typeface="Times New Roman"/>
              </a:rPr>
              <a:t>. This is a contradiction. Similarly, if  </a:t>
            </a:r>
            <a:r>
              <a:rPr b="1" lang="en" sz="2610">
                <a:latin typeface="Times New Roman"/>
                <a:ea typeface="Times New Roman"/>
                <a:cs typeface="Times New Roman"/>
                <a:sym typeface="Times New Roman"/>
              </a:rPr>
              <a:t>a</a:t>
            </a:r>
            <a:r>
              <a:rPr b="1" baseline="-25000" lang="en" sz="2610">
                <a:latin typeface="Times New Roman"/>
                <a:ea typeface="Times New Roman"/>
                <a:cs typeface="Times New Roman"/>
                <a:sym typeface="Times New Roman"/>
              </a:rPr>
              <a:t>s</a:t>
            </a:r>
            <a:r>
              <a:rPr b="1" lang="en" sz="2610">
                <a:latin typeface="Times New Roman"/>
                <a:ea typeface="Times New Roman"/>
                <a:cs typeface="Times New Roman"/>
                <a:sym typeface="Times New Roman"/>
              </a:rPr>
              <a:t> &gt; a</a:t>
            </a:r>
            <a:r>
              <a:rPr b="1" baseline="-25000" lang="en" sz="2610">
                <a:latin typeface="Times New Roman"/>
                <a:ea typeface="Times New Roman"/>
                <a:cs typeface="Times New Roman"/>
                <a:sym typeface="Times New Roman"/>
              </a:rPr>
              <a:t>t</a:t>
            </a:r>
            <a:r>
              <a:rPr b="1" lang="en" sz="2610">
                <a:latin typeface="Times New Roman"/>
                <a:ea typeface="Times New Roman"/>
                <a:cs typeface="Times New Roman"/>
                <a:sym typeface="Times New Roman"/>
              </a:rPr>
              <a:t>,</a:t>
            </a:r>
            <a:r>
              <a:rPr lang="en" sz="2610">
                <a:latin typeface="Times New Roman"/>
                <a:ea typeface="Times New Roman"/>
                <a:cs typeface="Times New Roman"/>
                <a:sym typeface="Times New Roman"/>
              </a:rPr>
              <a:t> the same reasoning shows that d</a:t>
            </a:r>
            <a:r>
              <a:rPr baseline="-25000" lang="en" sz="2610">
                <a:latin typeface="Times New Roman"/>
                <a:ea typeface="Times New Roman"/>
                <a:cs typeface="Times New Roman"/>
                <a:sym typeface="Times New Roman"/>
              </a:rPr>
              <a:t>s</a:t>
            </a:r>
            <a:r>
              <a:rPr lang="en" sz="2610">
                <a:latin typeface="Times New Roman"/>
                <a:ea typeface="Times New Roman"/>
                <a:cs typeface="Times New Roman"/>
                <a:sym typeface="Times New Roman"/>
              </a:rPr>
              <a:t>  must be greater than d</a:t>
            </a:r>
            <a:r>
              <a:rPr baseline="-25000" lang="en" sz="2610">
                <a:latin typeface="Times New Roman"/>
                <a:ea typeface="Times New Roman"/>
                <a:cs typeface="Times New Roman"/>
                <a:sym typeface="Times New Roman"/>
              </a:rPr>
              <a:t>t</a:t>
            </a:r>
            <a:r>
              <a:rPr lang="en" sz="2610">
                <a:latin typeface="Times New Roman"/>
                <a:ea typeface="Times New Roman"/>
                <a:cs typeface="Times New Roman"/>
                <a:sym typeface="Times New Roman"/>
              </a:rPr>
              <a:t>, which is a contradiction.</a:t>
            </a:r>
            <a:endParaRPr sz="261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6.1 The Basics of Counting</a:t>
            </a:r>
            <a:endParaRPr>
              <a:latin typeface="Comic Sans MS"/>
              <a:ea typeface="Comic Sans MS"/>
              <a:cs typeface="Comic Sans MS"/>
              <a:sym typeface="Comic Sans MS"/>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000">
                <a:latin typeface="Times New Roman"/>
                <a:ea typeface="Times New Roman"/>
                <a:cs typeface="Times New Roman"/>
                <a:sym typeface="Times New Roman"/>
              </a:rPr>
              <a:t>We first present two basic counting principles, the product rule and the sum rule. Then we   will show how they can be used to solve many different counting problems.</a:t>
            </a:r>
            <a:endParaRPr sz="2000">
              <a:latin typeface="Times New Roman"/>
              <a:ea typeface="Times New Roman"/>
              <a:cs typeface="Times New Roman"/>
              <a:sym typeface="Times New Roman"/>
            </a:endParaRPr>
          </a:p>
          <a:p>
            <a:pPr indent="0" lvl="0" marL="0" rtl="0" algn="just">
              <a:spcBef>
                <a:spcPts val="1200"/>
              </a:spcBef>
              <a:spcAft>
                <a:spcPts val="0"/>
              </a:spcAft>
              <a:buNone/>
            </a:pPr>
            <a:r>
              <a:rPr lang="en" sz="2000">
                <a:latin typeface="Times New Roman"/>
                <a:ea typeface="Times New Roman"/>
                <a:cs typeface="Times New Roman"/>
                <a:sym typeface="Times New Roman"/>
              </a:rPr>
              <a:t>The product rule applies when a procedure is made up of separate tasks.</a:t>
            </a:r>
            <a:endParaRPr sz="2000">
              <a:latin typeface="Times New Roman"/>
              <a:ea typeface="Times New Roman"/>
              <a:cs typeface="Times New Roman"/>
              <a:sym typeface="Times New Roman"/>
            </a:endParaRPr>
          </a:p>
          <a:p>
            <a:pPr indent="0" lvl="0" marL="0" rtl="0" algn="just">
              <a:spcBef>
                <a:spcPts val="1200"/>
              </a:spcBef>
              <a:spcAft>
                <a:spcPts val="0"/>
              </a:spcAft>
              <a:buNone/>
            </a:pPr>
            <a:r>
              <a:rPr b="1" lang="en" sz="2000">
                <a:latin typeface="Times New Roman"/>
                <a:ea typeface="Times New Roman"/>
                <a:cs typeface="Times New Roman"/>
                <a:sym typeface="Times New Roman"/>
              </a:rPr>
              <a:t>THE PRODUCT RULE </a:t>
            </a:r>
            <a:r>
              <a:rPr lang="en" sz="2000">
                <a:latin typeface="Times New Roman"/>
                <a:ea typeface="Times New Roman"/>
                <a:cs typeface="Times New Roman"/>
                <a:sym typeface="Times New Roman"/>
              </a:rPr>
              <a:t>Suppose that a procedure can be broken down into a sequence of two tasks. If there are n</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ways to do the first task and for each of these ways of doing the first task, there are n</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ways to do the second task, then there are n</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 n</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ways to do the procedure. </a:t>
            </a:r>
            <a:endParaRPr sz="20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Self Study</a:t>
            </a:r>
            <a:endParaRPr/>
          </a:p>
        </p:txBody>
      </p:sp>
      <p:sp>
        <p:nvSpPr>
          <p:cNvPr id="170" name="Google Shape;170;p32"/>
          <p:cNvSpPr txBox="1"/>
          <p:nvPr>
            <p:ph idx="1" type="body"/>
          </p:nvPr>
        </p:nvSpPr>
        <p:spPr>
          <a:xfrm>
            <a:off x="311700" y="1152475"/>
            <a:ext cx="8520600" cy="36825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0"/>
              </a:spcAft>
              <a:buNone/>
            </a:pPr>
            <a:r>
              <a:rPr lang="en" sz="2262">
                <a:latin typeface="Times New Roman"/>
                <a:ea typeface="Times New Roman"/>
                <a:cs typeface="Times New Roman"/>
                <a:sym typeface="Times New Roman"/>
              </a:rPr>
              <a:t>The final example shows how the generalized pigeonhole principle can be applied to an important part of combinatorics called </a:t>
            </a:r>
            <a:r>
              <a:rPr b="1" lang="en" sz="2262">
                <a:latin typeface="Times New Roman"/>
                <a:ea typeface="Times New Roman"/>
                <a:cs typeface="Times New Roman"/>
                <a:sym typeface="Times New Roman"/>
              </a:rPr>
              <a:t>Ramsey theory,</a:t>
            </a:r>
            <a:r>
              <a:rPr lang="en" sz="2262">
                <a:latin typeface="Times New Roman"/>
                <a:ea typeface="Times New Roman"/>
                <a:cs typeface="Times New Roman"/>
                <a:sym typeface="Times New Roman"/>
              </a:rPr>
              <a:t> after the English mathematician F. P. Ramsey. In general, Ramsey theory deals with the distribution of subsets of elements of sets. </a:t>
            </a:r>
            <a:endParaRPr sz="2262">
              <a:latin typeface="Times New Roman"/>
              <a:ea typeface="Times New Roman"/>
              <a:cs typeface="Times New Roman"/>
              <a:sym typeface="Times New Roman"/>
            </a:endParaRPr>
          </a:p>
          <a:p>
            <a:pPr indent="0" lvl="0" marL="0" rtl="0" algn="just">
              <a:spcBef>
                <a:spcPts val="1200"/>
              </a:spcBef>
              <a:spcAft>
                <a:spcPts val="0"/>
              </a:spcAft>
              <a:buNone/>
            </a:pPr>
            <a:r>
              <a:rPr b="1" lang="en" sz="2262">
                <a:latin typeface="Times New Roman"/>
                <a:ea typeface="Times New Roman"/>
                <a:cs typeface="Times New Roman"/>
                <a:sym typeface="Times New Roman"/>
              </a:rPr>
              <a:t>EXAMPLE 13</a:t>
            </a:r>
            <a:r>
              <a:rPr lang="en" sz="2262">
                <a:latin typeface="Times New Roman"/>
                <a:ea typeface="Times New Roman"/>
                <a:cs typeface="Times New Roman"/>
                <a:sym typeface="Times New Roman"/>
              </a:rPr>
              <a:t> Assume that in a group of six people, each pair of individuals consists of two friends or two enemies. Show that there are either three mutual friends or three mutual enemies in the group. </a:t>
            </a:r>
            <a:endParaRPr sz="2262">
              <a:latin typeface="Times New Roman"/>
              <a:ea typeface="Times New Roman"/>
              <a:cs typeface="Times New Roman"/>
              <a:sym typeface="Times New Roman"/>
            </a:endParaRPr>
          </a:p>
          <a:p>
            <a:pPr indent="0" lvl="0" marL="0" rtl="0" algn="just">
              <a:spcBef>
                <a:spcPts val="1200"/>
              </a:spcBef>
              <a:spcAft>
                <a:spcPts val="0"/>
              </a:spcAft>
              <a:buNone/>
            </a:pPr>
            <a:r>
              <a:rPr b="1" lang="en" sz="2262">
                <a:latin typeface="Times New Roman"/>
                <a:ea typeface="Times New Roman"/>
                <a:cs typeface="Times New Roman"/>
                <a:sym typeface="Times New Roman"/>
              </a:rPr>
              <a:t>Solution:</a:t>
            </a:r>
            <a:r>
              <a:rPr lang="en" sz="2262">
                <a:latin typeface="Times New Roman"/>
                <a:ea typeface="Times New Roman"/>
                <a:cs typeface="Times New Roman"/>
                <a:sym typeface="Times New Roman"/>
              </a:rPr>
              <a:t> Let A be one of the six people. Of the five other people in the group, there are either three or more who are friends of A, or three or more who are enemies of A. This follows from:</a:t>
            </a:r>
            <a:endParaRPr sz="2262">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Self Study</a:t>
            </a:r>
            <a:endParaRPr>
              <a:latin typeface="Comic Sans MS"/>
              <a:ea typeface="Comic Sans MS"/>
              <a:cs typeface="Comic Sans MS"/>
              <a:sym typeface="Comic Sans MS"/>
            </a:endParaRPr>
          </a:p>
        </p:txBody>
      </p:sp>
      <p:sp>
        <p:nvSpPr>
          <p:cNvPr id="176" name="Google Shape;17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90307"/>
              <a:buFont typeface="Arial"/>
              <a:buNone/>
            </a:pPr>
            <a:r>
              <a:rPr lang="en" sz="2154">
                <a:latin typeface="Times New Roman"/>
                <a:ea typeface="Times New Roman"/>
                <a:cs typeface="Times New Roman"/>
                <a:sym typeface="Times New Roman"/>
              </a:rPr>
              <a:t>T</a:t>
            </a:r>
            <a:r>
              <a:rPr lang="en" sz="2154">
                <a:latin typeface="Times New Roman"/>
                <a:ea typeface="Times New Roman"/>
                <a:cs typeface="Times New Roman"/>
                <a:sym typeface="Times New Roman"/>
              </a:rPr>
              <a:t>he generalized pigeonhole principle, because when five objects are divided into two sets, one of the sets has at least</a:t>
            </a:r>
            <a:r>
              <a:rPr b="1" lang="en" sz="2154">
                <a:latin typeface="Times New Roman"/>
                <a:ea typeface="Times New Roman"/>
                <a:cs typeface="Times New Roman"/>
                <a:sym typeface="Times New Roman"/>
              </a:rPr>
              <a:t> ⌈5∕2⌉ = 3 </a:t>
            </a:r>
            <a:r>
              <a:rPr lang="en" sz="2154">
                <a:latin typeface="Times New Roman"/>
                <a:ea typeface="Times New Roman"/>
                <a:cs typeface="Times New Roman"/>
                <a:sym typeface="Times New Roman"/>
              </a:rPr>
              <a:t>elements. In the former case, suppose that B, C, and D are friends of A. If any two of these three individuals are friends, then these two and A form a group of three mutual friends. Otherwise, B, C, and D form a set of three mutual enemies. The proof in the latter case, when there are three or more enemies of A, proceeds in a similar manner.</a:t>
            </a:r>
            <a:endParaRPr sz="2154">
              <a:latin typeface="Times New Roman"/>
              <a:ea typeface="Times New Roman"/>
              <a:cs typeface="Times New Roman"/>
              <a:sym typeface="Times New Roman"/>
            </a:endParaRPr>
          </a:p>
          <a:p>
            <a:pPr indent="0" lvl="0" marL="0" rtl="0" algn="l">
              <a:spcBef>
                <a:spcPts val="1200"/>
              </a:spcBef>
              <a:spcAft>
                <a:spcPts val="0"/>
              </a:spcAft>
              <a:buClr>
                <a:schemeClr val="dk1"/>
              </a:buClr>
              <a:buSzPct val="90307"/>
              <a:buFont typeface="Arial"/>
              <a:buNone/>
            </a:pPr>
            <a:r>
              <a:rPr lang="en" sz="2154">
                <a:latin typeface="Times New Roman"/>
                <a:ea typeface="Times New Roman"/>
                <a:cs typeface="Times New Roman"/>
                <a:sym typeface="Times New Roman"/>
              </a:rPr>
              <a:t>The Ramsey number R(m, n), where m and n are positive integers greater than or equal to 2, denotes the minimum number of people at a party such that there are either m mutual friends or n mutual enemies, assuming that every pair of people at the party are friends or enemies. </a:t>
            </a:r>
            <a:r>
              <a:rPr b="1" lang="en" sz="2154">
                <a:latin typeface="Times New Roman"/>
                <a:ea typeface="Times New Roman"/>
                <a:cs typeface="Times New Roman"/>
                <a:sym typeface="Times New Roman"/>
              </a:rPr>
              <a:t>Example 13</a:t>
            </a:r>
            <a:r>
              <a:rPr lang="en" sz="2154">
                <a:latin typeface="Times New Roman"/>
                <a:ea typeface="Times New Roman"/>
                <a:cs typeface="Times New Roman"/>
                <a:sym typeface="Times New Roman"/>
              </a:rPr>
              <a:t> shows that </a:t>
            </a:r>
            <a:r>
              <a:rPr b="1" lang="en" sz="2154">
                <a:latin typeface="Times New Roman"/>
                <a:ea typeface="Times New Roman"/>
                <a:cs typeface="Times New Roman"/>
                <a:sym typeface="Times New Roman"/>
              </a:rPr>
              <a:t>R(3, 3) ≤ 6.</a:t>
            </a:r>
            <a:r>
              <a:rPr lang="en" sz="2154">
                <a:latin typeface="Times New Roman"/>
                <a:ea typeface="Times New Roman"/>
                <a:cs typeface="Times New Roman"/>
                <a:sym typeface="Times New Roman"/>
              </a:rPr>
              <a:t> We conclude that </a:t>
            </a:r>
            <a:r>
              <a:rPr b="1" lang="en" sz="2154">
                <a:latin typeface="Times New Roman"/>
                <a:ea typeface="Times New Roman"/>
                <a:cs typeface="Times New Roman"/>
                <a:sym typeface="Times New Roman"/>
              </a:rPr>
              <a:t>R(3, 3) = 6</a:t>
            </a:r>
            <a:r>
              <a:rPr lang="en" sz="2154">
                <a:latin typeface="Times New Roman"/>
                <a:ea typeface="Times New Roman"/>
                <a:cs typeface="Times New Roman"/>
                <a:sym typeface="Times New Roman"/>
              </a:rPr>
              <a:t> because in a group of five people where every two people are friends or enemies, there may not be three mutual friends or three mutual enemies (see Exercise 28 </a:t>
            </a:r>
            <a:r>
              <a:rPr lang="en" sz="2154">
                <a:latin typeface="Times New Roman"/>
                <a:ea typeface="Times New Roman"/>
                <a:cs typeface="Times New Roman"/>
                <a:sym typeface="Times New Roman"/>
              </a:rPr>
              <a:t>from</a:t>
            </a:r>
            <a:r>
              <a:rPr lang="en" sz="2154">
                <a:latin typeface="Times New Roman"/>
                <a:ea typeface="Times New Roman"/>
                <a:cs typeface="Times New Roman"/>
                <a:sym typeface="Times New Roman"/>
              </a:rPr>
              <a:t> the book).</a:t>
            </a:r>
            <a:endParaRPr sz="2154">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Self Study</a:t>
            </a:r>
            <a:endParaRPr>
              <a:latin typeface="Comic Sans MS"/>
              <a:ea typeface="Comic Sans MS"/>
              <a:cs typeface="Comic Sans MS"/>
              <a:sym typeface="Comic Sans MS"/>
            </a:endParaRPr>
          </a:p>
        </p:txBody>
      </p:sp>
      <p:sp>
        <p:nvSpPr>
          <p:cNvPr id="182" name="Google Shape;18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sz="2000">
                <a:latin typeface="Times New Roman"/>
                <a:ea typeface="Times New Roman"/>
                <a:cs typeface="Times New Roman"/>
                <a:sym typeface="Times New Roman"/>
              </a:rPr>
              <a:t>It is possible to prove some useful properties about Ramsey numbers, but for the most part it is difficult to find their exact values. Note that by symmetry it can be shown that R(m, n) = R(n, m) (</a:t>
            </a:r>
            <a:r>
              <a:rPr b="1" lang="en" sz="2000">
                <a:latin typeface="Times New Roman"/>
                <a:ea typeface="Times New Roman"/>
                <a:cs typeface="Times New Roman"/>
                <a:sym typeface="Times New Roman"/>
              </a:rPr>
              <a:t>see Exercise 32</a:t>
            </a:r>
            <a:r>
              <a:rPr lang="en" sz="2000">
                <a:latin typeface="Times New Roman"/>
                <a:ea typeface="Times New Roman"/>
                <a:cs typeface="Times New Roman"/>
                <a:sym typeface="Times New Roman"/>
              </a:rPr>
              <a:t>). We also have R(2, n) = n for every positive integer n ≥ 2 (</a:t>
            </a:r>
            <a:r>
              <a:rPr b="1" lang="en" sz="2000">
                <a:latin typeface="Times New Roman"/>
                <a:ea typeface="Times New Roman"/>
                <a:cs typeface="Times New Roman"/>
                <a:sym typeface="Times New Roman"/>
              </a:rPr>
              <a:t>see Exercise 31)</a:t>
            </a:r>
            <a:r>
              <a:rPr lang="en" sz="2000">
                <a:latin typeface="Times New Roman"/>
                <a:ea typeface="Times New Roman"/>
                <a:cs typeface="Times New Roman"/>
                <a:sym typeface="Times New Roman"/>
              </a:rPr>
              <a:t>. The exact values of only nine Ramsey numbers R(m, n) with 3 ≤ m ≤ n are known, including R(4, 4) = 18. </a:t>
            </a:r>
            <a:endParaRPr sz="2000">
              <a:latin typeface="Times New Roman"/>
              <a:ea typeface="Times New Roman"/>
              <a:cs typeface="Times New Roman"/>
              <a:sym typeface="Times New Roman"/>
            </a:endParaRPr>
          </a:p>
          <a:p>
            <a:pPr indent="0" lvl="0" marL="0" rtl="0" algn="just">
              <a:spcBef>
                <a:spcPts val="1200"/>
              </a:spcBef>
              <a:spcAft>
                <a:spcPts val="0"/>
              </a:spcAft>
              <a:buNone/>
            </a:pPr>
            <a:r>
              <a:rPr lang="en" sz="2000">
                <a:latin typeface="Times New Roman"/>
                <a:ea typeface="Times New Roman"/>
                <a:cs typeface="Times New Roman"/>
                <a:sym typeface="Times New Roman"/>
              </a:rPr>
              <a:t>Only bounds are known for many other Ramsey numbers, including R(5, 5), which is known to satisfy </a:t>
            </a:r>
            <a:r>
              <a:rPr b="1" lang="en" sz="2000">
                <a:latin typeface="Times New Roman"/>
                <a:ea typeface="Times New Roman"/>
                <a:cs typeface="Times New Roman"/>
                <a:sym typeface="Times New Roman"/>
              </a:rPr>
              <a:t>43 ≤ R(5, 5) ≤ 49</a:t>
            </a:r>
            <a:r>
              <a:rPr lang="en" sz="2000">
                <a:latin typeface="Times New Roman"/>
                <a:ea typeface="Times New Roman"/>
                <a:cs typeface="Times New Roman"/>
                <a:sym typeface="Times New Roman"/>
              </a:rPr>
              <a:t>. The reader interested in learning more about Ramsey numbers should consult </a:t>
            </a:r>
            <a:r>
              <a:rPr b="1" lang="en" sz="2000">
                <a:latin typeface="Times New Roman"/>
                <a:ea typeface="Times New Roman"/>
                <a:cs typeface="Times New Roman"/>
                <a:sym typeface="Times New Roman"/>
              </a:rPr>
              <a:t>[MiRo91] or [GrRoSp90]</a:t>
            </a:r>
            <a:r>
              <a:rPr lang="en"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nvSpPr>
        <p:spPr>
          <a:xfrm>
            <a:off x="311700" y="1946025"/>
            <a:ext cx="8520600" cy="841800"/>
          </a:xfrm>
          <a:prstGeom prst="rect">
            <a:avLst/>
          </a:prstGeom>
          <a:solidFill>
            <a:srgbClr val="D0E0E3"/>
          </a:solid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en" sz="3600">
                <a:latin typeface="Lobster"/>
                <a:ea typeface="Lobster"/>
                <a:cs typeface="Lobster"/>
                <a:sym typeface="Lobster"/>
              </a:rPr>
              <a:t>The end</a:t>
            </a:r>
            <a:endParaRPr sz="3600">
              <a:solidFill>
                <a:srgbClr val="000000"/>
              </a:solidFill>
              <a:latin typeface="Lobster"/>
              <a:ea typeface="Lobster"/>
              <a:cs typeface="Lobster"/>
              <a:sym typeface="Lobs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Product Rule Examples:</a:t>
            </a:r>
            <a:endParaRPr>
              <a:latin typeface="Comic Sans MS"/>
              <a:ea typeface="Comic Sans MS"/>
              <a:cs typeface="Comic Sans MS"/>
              <a:sym typeface="Comic Sans MS"/>
            </a:endParaRPr>
          </a:p>
        </p:txBody>
      </p:sp>
      <p:sp>
        <p:nvSpPr>
          <p:cNvPr id="67" name="Google Shape;67;p15"/>
          <p:cNvSpPr txBox="1"/>
          <p:nvPr>
            <p:ph idx="1" type="body"/>
          </p:nvPr>
        </p:nvSpPr>
        <p:spPr>
          <a:xfrm>
            <a:off x="223525" y="1017725"/>
            <a:ext cx="8520600" cy="3876000"/>
          </a:xfrm>
          <a:prstGeom prst="rect">
            <a:avLst/>
          </a:prstGeom>
        </p:spPr>
        <p:txBody>
          <a:bodyPr anchorCtr="0" anchor="t" bIns="91425" lIns="91425" spcFirstLastPara="1" rIns="91425" wrap="square" tIns="91425">
            <a:normAutofit fontScale="47500" lnSpcReduction="20000"/>
          </a:bodyPr>
          <a:lstStyle/>
          <a:p>
            <a:pPr indent="0" lvl="0" marL="0" rtl="0" algn="just">
              <a:spcBef>
                <a:spcPts val="0"/>
              </a:spcBef>
              <a:spcAft>
                <a:spcPts val="0"/>
              </a:spcAft>
              <a:buNone/>
            </a:pPr>
            <a:r>
              <a:rPr b="1" lang="en" sz="3500"/>
              <a:t>E</a:t>
            </a:r>
            <a:r>
              <a:rPr b="1" lang="en" sz="3500">
                <a:latin typeface="Times New Roman"/>
                <a:ea typeface="Times New Roman"/>
                <a:cs typeface="Times New Roman"/>
                <a:sym typeface="Times New Roman"/>
              </a:rPr>
              <a:t>XAMPLE 1:</a:t>
            </a:r>
            <a:r>
              <a:rPr lang="en" sz="3500">
                <a:latin typeface="Times New Roman"/>
                <a:ea typeface="Times New Roman"/>
                <a:cs typeface="Times New Roman"/>
                <a:sym typeface="Times New Roman"/>
              </a:rPr>
              <a:t> A new company with just two employees, Sanchez and Patel, rents a floor of a building with 12 offices. How many ways are there to assign different offices to these two employees? </a:t>
            </a:r>
            <a:endParaRPr sz="3500">
              <a:latin typeface="Times New Roman"/>
              <a:ea typeface="Times New Roman"/>
              <a:cs typeface="Times New Roman"/>
              <a:sym typeface="Times New Roman"/>
            </a:endParaRPr>
          </a:p>
          <a:p>
            <a:pPr indent="0" lvl="0" marL="0" rtl="0" algn="just">
              <a:spcBef>
                <a:spcPts val="1200"/>
              </a:spcBef>
              <a:spcAft>
                <a:spcPts val="0"/>
              </a:spcAft>
              <a:buNone/>
            </a:pPr>
            <a:r>
              <a:rPr b="1" lang="en" sz="3500">
                <a:latin typeface="Times New Roman"/>
                <a:ea typeface="Times New Roman"/>
                <a:cs typeface="Times New Roman"/>
                <a:sym typeface="Times New Roman"/>
              </a:rPr>
              <a:t>Solution:</a:t>
            </a:r>
            <a:r>
              <a:rPr lang="en" sz="3500">
                <a:latin typeface="Times New Roman"/>
                <a:ea typeface="Times New Roman"/>
                <a:cs typeface="Times New Roman"/>
                <a:sym typeface="Times New Roman"/>
              </a:rPr>
              <a:t> The procedure of assigning offices to these two employees consists of assigning an office to Sanchez, which can be done in 12 ways, then assigning an office to Patel different from the office assigned to Sanchez, which can be done in 11 ways. </a:t>
            </a:r>
            <a:endParaRPr sz="3500">
              <a:latin typeface="Times New Roman"/>
              <a:ea typeface="Times New Roman"/>
              <a:cs typeface="Times New Roman"/>
              <a:sym typeface="Times New Roman"/>
            </a:endParaRPr>
          </a:p>
          <a:p>
            <a:pPr indent="0" lvl="0" marL="0" rtl="0" algn="just">
              <a:spcBef>
                <a:spcPts val="1200"/>
              </a:spcBef>
              <a:spcAft>
                <a:spcPts val="0"/>
              </a:spcAft>
              <a:buNone/>
            </a:pPr>
            <a:r>
              <a:rPr lang="en" sz="3500">
                <a:latin typeface="Times New Roman"/>
                <a:ea typeface="Times New Roman"/>
                <a:cs typeface="Times New Roman"/>
                <a:sym typeface="Times New Roman"/>
              </a:rPr>
              <a:t>By the product rule, there are 12 * 11 = 132 ways to assign offices to these two employees.</a:t>
            </a:r>
            <a:endParaRPr sz="3500">
              <a:latin typeface="Times New Roman"/>
              <a:ea typeface="Times New Roman"/>
              <a:cs typeface="Times New Roman"/>
              <a:sym typeface="Times New Roman"/>
            </a:endParaRPr>
          </a:p>
          <a:p>
            <a:pPr indent="0" lvl="0" marL="0" rtl="0" algn="just">
              <a:spcBef>
                <a:spcPts val="1200"/>
              </a:spcBef>
              <a:spcAft>
                <a:spcPts val="0"/>
              </a:spcAft>
              <a:buNone/>
            </a:pPr>
            <a:r>
              <a:rPr b="1" lang="en" sz="3500">
                <a:latin typeface="Times New Roman"/>
                <a:ea typeface="Times New Roman"/>
                <a:cs typeface="Times New Roman"/>
                <a:sym typeface="Times New Roman"/>
              </a:rPr>
              <a:t>EXAMPLE 4:</a:t>
            </a:r>
            <a:r>
              <a:rPr lang="en" sz="3500">
                <a:latin typeface="Times New Roman"/>
                <a:ea typeface="Times New Roman"/>
                <a:cs typeface="Times New Roman"/>
                <a:sym typeface="Times New Roman"/>
              </a:rPr>
              <a:t> How many different bit strings of length seven are there? </a:t>
            </a:r>
            <a:endParaRPr sz="3500">
              <a:latin typeface="Times New Roman"/>
              <a:ea typeface="Times New Roman"/>
              <a:cs typeface="Times New Roman"/>
              <a:sym typeface="Times New Roman"/>
            </a:endParaRPr>
          </a:p>
          <a:p>
            <a:pPr indent="0" lvl="0" marL="0" rtl="0" algn="just">
              <a:spcBef>
                <a:spcPts val="1200"/>
              </a:spcBef>
              <a:spcAft>
                <a:spcPts val="0"/>
              </a:spcAft>
              <a:buNone/>
            </a:pPr>
            <a:r>
              <a:rPr lang="en" sz="3500">
                <a:latin typeface="Times New Roman"/>
                <a:ea typeface="Times New Roman"/>
                <a:cs typeface="Times New Roman"/>
                <a:sym typeface="Times New Roman"/>
              </a:rPr>
              <a:t> </a:t>
            </a:r>
            <a:r>
              <a:rPr b="1" lang="en" sz="3500">
                <a:latin typeface="Times New Roman"/>
                <a:ea typeface="Times New Roman"/>
                <a:cs typeface="Times New Roman"/>
                <a:sym typeface="Times New Roman"/>
              </a:rPr>
              <a:t>Solution:</a:t>
            </a:r>
            <a:r>
              <a:rPr lang="en" sz="3500">
                <a:latin typeface="Times New Roman"/>
                <a:ea typeface="Times New Roman"/>
                <a:cs typeface="Times New Roman"/>
                <a:sym typeface="Times New Roman"/>
              </a:rPr>
              <a:t> Each of the seven bits can be chosen in two ways, because each bit is either 0 or 1. Therefore, the product rule shows there are a total of 27 = 128 different bit strings of length seven.</a:t>
            </a:r>
            <a:endParaRPr sz="3500">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THE SUM RULE:</a:t>
            </a:r>
            <a:endParaRPr>
              <a:latin typeface="Comic Sans MS"/>
              <a:ea typeface="Comic Sans MS"/>
              <a:cs typeface="Comic Sans MS"/>
              <a:sym typeface="Comic Sans MS"/>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en" sz="2000">
                <a:latin typeface="Times New Roman"/>
                <a:ea typeface="Times New Roman"/>
                <a:cs typeface="Times New Roman"/>
                <a:sym typeface="Times New Roman"/>
              </a:rPr>
              <a:t>If a task can be done either in one of n</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ways or in one of n</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ways, where none of the set of n</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ways is the same as any of the set of n</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ways, then there are n</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 n</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ways to do the task.</a:t>
            </a:r>
            <a:endParaRPr sz="2000">
              <a:latin typeface="Times New Roman"/>
              <a:ea typeface="Times New Roman"/>
              <a:cs typeface="Times New Roman"/>
              <a:sym typeface="Times New Roman"/>
            </a:endParaRPr>
          </a:p>
          <a:p>
            <a:pPr indent="0" lvl="0" marL="0" rtl="0" algn="just">
              <a:spcBef>
                <a:spcPts val="1200"/>
              </a:spcBef>
              <a:spcAft>
                <a:spcPts val="0"/>
              </a:spcAft>
              <a:buNone/>
            </a:pPr>
            <a:r>
              <a:rPr b="1" lang="en" sz="2000">
                <a:latin typeface="Times New Roman"/>
                <a:ea typeface="Times New Roman"/>
                <a:cs typeface="Times New Roman"/>
                <a:sym typeface="Times New Roman"/>
              </a:rPr>
              <a:t>EXAMPLE 13</a:t>
            </a:r>
            <a:r>
              <a:rPr lang="en" sz="2000">
                <a:latin typeface="Times New Roman"/>
                <a:ea typeface="Times New Roman"/>
                <a:cs typeface="Times New Roman"/>
                <a:sym typeface="Times New Roman"/>
              </a:rPr>
              <a:t> A student can choose a computer project from one of three lists. The three lists contain 23, 15, and 19 possible projects, respectively. No project is on more than one list. How many possible projects are there to choose from?</a:t>
            </a:r>
            <a:endParaRPr sz="2000">
              <a:latin typeface="Times New Roman"/>
              <a:ea typeface="Times New Roman"/>
              <a:cs typeface="Times New Roman"/>
              <a:sym typeface="Times New Roman"/>
            </a:endParaRPr>
          </a:p>
          <a:p>
            <a:pPr indent="0" lvl="0" marL="0" rtl="0" algn="just">
              <a:spcBef>
                <a:spcPts val="1200"/>
              </a:spcBef>
              <a:spcAft>
                <a:spcPts val="0"/>
              </a:spcAft>
              <a:buNone/>
            </a:pPr>
            <a:r>
              <a:rPr b="1" lang="en" sz="2000">
                <a:latin typeface="Times New Roman"/>
                <a:ea typeface="Times New Roman"/>
                <a:cs typeface="Times New Roman"/>
                <a:sym typeface="Times New Roman"/>
              </a:rPr>
              <a:t>Solution: </a:t>
            </a:r>
            <a:r>
              <a:rPr lang="en" sz="2000">
                <a:latin typeface="Times New Roman"/>
                <a:ea typeface="Times New Roman"/>
                <a:cs typeface="Times New Roman"/>
                <a:sym typeface="Times New Roman"/>
              </a:rPr>
              <a:t>The student can choose a project by selecting a project from the first list, the second list, or the third list. Because no project is on more than one list, by the sum rule there are 23 + 15 + 19 = 57 ways to choose a project.</a:t>
            </a:r>
            <a:endParaRPr sz="20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More Complex Examples:</a:t>
            </a:r>
            <a:endParaRPr>
              <a:latin typeface="Comic Sans MS"/>
              <a:ea typeface="Comic Sans MS"/>
              <a:cs typeface="Comic Sans MS"/>
              <a:sym typeface="Comic Sans MS"/>
            </a:endParaRPr>
          </a:p>
        </p:txBody>
      </p:sp>
      <p:sp>
        <p:nvSpPr>
          <p:cNvPr id="79" name="Google Shape;79;p17"/>
          <p:cNvSpPr txBox="1"/>
          <p:nvPr>
            <p:ph idx="1" type="body"/>
          </p:nvPr>
        </p:nvSpPr>
        <p:spPr>
          <a:xfrm>
            <a:off x="311700" y="1123075"/>
            <a:ext cx="8520600" cy="34164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b="1" lang="en">
                <a:latin typeface="Times New Roman"/>
                <a:ea typeface="Times New Roman"/>
                <a:cs typeface="Times New Roman"/>
                <a:sym typeface="Times New Roman"/>
              </a:rPr>
              <a:t>EXAMPLE 16</a:t>
            </a:r>
            <a:r>
              <a:rPr lang="en">
                <a:latin typeface="Times New Roman"/>
                <a:ea typeface="Times New Roman"/>
                <a:cs typeface="Times New Roman"/>
                <a:sym typeface="Times New Roman"/>
              </a:rPr>
              <a:t> Each user on a computer system has a password, which is six to eight characters long, where each character is an uppercase letter or a digit. Each password must contain at least one digit. How many possible passwords are there?</a:t>
            </a:r>
            <a:endParaRPr>
              <a:latin typeface="Times New Roman"/>
              <a:ea typeface="Times New Roman"/>
              <a:cs typeface="Times New Roman"/>
              <a:sym typeface="Times New Roman"/>
            </a:endParaRPr>
          </a:p>
          <a:p>
            <a:pPr indent="0" lvl="0" marL="0" rtl="0" algn="just">
              <a:lnSpc>
                <a:spcPct val="105000"/>
              </a:lnSpc>
              <a:spcBef>
                <a:spcPts val="1200"/>
              </a:spcBef>
              <a:spcAft>
                <a:spcPts val="0"/>
              </a:spcAft>
              <a:buNone/>
            </a:pPr>
            <a:r>
              <a:rPr lang="en">
                <a:latin typeface="Times New Roman"/>
                <a:ea typeface="Times New Roman"/>
                <a:cs typeface="Times New Roman"/>
                <a:sym typeface="Times New Roman"/>
              </a:rPr>
              <a:t>Solution: Let P be the total number of possible passwords, and let P</a:t>
            </a:r>
            <a:r>
              <a:rPr baseline="-25000" lang="en">
                <a:latin typeface="Times New Roman"/>
                <a:ea typeface="Times New Roman"/>
                <a:cs typeface="Times New Roman"/>
                <a:sym typeface="Times New Roman"/>
              </a:rPr>
              <a:t>6</a:t>
            </a:r>
            <a:r>
              <a:rPr lang="en">
                <a:latin typeface="Times New Roman"/>
                <a:ea typeface="Times New Roman"/>
                <a:cs typeface="Times New Roman"/>
                <a:sym typeface="Times New Roman"/>
              </a:rPr>
              <a:t>, P</a:t>
            </a:r>
            <a:r>
              <a:rPr baseline="-25000" lang="en">
                <a:latin typeface="Times New Roman"/>
                <a:ea typeface="Times New Roman"/>
                <a:cs typeface="Times New Roman"/>
                <a:sym typeface="Times New Roman"/>
              </a:rPr>
              <a:t>7</a:t>
            </a:r>
            <a:r>
              <a:rPr lang="en">
                <a:latin typeface="Times New Roman"/>
                <a:ea typeface="Times New Roman"/>
                <a:cs typeface="Times New Roman"/>
                <a:sym typeface="Times New Roman"/>
              </a:rPr>
              <a:t>, and P</a:t>
            </a:r>
            <a:r>
              <a:rPr baseline="-25000" lang="en">
                <a:latin typeface="Times New Roman"/>
                <a:ea typeface="Times New Roman"/>
                <a:cs typeface="Times New Roman"/>
                <a:sym typeface="Times New Roman"/>
              </a:rPr>
              <a:t>8</a:t>
            </a:r>
            <a:r>
              <a:rPr lang="en">
                <a:latin typeface="Times New Roman"/>
                <a:ea typeface="Times New Roman"/>
                <a:cs typeface="Times New Roman"/>
                <a:sym typeface="Times New Roman"/>
              </a:rPr>
              <a:t> denote the number of possible passwords of length 6, 7, and 8, respectively. </a:t>
            </a:r>
            <a:endParaRPr>
              <a:latin typeface="Times New Roman"/>
              <a:ea typeface="Times New Roman"/>
              <a:cs typeface="Times New Roman"/>
              <a:sym typeface="Times New Roman"/>
            </a:endParaRPr>
          </a:p>
          <a:p>
            <a:pPr indent="0" lvl="0" marL="0" rtl="0" algn="just">
              <a:lnSpc>
                <a:spcPct val="105000"/>
              </a:lnSpc>
              <a:spcBef>
                <a:spcPts val="1200"/>
              </a:spcBef>
              <a:spcAft>
                <a:spcPts val="1200"/>
              </a:spcAft>
              <a:buNone/>
            </a:pPr>
            <a:r>
              <a:rPr lang="en">
                <a:latin typeface="Times New Roman"/>
                <a:ea typeface="Times New Roman"/>
                <a:cs typeface="Times New Roman"/>
                <a:sym typeface="Times New Roman"/>
              </a:rPr>
              <a:t>By the sum rule, P = P</a:t>
            </a:r>
            <a:r>
              <a:rPr baseline="-25000" lang="en">
                <a:latin typeface="Times New Roman"/>
                <a:ea typeface="Times New Roman"/>
                <a:cs typeface="Times New Roman"/>
                <a:sym typeface="Times New Roman"/>
              </a:rPr>
              <a:t>6</a:t>
            </a:r>
            <a:r>
              <a:rPr lang="en">
                <a:latin typeface="Times New Roman"/>
                <a:ea typeface="Times New Roman"/>
                <a:cs typeface="Times New Roman"/>
                <a:sym typeface="Times New Roman"/>
              </a:rPr>
              <a:t> + P</a:t>
            </a:r>
            <a:r>
              <a:rPr baseline="-25000" lang="en">
                <a:latin typeface="Times New Roman"/>
                <a:ea typeface="Times New Roman"/>
                <a:cs typeface="Times New Roman"/>
                <a:sym typeface="Times New Roman"/>
              </a:rPr>
              <a:t>7</a:t>
            </a:r>
            <a:r>
              <a:rPr lang="en">
                <a:latin typeface="Times New Roman"/>
                <a:ea typeface="Times New Roman"/>
                <a:cs typeface="Times New Roman"/>
                <a:sym typeface="Times New Roman"/>
              </a:rPr>
              <a:t> + P</a:t>
            </a:r>
            <a:r>
              <a:rPr baseline="-25000" lang="en">
                <a:latin typeface="Times New Roman"/>
                <a:ea typeface="Times New Roman"/>
                <a:cs typeface="Times New Roman"/>
                <a:sym typeface="Times New Roman"/>
              </a:rPr>
              <a:t>8</a:t>
            </a:r>
            <a:r>
              <a:rPr lang="en">
                <a:latin typeface="Times New Roman"/>
                <a:ea typeface="Times New Roman"/>
                <a:cs typeface="Times New Roman"/>
                <a:sym typeface="Times New Roman"/>
              </a:rPr>
              <a:t>. We will now find P</a:t>
            </a:r>
            <a:r>
              <a:rPr baseline="-25000" lang="en">
                <a:latin typeface="Times New Roman"/>
                <a:ea typeface="Times New Roman"/>
                <a:cs typeface="Times New Roman"/>
                <a:sym typeface="Times New Roman"/>
              </a:rPr>
              <a:t>6</a:t>
            </a:r>
            <a:r>
              <a:rPr lang="en">
                <a:latin typeface="Times New Roman"/>
                <a:ea typeface="Times New Roman"/>
                <a:cs typeface="Times New Roman"/>
                <a:sym typeface="Times New Roman"/>
              </a:rPr>
              <a:t>, P</a:t>
            </a:r>
            <a:r>
              <a:rPr baseline="-25000" lang="en">
                <a:latin typeface="Times New Roman"/>
                <a:ea typeface="Times New Roman"/>
                <a:cs typeface="Times New Roman"/>
                <a:sym typeface="Times New Roman"/>
              </a:rPr>
              <a:t>7</a:t>
            </a:r>
            <a:r>
              <a:rPr lang="en">
                <a:latin typeface="Times New Roman"/>
                <a:ea typeface="Times New Roman"/>
                <a:cs typeface="Times New Roman"/>
                <a:sym typeface="Times New Roman"/>
              </a:rPr>
              <a:t>, and P</a:t>
            </a:r>
            <a:r>
              <a:rPr baseline="-25000" lang="en">
                <a:latin typeface="Times New Roman"/>
                <a:ea typeface="Times New Roman"/>
                <a:cs typeface="Times New Roman"/>
                <a:sym typeface="Times New Roman"/>
              </a:rPr>
              <a:t>8</a:t>
            </a:r>
            <a:r>
              <a:rPr lang="en">
                <a:latin typeface="Times New Roman"/>
                <a:ea typeface="Times New Roman"/>
                <a:cs typeface="Times New Roman"/>
                <a:sym typeface="Times New Roman"/>
              </a:rPr>
              <a:t> . Finding P</a:t>
            </a:r>
            <a:r>
              <a:rPr baseline="-25000" lang="en">
                <a:latin typeface="Times New Roman"/>
                <a:ea typeface="Times New Roman"/>
                <a:cs typeface="Times New Roman"/>
                <a:sym typeface="Times New Roman"/>
              </a:rPr>
              <a:t>6</a:t>
            </a:r>
            <a:r>
              <a:rPr lang="en">
                <a:latin typeface="Times New Roman"/>
                <a:ea typeface="Times New Roman"/>
                <a:cs typeface="Times New Roman"/>
                <a:sym typeface="Times New Roman"/>
              </a:rPr>
              <a:t> directly is difficult. To find P</a:t>
            </a:r>
            <a:r>
              <a:rPr baseline="-25000" lang="en">
                <a:latin typeface="Times New Roman"/>
                <a:ea typeface="Times New Roman"/>
                <a:cs typeface="Times New Roman"/>
                <a:sym typeface="Times New Roman"/>
              </a:rPr>
              <a:t>6</a:t>
            </a:r>
            <a:r>
              <a:rPr lang="en">
                <a:latin typeface="Times New Roman"/>
                <a:ea typeface="Times New Roman"/>
                <a:cs typeface="Times New Roman"/>
                <a:sym typeface="Times New Roman"/>
              </a:rPr>
              <a:t> it is easier to find the number of strings of uppercase letters and digits that are six characters long, including those with no digits, and subtract from this the number of strings with no digits. By the product rule, the number of strings of six characters is 366, and the number of strings with no digits is 266.</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863550"/>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P</a:t>
            </a:r>
            <a:r>
              <a:rPr baseline="-25000" lang="en"/>
              <a:t>6 </a:t>
            </a:r>
            <a:r>
              <a:rPr lang="en"/>
              <a:t>= 366 − 266 = 2,176,782,336 − 308,915,776 = 1,867,866,560.</a:t>
            </a:r>
            <a:endParaRPr/>
          </a:p>
          <a:p>
            <a:pPr indent="0" lvl="0" marL="0" rtl="0" algn="l">
              <a:spcBef>
                <a:spcPts val="1200"/>
              </a:spcBef>
              <a:spcAft>
                <a:spcPts val="0"/>
              </a:spcAft>
              <a:buClr>
                <a:schemeClr val="dk1"/>
              </a:buClr>
              <a:buSzPts val="1100"/>
              <a:buFont typeface="Arial"/>
              <a:buNone/>
            </a:pPr>
            <a:r>
              <a:rPr lang="en"/>
              <a:t>Similarly, we have</a:t>
            </a:r>
            <a:endParaRPr/>
          </a:p>
          <a:p>
            <a:pPr indent="0" lvl="0" marL="0" rtl="0" algn="l">
              <a:spcBef>
                <a:spcPts val="1200"/>
              </a:spcBef>
              <a:spcAft>
                <a:spcPts val="0"/>
              </a:spcAft>
              <a:buClr>
                <a:schemeClr val="dk1"/>
              </a:buClr>
              <a:buSzPts val="1100"/>
              <a:buFont typeface="Arial"/>
              <a:buNone/>
            </a:pPr>
            <a:r>
              <a:rPr lang="en"/>
              <a:t>P</a:t>
            </a:r>
            <a:r>
              <a:rPr baseline="-25000" lang="en"/>
              <a:t>7</a:t>
            </a:r>
            <a:r>
              <a:rPr lang="en"/>
              <a:t> = 367 − 267 = 78,364,164,096 − 8,031,810,176 = 70,332,353,920</a:t>
            </a:r>
            <a:endParaRPr/>
          </a:p>
          <a:p>
            <a:pPr indent="0" lvl="0" marL="0" rtl="0" algn="l">
              <a:spcBef>
                <a:spcPts val="1200"/>
              </a:spcBef>
              <a:spcAft>
                <a:spcPts val="0"/>
              </a:spcAft>
              <a:buClr>
                <a:schemeClr val="dk1"/>
              </a:buClr>
              <a:buSzPts val="1100"/>
              <a:buFont typeface="Arial"/>
              <a:buNone/>
            </a:pPr>
            <a:r>
              <a:rPr lang="en"/>
              <a:t>and</a:t>
            </a:r>
            <a:endParaRPr/>
          </a:p>
          <a:p>
            <a:pPr indent="0" lvl="0" marL="0" rtl="0" algn="l">
              <a:spcBef>
                <a:spcPts val="1200"/>
              </a:spcBef>
              <a:spcAft>
                <a:spcPts val="0"/>
              </a:spcAft>
              <a:buClr>
                <a:schemeClr val="dk1"/>
              </a:buClr>
              <a:buSzPts val="1100"/>
              <a:buFont typeface="Arial"/>
              <a:buNone/>
            </a:pPr>
            <a:r>
              <a:rPr lang="en"/>
              <a:t>P</a:t>
            </a:r>
            <a:r>
              <a:rPr baseline="-25000" lang="en"/>
              <a:t>8</a:t>
            </a:r>
            <a:r>
              <a:rPr lang="en"/>
              <a:t> = 368 − 268 = 2,821,109,907,456 − 208,827,064,576</a:t>
            </a:r>
            <a:endParaRPr/>
          </a:p>
          <a:p>
            <a:pPr indent="0" lvl="0" marL="0" rtl="0" algn="l">
              <a:spcBef>
                <a:spcPts val="1200"/>
              </a:spcBef>
              <a:spcAft>
                <a:spcPts val="0"/>
              </a:spcAft>
              <a:buClr>
                <a:schemeClr val="dk1"/>
              </a:buClr>
              <a:buSzPts val="1100"/>
              <a:buFont typeface="Arial"/>
              <a:buNone/>
            </a:pPr>
            <a:r>
              <a:rPr lang="en"/>
              <a:t>= 2,612,282,842,880.</a:t>
            </a:r>
            <a:endParaRPr/>
          </a:p>
          <a:p>
            <a:pPr indent="0" lvl="0" marL="0" rtl="0" algn="l">
              <a:spcBef>
                <a:spcPts val="1200"/>
              </a:spcBef>
              <a:spcAft>
                <a:spcPts val="0"/>
              </a:spcAft>
              <a:buClr>
                <a:schemeClr val="dk1"/>
              </a:buClr>
              <a:buSzPts val="1100"/>
              <a:buFont typeface="Arial"/>
              <a:buNone/>
            </a:pPr>
            <a:r>
              <a:rPr lang="en"/>
              <a:t>Consequently,</a:t>
            </a:r>
            <a:endParaRPr/>
          </a:p>
          <a:p>
            <a:pPr indent="0" lvl="0" marL="0" rtl="0" algn="l">
              <a:spcBef>
                <a:spcPts val="1200"/>
              </a:spcBef>
              <a:spcAft>
                <a:spcPts val="0"/>
              </a:spcAft>
              <a:buClr>
                <a:schemeClr val="dk1"/>
              </a:buClr>
              <a:buSzPts val="1100"/>
              <a:buFont typeface="Arial"/>
              <a:buNone/>
            </a:pPr>
            <a:r>
              <a:rPr lang="en"/>
              <a:t>P = P</a:t>
            </a:r>
            <a:r>
              <a:rPr baseline="-25000" lang="en"/>
              <a:t>6</a:t>
            </a:r>
            <a:r>
              <a:rPr lang="en"/>
              <a:t> + P</a:t>
            </a:r>
            <a:r>
              <a:rPr baseline="-25000" lang="en"/>
              <a:t>7</a:t>
            </a:r>
            <a:r>
              <a:rPr lang="en"/>
              <a:t> + P</a:t>
            </a:r>
            <a:r>
              <a:rPr baseline="-25000" lang="en"/>
              <a:t>8 </a:t>
            </a:r>
            <a:r>
              <a:rPr lang="en"/>
              <a:t>= 2,684,483,063,360.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6.1.4 The Subtraction Rule (Inclusion–Exclusion for Two Sets)</a:t>
            </a:r>
            <a:endParaRPr>
              <a:latin typeface="Comic Sans MS"/>
              <a:ea typeface="Comic Sans MS"/>
              <a:cs typeface="Comic Sans MS"/>
              <a:sym typeface="Comic Sans MS"/>
            </a:endParaRPr>
          </a:p>
          <a:p>
            <a:pPr indent="0" lvl="0" marL="0" rtl="0" algn="l">
              <a:spcBef>
                <a:spcPts val="0"/>
              </a:spcBef>
              <a:spcAft>
                <a:spcPts val="0"/>
              </a:spcAft>
              <a:buNone/>
            </a:pPr>
            <a:r>
              <a:t/>
            </a:r>
            <a:endParaRPr/>
          </a:p>
        </p:txBody>
      </p:sp>
      <p:sp>
        <p:nvSpPr>
          <p:cNvPr id="90" name="Google Shape;90;p19"/>
          <p:cNvSpPr txBox="1"/>
          <p:nvPr>
            <p:ph idx="1" type="body"/>
          </p:nvPr>
        </p:nvSpPr>
        <p:spPr>
          <a:xfrm>
            <a:off x="311700" y="1660625"/>
            <a:ext cx="8520600" cy="3158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2000">
                <a:latin typeface="Times New Roman"/>
                <a:ea typeface="Times New Roman"/>
                <a:cs typeface="Times New Roman"/>
                <a:sym typeface="Times New Roman"/>
              </a:rPr>
              <a:t>If a task can be done in either n1 ways or n2 ways, then the number of ways to do the task is n</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 n</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minus the number of ways to do the task that are common to the two different ways.</a:t>
            </a:r>
            <a:endParaRPr sz="2000">
              <a:latin typeface="Times New Roman"/>
              <a:ea typeface="Times New Roman"/>
              <a:cs typeface="Times New Roman"/>
              <a:sym typeface="Times New Roman"/>
            </a:endParaRPr>
          </a:p>
          <a:p>
            <a:pPr indent="0" lvl="0" marL="0" rtl="0" algn="just">
              <a:spcBef>
                <a:spcPts val="1200"/>
              </a:spcBef>
              <a:spcAft>
                <a:spcPts val="0"/>
              </a:spcAft>
              <a:buNone/>
            </a:pPr>
            <a:r>
              <a:rPr lang="en" sz="2000">
                <a:latin typeface="Times New Roman"/>
                <a:ea typeface="Times New Roman"/>
                <a:cs typeface="Times New Roman"/>
                <a:sym typeface="Times New Roman"/>
              </a:rPr>
              <a:t>The subtraction rule is also known as the principle of </a:t>
            </a:r>
            <a:r>
              <a:rPr b="1" lang="en" sz="2000">
                <a:latin typeface="Times New Roman"/>
                <a:ea typeface="Times New Roman"/>
                <a:cs typeface="Times New Roman"/>
                <a:sym typeface="Times New Roman"/>
              </a:rPr>
              <a:t>inclusion–exclusion, </a:t>
            </a:r>
            <a:r>
              <a:rPr lang="en" sz="2000">
                <a:latin typeface="Times New Roman"/>
                <a:ea typeface="Times New Roman"/>
                <a:cs typeface="Times New Roman"/>
                <a:sym typeface="Times New Roman"/>
              </a:rPr>
              <a:t>especially when it is used to count the number of elements in the union of two sets.</a:t>
            </a:r>
            <a:endParaRPr sz="20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Subtraction</a:t>
            </a:r>
            <a:r>
              <a:rPr lang="en">
                <a:latin typeface="Comic Sans MS"/>
                <a:ea typeface="Comic Sans MS"/>
                <a:cs typeface="Comic Sans MS"/>
                <a:sym typeface="Comic Sans MS"/>
              </a:rPr>
              <a:t> Rules:</a:t>
            </a:r>
            <a:endParaRPr>
              <a:latin typeface="Comic Sans MS"/>
              <a:ea typeface="Comic Sans MS"/>
              <a:cs typeface="Comic Sans MS"/>
              <a:sym typeface="Comic Sans MS"/>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2000">
                <a:latin typeface="Times New Roman"/>
                <a:ea typeface="Times New Roman"/>
                <a:cs typeface="Times New Roman"/>
                <a:sym typeface="Times New Roman"/>
              </a:rPr>
              <a:t>Suppose that A</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and A are sets. Then, there are |</a:t>
            </a:r>
            <a:r>
              <a:rPr lang="en" sz="2000">
                <a:latin typeface="Times New Roman"/>
                <a:ea typeface="Times New Roman"/>
                <a:cs typeface="Times New Roman"/>
                <a:sym typeface="Times New Roman"/>
              </a:rPr>
              <a:t>A</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 ways to select an element from </a:t>
            </a:r>
            <a:r>
              <a:rPr lang="en" sz="2000">
                <a:latin typeface="Times New Roman"/>
                <a:ea typeface="Times New Roman"/>
                <a:cs typeface="Times New Roman"/>
                <a:sym typeface="Times New Roman"/>
              </a:rPr>
              <a:t>A</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and |A</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ways to select an element from </a:t>
            </a:r>
            <a:r>
              <a:rPr lang="en" sz="2000">
                <a:latin typeface="Times New Roman"/>
                <a:ea typeface="Times New Roman"/>
                <a:cs typeface="Times New Roman"/>
                <a:sym typeface="Times New Roman"/>
              </a:rPr>
              <a:t>A</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The number of ways to select an element from </a:t>
            </a:r>
            <a:r>
              <a:rPr lang="en" sz="2000">
                <a:latin typeface="Times New Roman"/>
                <a:ea typeface="Times New Roman"/>
                <a:cs typeface="Times New Roman"/>
                <a:sym typeface="Times New Roman"/>
              </a:rPr>
              <a:t>A</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or from </a:t>
            </a:r>
            <a:r>
              <a:rPr lang="en" sz="2000">
                <a:latin typeface="Times New Roman"/>
                <a:ea typeface="Times New Roman"/>
                <a:cs typeface="Times New Roman"/>
                <a:sym typeface="Times New Roman"/>
              </a:rPr>
              <a:t>A</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that is, the number of ways to select an element from their union, is the sum of the number of ways to select an element from </a:t>
            </a:r>
            <a:r>
              <a:rPr lang="en" sz="2000">
                <a:latin typeface="Times New Roman"/>
                <a:ea typeface="Times New Roman"/>
                <a:cs typeface="Times New Roman"/>
                <a:sym typeface="Times New Roman"/>
              </a:rPr>
              <a:t>A</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and the number of ways to select an element from </a:t>
            </a:r>
            <a:r>
              <a:rPr lang="en" sz="2000">
                <a:latin typeface="Times New Roman"/>
                <a:ea typeface="Times New Roman"/>
                <a:cs typeface="Times New Roman"/>
                <a:sym typeface="Times New Roman"/>
              </a:rPr>
              <a:t>A</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minus the number of ways to select an element that is in both </a:t>
            </a:r>
            <a:r>
              <a:rPr lang="en" sz="2000">
                <a:latin typeface="Times New Roman"/>
                <a:ea typeface="Times New Roman"/>
                <a:cs typeface="Times New Roman"/>
                <a:sym typeface="Times New Roman"/>
              </a:rPr>
              <a:t>A</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and </a:t>
            </a:r>
            <a:r>
              <a:rPr lang="en" sz="2000">
                <a:latin typeface="Times New Roman"/>
                <a:ea typeface="Times New Roman"/>
                <a:cs typeface="Times New Roman"/>
                <a:sym typeface="Times New Roman"/>
              </a:rPr>
              <a:t>A</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Because there are |</a:t>
            </a:r>
            <a:r>
              <a:rPr lang="en" sz="2000">
                <a:latin typeface="Times New Roman"/>
                <a:ea typeface="Times New Roman"/>
                <a:cs typeface="Times New Roman"/>
                <a:sym typeface="Times New Roman"/>
              </a:rPr>
              <a:t>A</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 </a:t>
            </a:r>
            <a:r>
              <a:rPr lang="en" sz="2000">
                <a:latin typeface="Times New Roman"/>
                <a:ea typeface="Times New Roman"/>
                <a:cs typeface="Times New Roman"/>
                <a:sym typeface="Times New Roman"/>
              </a:rPr>
              <a:t>A</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ways to select an element in either </a:t>
            </a:r>
            <a:r>
              <a:rPr lang="en" sz="2000">
                <a:latin typeface="Times New Roman"/>
                <a:ea typeface="Times New Roman"/>
                <a:cs typeface="Times New Roman"/>
                <a:sym typeface="Times New Roman"/>
              </a:rPr>
              <a:t>A</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or in </a:t>
            </a:r>
            <a:r>
              <a:rPr lang="en" sz="2000">
                <a:latin typeface="Times New Roman"/>
                <a:ea typeface="Times New Roman"/>
                <a:cs typeface="Times New Roman"/>
                <a:sym typeface="Times New Roman"/>
              </a:rPr>
              <a:t>A</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and |</a:t>
            </a:r>
            <a:r>
              <a:rPr lang="en" sz="2000">
                <a:latin typeface="Times New Roman"/>
                <a:ea typeface="Times New Roman"/>
                <a:cs typeface="Times New Roman"/>
                <a:sym typeface="Times New Roman"/>
              </a:rPr>
              <a:t>A</a:t>
            </a:r>
            <a:r>
              <a:rPr baseline="-25000" lang="en" sz="2000">
                <a:latin typeface="Times New Roman"/>
                <a:ea typeface="Times New Roman"/>
                <a:cs typeface="Times New Roman"/>
                <a:sym typeface="Times New Roman"/>
              </a:rPr>
              <a:t>1</a:t>
            </a:r>
            <a:r>
              <a:rPr lang="en" sz="2000">
                <a:latin typeface="Times New Roman"/>
                <a:ea typeface="Times New Roman"/>
                <a:cs typeface="Times New Roman"/>
                <a:sym typeface="Times New Roman"/>
              </a:rPr>
              <a:t>  ∩ </a:t>
            </a:r>
            <a:r>
              <a:rPr lang="en" sz="2000">
                <a:latin typeface="Times New Roman"/>
                <a:ea typeface="Times New Roman"/>
                <a:cs typeface="Times New Roman"/>
                <a:sym typeface="Times New Roman"/>
              </a:rPr>
              <a:t>A</a:t>
            </a:r>
            <a:r>
              <a:rPr baseline="-25000" lang="en" sz="2000">
                <a:latin typeface="Times New Roman"/>
                <a:ea typeface="Times New Roman"/>
                <a:cs typeface="Times New Roman"/>
                <a:sym typeface="Times New Roman"/>
              </a:rPr>
              <a:t>2</a:t>
            </a:r>
            <a:r>
              <a:rPr lang="en" sz="2000">
                <a:latin typeface="Times New Roman"/>
                <a:ea typeface="Times New Roman"/>
                <a:cs typeface="Times New Roman"/>
                <a:sym typeface="Times New Roman"/>
              </a:rPr>
              <a:t>| ways to select an element common to both setsm we have </a:t>
            </a:r>
            <a:r>
              <a:rPr b="1" lang="en" sz="2000">
                <a:latin typeface="Times New Roman"/>
                <a:ea typeface="Times New Roman"/>
                <a:cs typeface="Times New Roman"/>
                <a:sym typeface="Times New Roman"/>
              </a:rPr>
              <a:t>|</a:t>
            </a:r>
            <a:r>
              <a:rPr b="1" lang="en" sz="2000">
                <a:latin typeface="Times New Roman"/>
                <a:ea typeface="Times New Roman"/>
                <a:cs typeface="Times New Roman"/>
                <a:sym typeface="Times New Roman"/>
              </a:rPr>
              <a:t>A</a:t>
            </a:r>
            <a:r>
              <a:rPr b="1" baseline="-25000" lang="en" sz="2000">
                <a:latin typeface="Times New Roman"/>
                <a:ea typeface="Times New Roman"/>
                <a:cs typeface="Times New Roman"/>
                <a:sym typeface="Times New Roman"/>
              </a:rPr>
              <a:t>1 </a:t>
            </a:r>
            <a:r>
              <a:rPr b="1" lang="en" sz="2000">
                <a:latin typeface="Times New Roman"/>
                <a:ea typeface="Times New Roman"/>
                <a:cs typeface="Times New Roman"/>
                <a:sym typeface="Times New Roman"/>
              </a:rPr>
              <a:t>∪ </a:t>
            </a:r>
            <a:r>
              <a:rPr b="1" lang="en" sz="2000">
                <a:latin typeface="Times New Roman"/>
                <a:ea typeface="Times New Roman"/>
                <a:cs typeface="Times New Roman"/>
                <a:sym typeface="Times New Roman"/>
              </a:rPr>
              <a:t>A</a:t>
            </a:r>
            <a:r>
              <a:rPr b="1" baseline="-25000" lang="en" sz="2000">
                <a:latin typeface="Times New Roman"/>
                <a:ea typeface="Times New Roman"/>
                <a:cs typeface="Times New Roman"/>
                <a:sym typeface="Times New Roman"/>
              </a:rPr>
              <a:t>2</a:t>
            </a:r>
            <a:r>
              <a:rPr b="1" lang="en" sz="2000">
                <a:latin typeface="Times New Roman"/>
                <a:ea typeface="Times New Roman"/>
                <a:cs typeface="Times New Roman"/>
                <a:sym typeface="Times New Roman"/>
              </a:rPr>
              <a:t>| = |</a:t>
            </a:r>
            <a:r>
              <a:rPr b="1" lang="en" sz="2000">
                <a:latin typeface="Times New Roman"/>
                <a:ea typeface="Times New Roman"/>
                <a:cs typeface="Times New Roman"/>
                <a:sym typeface="Times New Roman"/>
              </a:rPr>
              <a:t>A</a:t>
            </a:r>
            <a:r>
              <a:rPr b="1" baseline="-25000" lang="en" sz="2000">
                <a:latin typeface="Times New Roman"/>
                <a:ea typeface="Times New Roman"/>
                <a:cs typeface="Times New Roman"/>
                <a:sym typeface="Times New Roman"/>
              </a:rPr>
              <a:t>1</a:t>
            </a:r>
            <a:r>
              <a:rPr b="1" lang="en" sz="2000">
                <a:latin typeface="Times New Roman"/>
                <a:ea typeface="Times New Roman"/>
                <a:cs typeface="Times New Roman"/>
                <a:sym typeface="Times New Roman"/>
              </a:rPr>
              <a:t>| + |</a:t>
            </a:r>
            <a:r>
              <a:rPr b="1" lang="en" sz="2000">
                <a:latin typeface="Times New Roman"/>
                <a:ea typeface="Times New Roman"/>
                <a:cs typeface="Times New Roman"/>
                <a:sym typeface="Times New Roman"/>
              </a:rPr>
              <a:t>A</a:t>
            </a:r>
            <a:r>
              <a:rPr b="1" baseline="-25000" lang="en" sz="2000">
                <a:latin typeface="Times New Roman"/>
                <a:ea typeface="Times New Roman"/>
                <a:cs typeface="Times New Roman"/>
                <a:sym typeface="Times New Roman"/>
              </a:rPr>
              <a:t>2</a:t>
            </a:r>
            <a:r>
              <a:rPr b="1" lang="en" sz="2000">
                <a:latin typeface="Times New Roman"/>
                <a:ea typeface="Times New Roman"/>
                <a:cs typeface="Times New Roman"/>
                <a:sym typeface="Times New Roman"/>
              </a:rPr>
              <a:t>| − |</a:t>
            </a:r>
            <a:r>
              <a:rPr b="1" lang="en" sz="2000">
                <a:latin typeface="Times New Roman"/>
                <a:ea typeface="Times New Roman"/>
                <a:cs typeface="Times New Roman"/>
                <a:sym typeface="Times New Roman"/>
              </a:rPr>
              <a:t>A</a:t>
            </a:r>
            <a:r>
              <a:rPr b="1" baseline="-25000" lang="en" sz="2000">
                <a:latin typeface="Times New Roman"/>
                <a:ea typeface="Times New Roman"/>
                <a:cs typeface="Times New Roman"/>
                <a:sym typeface="Times New Roman"/>
              </a:rPr>
              <a:t>1</a:t>
            </a:r>
            <a:r>
              <a:rPr b="1" lang="en" sz="2000">
                <a:latin typeface="Times New Roman"/>
                <a:ea typeface="Times New Roman"/>
                <a:cs typeface="Times New Roman"/>
                <a:sym typeface="Times New Roman"/>
              </a:rPr>
              <a:t> ∩ </a:t>
            </a:r>
            <a:r>
              <a:rPr b="1" lang="en" sz="2000">
                <a:latin typeface="Times New Roman"/>
                <a:ea typeface="Times New Roman"/>
                <a:cs typeface="Times New Roman"/>
                <a:sym typeface="Times New Roman"/>
              </a:rPr>
              <a:t>A</a:t>
            </a:r>
            <a:r>
              <a:rPr b="1" baseline="-25000" lang="en" sz="2000">
                <a:latin typeface="Times New Roman"/>
                <a:ea typeface="Times New Roman"/>
                <a:cs typeface="Times New Roman"/>
                <a:sym typeface="Times New Roman"/>
              </a:rPr>
              <a:t>2</a:t>
            </a:r>
            <a:r>
              <a:rPr b="1" lang="en" sz="2000">
                <a:latin typeface="Times New Roman"/>
                <a:ea typeface="Times New Roman"/>
                <a:cs typeface="Times New Roman"/>
                <a:sym typeface="Times New Roman"/>
              </a:rPr>
              <a:t>|</a:t>
            </a:r>
            <a:endParaRPr b="1" sz="20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idx="1" type="body"/>
          </p:nvPr>
        </p:nvSpPr>
        <p:spPr>
          <a:xfrm>
            <a:off x="194150" y="549950"/>
            <a:ext cx="8520600" cy="19188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b="1" lang="en" sz="2000">
                <a:latin typeface="Times New Roman"/>
                <a:ea typeface="Times New Roman"/>
                <a:cs typeface="Times New Roman"/>
                <a:sym typeface="Times New Roman"/>
              </a:rPr>
              <a:t>E</a:t>
            </a:r>
            <a:r>
              <a:rPr b="1" lang="en" sz="2000">
                <a:latin typeface="Times New Roman"/>
                <a:ea typeface="Times New Roman"/>
                <a:cs typeface="Times New Roman"/>
                <a:sym typeface="Times New Roman"/>
              </a:rPr>
              <a:t>XAMPLE 19 </a:t>
            </a:r>
            <a:r>
              <a:rPr lang="en" sz="2000">
                <a:latin typeface="Times New Roman"/>
                <a:ea typeface="Times New Roman"/>
                <a:cs typeface="Times New Roman"/>
                <a:sym typeface="Times New Roman"/>
              </a:rPr>
              <a:t>A computer company receives 350 applications from college graduates for a job planning a line of new web servers. Suppose that 220 of these applicants majored in computer science, 147 majored in business, and 51 majored both in computer science and in business. How many of these applicants majored neither in computer science nor in business?</a:t>
            </a:r>
            <a:endParaRPr sz="2000">
              <a:latin typeface="Times New Roman"/>
              <a:ea typeface="Times New Roman"/>
              <a:cs typeface="Times New Roman"/>
              <a:sym typeface="Times New Roman"/>
            </a:endParaRPr>
          </a:p>
          <a:p>
            <a:pPr indent="0" lvl="0" marL="0" rtl="0" algn="just">
              <a:lnSpc>
                <a:spcPct val="95000"/>
              </a:lnSpc>
              <a:spcBef>
                <a:spcPts val="1200"/>
              </a:spcBef>
              <a:spcAft>
                <a:spcPts val="1200"/>
              </a:spcAft>
              <a:buNone/>
            </a:pPr>
            <a:r>
              <a:t/>
            </a:r>
            <a:endParaRPr sz="2000"/>
          </a:p>
        </p:txBody>
      </p:sp>
      <p:pic>
        <p:nvPicPr>
          <p:cNvPr id="102" name="Google Shape;102;p21"/>
          <p:cNvPicPr preferRelativeResize="0"/>
          <p:nvPr/>
        </p:nvPicPr>
        <p:blipFill>
          <a:blip r:embed="rId3">
            <a:alphaModFix/>
          </a:blip>
          <a:stretch>
            <a:fillRect/>
          </a:stretch>
        </p:blipFill>
        <p:spPr>
          <a:xfrm>
            <a:off x="2489025" y="2150900"/>
            <a:ext cx="3595025" cy="2614575"/>
          </a:xfrm>
          <a:prstGeom prst="rect">
            <a:avLst/>
          </a:prstGeom>
          <a:noFill/>
          <a:ln>
            <a:noFill/>
          </a:ln>
        </p:spPr>
      </p:pic>
      <p:sp>
        <p:nvSpPr>
          <p:cNvPr id="103" name="Google Shape;103;p21"/>
          <p:cNvSpPr/>
          <p:nvPr/>
        </p:nvSpPr>
        <p:spPr>
          <a:xfrm>
            <a:off x="2072100" y="2248450"/>
            <a:ext cx="4731900" cy="26145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 name="Google Shape;104;p21"/>
          <p:cNvSpPr txBox="1"/>
          <p:nvPr/>
        </p:nvSpPr>
        <p:spPr>
          <a:xfrm>
            <a:off x="3497575" y="3277150"/>
            <a:ext cx="74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a:t>
            </a:r>
            <a:r>
              <a:rPr baseline="-25000" lang="en" sz="1800">
                <a:solidFill>
                  <a:schemeClr val="dk2"/>
                </a:solidFill>
              </a:rPr>
              <a:t>1                              </a:t>
            </a:r>
            <a:endParaRPr baseline="-25000" sz="1800">
              <a:solidFill>
                <a:schemeClr val="dk2"/>
              </a:solidFill>
            </a:endParaRPr>
          </a:p>
        </p:txBody>
      </p:sp>
      <p:sp>
        <p:nvSpPr>
          <p:cNvPr id="105" name="Google Shape;105;p21"/>
          <p:cNvSpPr txBox="1"/>
          <p:nvPr/>
        </p:nvSpPr>
        <p:spPr>
          <a:xfrm>
            <a:off x="4884425" y="3227338"/>
            <a:ext cx="56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A</a:t>
            </a:r>
            <a:r>
              <a:rPr baseline="-25000" lang="en" sz="1800">
                <a:solidFill>
                  <a:schemeClr val="dk2"/>
                </a:solidFill>
              </a:rPr>
              <a:t>2</a:t>
            </a:r>
            <a:r>
              <a:rPr baseline="-25000" lang="en" sz="1800">
                <a:solidFill>
                  <a:schemeClr val="dk2"/>
                </a:solidFill>
              </a:rPr>
              <a:t>  </a:t>
            </a:r>
            <a:endParaRPr/>
          </a:p>
        </p:txBody>
      </p:sp>
      <p:sp>
        <p:nvSpPr>
          <p:cNvPr id="106" name="Google Shape;106;p21"/>
          <p:cNvSpPr txBox="1"/>
          <p:nvPr/>
        </p:nvSpPr>
        <p:spPr>
          <a:xfrm>
            <a:off x="3948349" y="3017950"/>
            <a:ext cx="1012200" cy="492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b="1" lang="en">
                <a:solidFill>
                  <a:schemeClr val="dk2"/>
                </a:solidFill>
                <a:latin typeface="Times New Roman"/>
                <a:ea typeface="Times New Roman"/>
                <a:cs typeface="Times New Roman"/>
                <a:sym typeface="Times New Roman"/>
              </a:rPr>
              <a:t>A</a:t>
            </a:r>
            <a:r>
              <a:rPr b="1" baseline="-25000" lang="en">
                <a:solidFill>
                  <a:schemeClr val="dk2"/>
                </a:solidFill>
                <a:latin typeface="Times New Roman"/>
                <a:ea typeface="Times New Roman"/>
                <a:cs typeface="Times New Roman"/>
                <a:sym typeface="Times New Roman"/>
              </a:rPr>
              <a:t>1</a:t>
            </a:r>
            <a:r>
              <a:rPr b="1" lang="en">
                <a:solidFill>
                  <a:schemeClr val="dk2"/>
                </a:solidFill>
                <a:latin typeface="Times New Roman"/>
                <a:ea typeface="Times New Roman"/>
                <a:cs typeface="Times New Roman"/>
                <a:sym typeface="Times New Roman"/>
              </a:rPr>
              <a:t> ∩ A</a:t>
            </a:r>
            <a:r>
              <a:rPr b="1" baseline="-25000" lang="en" sz="2000">
                <a:solidFill>
                  <a:schemeClr val="dk2"/>
                </a:solidFill>
                <a:latin typeface="Times New Roman"/>
                <a:ea typeface="Times New Roman"/>
                <a:cs typeface="Times New Roman"/>
                <a:sym typeface="Times New Roman"/>
              </a:rPr>
              <a:t>2</a:t>
            </a:r>
            <a:endParaRPr/>
          </a:p>
        </p:txBody>
      </p:sp>
      <p:sp>
        <p:nvSpPr>
          <p:cNvPr id="107" name="Google Shape;107;p21"/>
          <p:cNvSpPr txBox="1"/>
          <p:nvPr/>
        </p:nvSpPr>
        <p:spPr>
          <a:xfrm>
            <a:off x="6084050" y="2340900"/>
            <a:ext cx="3130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dk2"/>
                </a:solidFill>
                <a:latin typeface="Times New Roman"/>
                <a:ea typeface="Times New Roman"/>
                <a:cs typeface="Times New Roman"/>
                <a:sym typeface="Times New Roman"/>
              </a:rPr>
              <a:t>U</a:t>
            </a:r>
            <a:endParaRPr sz="2100">
              <a:solidFill>
                <a:schemeClr val="dk2"/>
              </a:solidFill>
              <a:latin typeface="Times New Roman"/>
              <a:ea typeface="Times New Roman"/>
              <a:cs typeface="Times New Roman"/>
              <a:sym typeface="Times New Roman"/>
            </a:endParaRPr>
          </a:p>
        </p:txBody>
      </p:sp>
      <p:sp>
        <p:nvSpPr>
          <p:cNvPr id="108" name="Google Shape;108;p21"/>
          <p:cNvSpPr txBox="1"/>
          <p:nvPr/>
        </p:nvSpPr>
        <p:spPr>
          <a:xfrm>
            <a:off x="6906975" y="2348550"/>
            <a:ext cx="3000000" cy="1508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2000">
                <a:solidFill>
                  <a:schemeClr val="dk2"/>
                </a:solidFill>
                <a:latin typeface="Times New Roman"/>
                <a:ea typeface="Times New Roman"/>
                <a:cs typeface="Times New Roman"/>
                <a:sym typeface="Times New Roman"/>
              </a:rPr>
              <a:t>|A</a:t>
            </a:r>
            <a:r>
              <a:rPr b="1" baseline="-25000" lang="en" sz="2000">
                <a:solidFill>
                  <a:schemeClr val="dk2"/>
                </a:solidFill>
                <a:latin typeface="Times New Roman"/>
                <a:ea typeface="Times New Roman"/>
                <a:cs typeface="Times New Roman"/>
                <a:sym typeface="Times New Roman"/>
              </a:rPr>
              <a:t>1</a:t>
            </a:r>
            <a:r>
              <a:rPr b="1" lang="en" sz="2000">
                <a:solidFill>
                  <a:schemeClr val="dk2"/>
                </a:solidFill>
                <a:latin typeface="Times New Roman"/>
                <a:ea typeface="Times New Roman"/>
                <a:cs typeface="Times New Roman"/>
                <a:sym typeface="Times New Roman"/>
              </a:rPr>
              <a:t>| = 220</a:t>
            </a:r>
            <a:endParaRPr b="1"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000">
                <a:solidFill>
                  <a:schemeClr val="dk2"/>
                </a:solidFill>
                <a:latin typeface="Times New Roman"/>
                <a:ea typeface="Times New Roman"/>
                <a:cs typeface="Times New Roman"/>
                <a:sym typeface="Times New Roman"/>
              </a:rPr>
              <a:t>|A</a:t>
            </a:r>
            <a:r>
              <a:rPr b="1" baseline="-25000" lang="en" sz="2000">
                <a:solidFill>
                  <a:schemeClr val="dk2"/>
                </a:solidFill>
                <a:latin typeface="Times New Roman"/>
                <a:ea typeface="Times New Roman"/>
                <a:cs typeface="Times New Roman"/>
                <a:sym typeface="Times New Roman"/>
              </a:rPr>
              <a:t>2</a:t>
            </a:r>
            <a:r>
              <a:rPr b="1" lang="en" sz="2000">
                <a:solidFill>
                  <a:schemeClr val="dk2"/>
                </a:solidFill>
                <a:latin typeface="Times New Roman"/>
                <a:ea typeface="Times New Roman"/>
                <a:cs typeface="Times New Roman"/>
                <a:sym typeface="Times New Roman"/>
              </a:rPr>
              <a:t>| = 147</a:t>
            </a:r>
            <a:endParaRPr b="1"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None/>
            </a:pPr>
            <a:r>
              <a:rPr b="1" lang="en" sz="2000">
                <a:solidFill>
                  <a:schemeClr val="dk2"/>
                </a:solidFill>
                <a:latin typeface="Times New Roman"/>
                <a:ea typeface="Times New Roman"/>
                <a:cs typeface="Times New Roman"/>
                <a:sym typeface="Times New Roman"/>
              </a:rPr>
              <a:t>|</a:t>
            </a:r>
            <a:r>
              <a:rPr b="1" lang="en" sz="2000">
                <a:solidFill>
                  <a:schemeClr val="dk2"/>
                </a:solidFill>
                <a:latin typeface="Times New Roman"/>
                <a:ea typeface="Times New Roman"/>
                <a:cs typeface="Times New Roman"/>
                <a:sym typeface="Times New Roman"/>
              </a:rPr>
              <a:t>A</a:t>
            </a:r>
            <a:r>
              <a:rPr b="1" baseline="-25000" lang="en" sz="2000">
                <a:solidFill>
                  <a:schemeClr val="dk2"/>
                </a:solidFill>
                <a:latin typeface="Times New Roman"/>
                <a:ea typeface="Times New Roman"/>
                <a:cs typeface="Times New Roman"/>
                <a:sym typeface="Times New Roman"/>
              </a:rPr>
              <a:t>1</a:t>
            </a:r>
            <a:r>
              <a:rPr b="1" lang="en" sz="2000">
                <a:solidFill>
                  <a:schemeClr val="dk2"/>
                </a:solidFill>
                <a:latin typeface="Times New Roman"/>
                <a:ea typeface="Times New Roman"/>
                <a:cs typeface="Times New Roman"/>
                <a:sym typeface="Times New Roman"/>
              </a:rPr>
              <a:t> ∩ A</a:t>
            </a:r>
            <a:r>
              <a:rPr b="1" baseline="-25000" lang="en" sz="2000">
                <a:solidFill>
                  <a:schemeClr val="dk2"/>
                </a:solidFill>
                <a:latin typeface="Times New Roman"/>
                <a:ea typeface="Times New Roman"/>
                <a:cs typeface="Times New Roman"/>
                <a:sym typeface="Times New Roman"/>
              </a:rPr>
              <a:t>2</a:t>
            </a:r>
            <a:r>
              <a:rPr b="1" lang="en" sz="2000">
                <a:solidFill>
                  <a:schemeClr val="dk2"/>
                </a:solidFill>
                <a:latin typeface="Times New Roman"/>
                <a:ea typeface="Times New Roman"/>
                <a:cs typeface="Times New Roman"/>
                <a:sym typeface="Times New Roman"/>
              </a:rPr>
              <a:t>| =51</a:t>
            </a:r>
            <a:endParaRPr b="1" sz="2000">
              <a:solidFill>
                <a:schemeClr val="dk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