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6638E-DD39-B84B-A88D-47CEB405FC5A}" v="638" dt="2023-01-29T01:27:21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87" d="100"/>
          <a:sy n="87" d="100"/>
        </p:scale>
        <p:origin x="33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bid Abrar" userId="6af75ec18d7de31c" providerId="LiveId" clId="{D986638E-DD39-B84B-A88D-47CEB405FC5A}"/>
    <pc:docChg chg="undo custSel addSld modSld">
      <pc:chgData name="Mohammed Abid Abrar" userId="6af75ec18d7de31c" providerId="LiveId" clId="{D986638E-DD39-B84B-A88D-47CEB405FC5A}" dt="2023-01-29T01:27:21.215" v="1574" actId="113"/>
      <pc:docMkLst>
        <pc:docMk/>
      </pc:docMkLst>
      <pc:sldChg chg="modSp mod">
        <pc:chgData name="Mohammed Abid Abrar" userId="6af75ec18d7de31c" providerId="LiveId" clId="{D986638E-DD39-B84B-A88D-47CEB405FC5A}" dt="2023-01-29T01:25:35.712" v="1530" actId="20577"/>
        <pc:sldMkLst>
          <pc:docMk/>
          <pc:sldMk cId="1234991444" sldId="267"/>
        </pc:sldMkLst>
        <pc:spChg chg="mod">
          <ac:chgData name="Mohammed Abid Abrar" userId="6af75ec18d7de31c" providerId="LiveId" clId="{D986638E-DD39-B84B-A88D-47CEB405FC5A}" dt="2023-01-29T01:25:35.712" v="1530" actId="20577"/>
          <ac:spMkLst>
            <pc:docMk/>
            <pc:sldMk cId="1234991444" sldId="267"/>
            <ac:spMk id="9" creationId="{4D1618D8-8611-64CE-155D-AFF8C77D0601}"/>
          </ac:spMkLst>
        </pc:spChg>
      </pc:sldChg>
      <pc:sldChg chg="modSp mod">
        <pc:chgData name="Mohammed Abid Abrar" userId="6af75ec18d7de31c" providerId="LiveId" clId="{D986638E-DD39-B84B-A88D-47CEB405FC5A}" dt="2023-01-29T01:25:26.001" v="1519" actId="20577"/>
        <pc:sldMkLst>
          <pc:docMk/>
          <pc:sldMk cId="3801929224" sldId="268"/>
        </pc:sldMkLst>
        <pc:spChg chg="mod">
          <ac:chgData name="Mohammed Abid Abrar" userId="6af75ec18d7de31c" providerId="LiveId" clId="{D986638E-DD39-B84B-A88D-47CEB405FC5A}" dt="2023-01-29T01:25:26.001" v="1519" actId="20577"/>
          <ac:spMkLst>
            <pc:docMk/>
            <pc:sldMk cId="3801929224" sldId="268"/>
            <ac:spMk id="9" creationId="{4D1618D8-8611-64CE-155D-AFF8C77D0601}"/>
          </ac:spMkLst>
        </pc:spChg>
      </pc:sldChg>
      <pc:sldChg chg="modSp">
        <pc:chgData name="Mohammed Abid Abrar" userId="6af75ec18d7de31c" providerId="LiveId" clId="{D986638E-DD39-B84B-A88D-47CEB405FC5A}" dt="2023-01-29T00:16:33.901" v="237" actId="20577"/>
        <pc:sldMkLst>
          <pc:docMk/>
          <pc:sldMk cId="470754107" sldId="269"/>
        </pc:sldMkLst>
        <pc:spChg chg="mod">
          <ac:chgData name="Mohammed Abid Abrar" userId="6af75ec18d7de31c" providerId="LiveId" clId="{D986638E-DD39-B84B-A88D-47CEB405FC5A}" dt="2023-01-29T00:16:33.901" v="237" actId="20577"/>
          <ac:spMkLst>
            <pc:docMk/>
            <pc:sldMk cId="470754107" sldId="269"/>
            <ac:spMk id="3" creationId="{5DAA8778-5E70-3557-A290-1D18131966E9}"/>
          </ac:spMkLst>
        </pc:spChg>
      </pc:sldChg>
      <pc:sldChg chg="modAnim">
        <pc:chgData name="Mohammed Abid Abrar" userId="6af75ec18d7de31c" providerId="LiveId" clId="{D986638E-DD39-B84B-A88D-47CEB405FC5A}" dt="2023-01-29T00:34:12.566" v="369"/>
        <pc:sldMkLst>
          <pc:docMk/>
          <pc:sldMk cId="2660467362" sldId="270"/>
        </pc:sldMkLst>
      </pc:sldChg>
      <pc:sldChg chg="modSp mod modAnim">
        <pc:chgData name="Mohammed Abid Abrar" userId="6af75ec18d7de31c" providerId="LiveId" clId="{D986638E-DD39-B84B-A88D-47CEB405FC5A}" dt="2023-01-29T00:33:53.624" v="367"/>
        <pc:sldMkLst>
          <pc:docMk/>
          <pc:sldMk cId="2880799805" sldId="271"/>
        </pc:sldMkLst>
        <pc:spChg chg="mod">
          <ac:chgData name="Mohammed Abid Abrar" userId="6af75ec18d7de31c" providerId="LiveId" clId="{D986638E-DD39-B84B-A88D-47CEB405FC5A}" dt="2023-01-29T00:17:38.908" v="240" actId="20577"/>
          <ac:spMkLst>
            <pc:docMk/>
            <pc:sldMk cId="2880799805" sldId="271"/>
            <ac:spMk id="2" creationId="{73375349-31C4-FE88-D06F-B413FE827CAD}"/>
          </ac:spMkLst>
        </pc:spChg>
      </pc:sldChg>
      <pc:sldChg chg="modSp mod">
        <pc:chgData name="Mohammed Abid Abrar" userId="6af75ec18d7de31c" providerId="LiveId" clId="{D986638E-DD39-B84B-A88D-47CEB405FC5A}" dt="2023-01-29T01:26:00.868" v="1546" actId="20577"/>
        <pc:sldMkLst>
          <pc:docMk/>
          <pc:sldMk cId="1054730865" sldId="272"/>
        </pc:sldMkLst>
        <pc:spChg chg="mod">
          <ac:chgData name="Mohammed Abid Abrar" userId="6af75ec18d7de31c" providerId="LiveId" clId="{D986638E-DD39-B84B-A88D-47CEB405FC5A}" dt="2023-01-29T01:26:00.868" v="1546" actId="20577"/>
          <ac:spMkLst>
            <pc:docMk/>
            <pc:sldMk cId="1054730865" sldId="272"/>
            <ac:spMk id="3" creationId="{7D720C52-30B1-F508-E895-DB0E03579653}"/>
          </ac:spMkLst>
        </pc:spChg>
      </pc:sldChg>
      <pc:sldChg chg="addSp delSp modSp new mod modAnim">
        <pc:chgData name="Mohammed Abid Abrar" userId="6af75ec18d7de31c" providerId="LiveId" clId="{D986638E-DD39-B84B-A88D-47CEB405FC5A}" dt="2023-01-29T00:46:58.383" v="427" actId="1076"/>
        <pc:sldMkLst>
          <pc:docMk/>
          <pc:sldMk cId="901773950" sldId="273"/>
        </pc:sldMkLst>
        <pc:spChg chg="mod">
          <ac:chgData name="Mohammed Abid Abrar" userId="6af75ec18d7de31c" providerId="LiveId" clId="{D986638E-DD39-B84B-A88D-47CEB405FC5A}" dt="2023-01-29T00:17:42.248" v="249" actId="20577"/>
          <ac:spMkLst>
            <pc:docMk/>
            <pc:sldMk cId="901773950" sldId="273"/>
            <ac:spMk id="2" creationId="{052E8E46-08D7-472C-7473-3E4493B3E696}"/>
          </ac:spMkLst>
        </pc:spChg>
        <pc:spChg chg="del">
          <ac:chgData name="Mohammed Abid Abrar" userId="6af75ec18d7de31c" providerId="LiveId" clId="{D986638E-DD39-B84B-A88D-47CEB405FC5A}" dt="2023-01-29T00:31:56.437" v="250"/>
          <ac:spMkLst>
            <pc:docMk/>
            <pc:sldMk cId="901773950" sldId="273"/>
            <ac:spMk id="3" creationId="{1F3C0E7A-60EF-D06F-A0C0-6748E932536E}"/>
          </ac:spMkLst>
        </pc:spChg>
        <pc:spChg chg="add mod">
          <ac:chgData name="Mohammed Abid Abrar" userId="6af75ec18d7de31c" providerId="LiveId" clId="{D986638E-DD39-B84B-A88D-47CEB405FC5A}" dt="2023-01-29T00:46:41.263" v="421" actId="1076"/>
          <ac:spMkLst>
            <pc:docMk/>
            <pc:sldMk cId="901773950" sldId="273"/>
            <ac:spMk id="5" creationId="{1519793D-683D-113E-BFA3-9FCF01D94485}"/>
          </ac:spMkLst>
        </pc:spChg>
        <pc:spChg chg="add mod">
          <ac:chgData name="Mohammed Abid Abrar" userId="6af75ec18d7de31c" providerId="LiveId" clId="{D986638E-DD39-B84B-A88D-47CEB405FC5A}" dt="2023-01-29T00:46:44.501" v="422" actId="1076"/>
          <ac:spMkLst>
            <pc:docMk/>
            <pc:sldMk cId="901773950" sldId="273"/>
            <ac:spMk id="6" creationId="{AD6E3BC2-B215-08B7-D930-4240667B0BD3}"/>
          </ac:spMkLst>
        </pc:spChg>
        <pc:spChg chg="add del mod">
          <ac:chgData name="Mohammed Abid Abrar" userId="6af75ec18d7de31c" providerId="LiveId" clId="{D986638E-DD39-B84B-A88D-47CEB405FC5A}" dt="2023-01-29T00:34:23.327" v="372" actId="767"/>
          <ac:spMkLst>
            <pc:docMk/>
            <pc:sldMk cId="901773950" sldId="273"/>
            <ac:spMk id="7" creationId="{2A341EAD-D0BA-BA00-047E-B9B2C401EAE5}"/>
          </ac:spMkLst>
        </pc:spChg>
        <pc:picChg chg="add mod">
          <ac:chgData name="Mohammed Abid Abrar" userId="6af75ec18d7de31c" providerId="LiveId" clId="{D986638E-DD39-B84B-A88D-47CEB405FC5A}" dt="2023-01-29T00:46:46.566" v="423" actId="1076"/>
          <ac:picMkLst>
            <pc:docMk/>
            <pc:sldMk cId="901773950" sldId="273"/>
            <ac:picMk id="4" creationId="{45D00FB0-72BC-1262-6F4E-279E5435F7FE}"/>
          </ac:picMkLst>
        </pc:picChg>
        <pc:picChg chg="add mod">
          <ac:chgData name="Mohammed Abid Abrar" userId="6af75ec18d7de31c" providerId="LiveId" clId="{D986638E-DD39-B84B-A88D-47CEB405FC5A}" dt="2023-01-29T00:46:58.383" v="427" actId="1076"/>
          <ac:picMkLst>
            <pc:docMk/>
            <pc:sldMk cId="901773950" sldId="273"/>
            <ac:picMk id="9" creationId="{FCE96645-63D5-6FA5-EB35-B7CC33E4C681}"/>
          </ac:picMkLst>
        </pc:picChg>
      </pc:sldChg>
      <pc:sldChg chg="addSp delSp modSp new mod modAnim">
        <pc:chgData name="Mohammed Abid Abrar" userId="6af75ec18d7de31c" providerId="LiveId" clId="{D986638E-DD39-B84B-A88D-47CEB405FC5A}" dt="2023-01-29T00:48:10.353" v="488" actId="13926"/>
        <pc:sldMkLst>
          <pc:docMk/>
          <pc:sldMk cId="1782076191" sldId="274"/>
        </pc:sldMkLst>
        <pc:spChg chg="mod">
          <ac:chgData name="Mohammed Abid Abrar" userId="6af75ec18d7de31c" providerId="LiveId" clId="{D986638E-DD39-B84B-A88D-47CEB405FC5A}" dt="2023-01-29T00:47:15.373" v="439" actId="20577"/>
          <ac:spMkLst>
            <pc:docMk/>
            <pc:sldMk cId="1782076191" sldId="274"/>
            <ac:spMk id="2" creationId="{8E1B9253-09F1-BF92-7185-82DD0D669B77}"/>
          </ac:spMkLst>
        </pc:spChg>
        <pc:spChg chg="del">
          <ac:chgData name="Mohammed Abid Abrar" userId="6af75ec18d7de31c" providerId="LiveId" clId="{D986638E-DD39-B84B-A88D-47CEB405FC5A}" dt="2023-01-29T00:47:22.254" v="440"/>
          <ac:spMkLst>
            <pc:docMk/>
            <pc:sldMk cId="1782076191" sldId="274"/>
            <ac:spMk id="3" creationId="{AED5059F-CABA-74AF-038B-C8523525B9B6}"/>
          </ac:spMkLst>
        </pc:spChg>
        <pc:spChg chg="add mod">
          <ac:chgData name="Mohammed Abid Abrar" userId="6af75ec18d7de31c" providerId="LiveId" clId="{D986638E-DD39-B84B-A88D-47CEB405FC5A}" dt="2023-01-29T00:48:10.353" v="488" actId="13926"/>
          <ac:spMkLst>
            <pc:docMk/>
            <pc:sldMk cId="1782076191" sldId="274"/>
            <ac:spMk id="5" creationId="{7EF7D5E4-84AB-1810-8C6E-9B497540D188}"/>
          </ac:spMkLst>
        </pc:spChg>
        <pc:picChg chg="add mod">
          <ac:chgData name="Mohammed Abid Abrar" userId="6af75ec18d7de31c" providerId="LiveId" clId="{D986638E-DD39-B84B-A88D-47CEB405FC5A}" dt="2023-01-29T00:47:26.816" v="442" actId="1076"/>
          <ac:picMkLst>
            <pc:docMk/>
            <pc:sldMk cId="1782076191" sldId="274"/>
            <ac:picMk id="4" creationId="{36D5254E-643F-CABC-3F6F-18A2EA2E955C}"/>
          </ac:picMkLst>
        </pc:picChg>
      </pc:sldChg>
      <pc:sldChg chg="modSp add mod">
        <pc:chgData name="Mohammed Abid Abrar" userId="6af75ec18d7de31c" providerId="LiveId" clId="{D986638E-DD39-B84B-A88D-47CEB405FC5A}" dt="2023-01-29T00:48:30.698" v="493" actId="1076"/>
        <pc:sldMkLst>
          <pc:docMk/>
          <pc:sldMk cId="3908249953" sldId="275"/>
        </pc:sldMkLst>
        <pc:spChg chg="mod">
          <ac:chgData name="Mohammed Abid Abrar" userId="6af75ec18d7de31c" providerId="LiveId" clId="{D986638E-DD39-B84B-A88D-47CEB405FC5A}" dt="2023-01-29T00:48:25.190" v="491" actId="13926"/>
          <ac:spMkLst>
            <pc:docMk/>
            <pc:sldMk cId="3908249953" sldId="275"/>
            <ac:spMk id="5" creationId="{7EF7D5E4-84AB-1810-8C6E-9B497540D188}"/>
          </ac:spMkLst>
        </pc:spChg>
        <pc:picChg chg="mod">
          <ac:chgData name="Mohammed Abid Abrar" userId="6af75ec18d7de31c" providerId="LiveId" clId="{D986638E-DD39-B84B-A88D-47CEB405FC5A}" dt="2023-01-29T00:48:30.698" v="493" actId="1076"/>
          <ac:picMkLst>
            <pc:docMk/>
            <pc:sldMk cId="3908249953" sldId="275"/>
            <ac:picMk id="4" creationId="{36D5254E-643F-CABC-3F6F-18A2EA2E955C}"/>
          </ac:picMkLst>
        </pc:picChg>
      </pc:sldChg>
      <pc:sldChg chg="addSp delSp modSp new mod">
        <pc:chgData name="Mohammed Abid Abrar" userId="6af75ec18d7de31c" providerId="LiveId" clId="{D986638E-DD39-B84B-A88D-47CEB405FC5A}" dt="2023-01-29T00:55:59.999" v="506"/>
        <pc:sldMkLst>
          <pc:docMk/>
          <pc:sldMk cId="1252928921" sldId="276"/>
        </pc:sldMkLst>
        <pc:spChg chg="mod">
          <ac:chgData name="Mohammed Abid Abrar" userId="6af75ec18d7de31c" providerId="LiveId" clId="{D986638E-DD39-B84B-A88D-47CEB405FC5A}" dt="2023-01-29T00:55:48.938" v="503" actId="20577"/>
          <ac:spMkLst>
            <pc:docMk/>
            <pc:sldMk cId="1252928921" sldId="276"/>
            <ac:spMk id="2" creationId="{796B9609-BC8D-ED26-4CC4-FC0248D7ECB6}"/>
          </ac:spMkLst>
        </pc:spChg>
        <pc:spChg chg="del">
          <ac:chgData name="Mohammed Abid Abrar" userId="6af75ec18d7de31c" providerId="LiveId" clId="{D986638E-DD39-B84B-A88D-47CEB405FC5A}" dt="2023-01-29T00:55:49.523" v="504"/>
          <ac:spMkLst>
            <pc:docMk/>
            <pc:sldMk cId="1252928921" sldId="276"/>
            <ac:spMk id="3" creationId="{BEF48283-668E-314C-F9FF-A6935E92523F}"/>
          </ac:spMkLst>
        </pc:spChg>
        <pc:spChg chg="add mod">
          <ac:chgData name="Mohammed Abid Abrar" userId="6af75ec18d7de31c" providerId="LiveId" clId="{D986638E-DD39-B84B-A88D-47CEB405FC5A}" dt="2023-01-29T00:55:59.999" v="506"/>
          <ac:spMkLst>
            <pc:docMk/>
            <pc:sldMk cId="1252928921" sldId="276"/>
            <ac:spMk id="5" creationId="{8BF29294-9E04-D39A-694B-3DEBF37456C4}"/>
          </ac:spMkLst>
        </pc:spChg>
        <pc:picChg chg="add mod">
          <ac:chgData name="Mohammed Abid Abrar" userId="6af75ec18d7de31c" providerId="LiveId" clId="{D986638E-DD39-B84B-A88D-47CEB405FC5A}" dt="2023-01-29T00:55:51.653" v="505" actId="1076"/>
          <ac:picMkLst>
            <pc:docMk/>
            <pc:sldMk cId="1252928921" sldId="276"/>
            <ac:picMk id="4" creationId="{F9893668-4D51-8C81-8C4B-9F30EA4CB0A3}"/>
          </ac:picMkLst>
        </pc:picChg>
      </pc:sldChg>
      <pc:sldChg chg="addSp delSp modSp new mod">
        <pc:chgData name="Mohammed Abid Abrar" userId="6af75ec18d7de31c" providerId="LiveId" clId="{D986638E-DD39-B84B-A88D-47CEB405FC5A}" dt="2023-01-29T01:19:28.731" v="1162" actId="113"/>
        <pc:sldMkLst>
          <pc:docMk/>
          <pc:sldMk cId="4089255092" sldId="277"/>
        </pc:sldMkLst>
        <pc:spChg chg="mod">
          <ac:chgData name="Mohammed Abid Abrar" userId="6af75ec18d7de31c" providerId="LiveId" clId="{D986638E-DD39-B84B-A88D-47CEB405FC5A}" dt="2023-01-29T00:56:10.325" v="523" actId="20577"/>
          <ac:spMkLst>
            <pc:docMk/>
            <pc:sldMk cId="4089255092" sldId="277"/>
            <ac:spMk id="2" creationId="{ADAA462A-50C1-0921-70C1-5568F271514A}"/>
          </ac:spMkLst>
        </pc:spChg>
        <pc:spChg chg="mod">
          <ac:chgData name="Mohammed Abid Abrar" userId="6af75ec18d7de31c" providerId="LiveId" clId="{D986638E-DD39-B84B-A88D-47CEB405FC5A}" dt="2023-01-29T01:19:28.731" v="1162" actId="113"/>
          <ac:spMkLst>
            <pc:docMk/>
            <pc:sldMk cId="4089255092" sldId="277"/>
            <ac:spMk id="3" creationId="{95925418-E3AD-9110-A28F-A5E489AB7F2C}"/>
          </ac:spMkLst>
        </pc:spChg>
        <pc:spChg chg="add mod">
          <ac:chgData name="Mohammed Abid Abrar" userId="6af75ec18d7de31c" providerId="LiveId" clId="{D986638E-DD39-B84B-A88D-47CEB405FC5A}" dt="2023-01-29T01:19:12.700" v="1160" actId="1076"/>
          <ac:spMkLst>
            <pc:docMk/>
            <pc:sldMk cId="4089255092" sldId="277"/>
            <ac:spMk id="15" creationId="{CFEB7ED0-AF86-FBA2-080C-067CFF120D22}"/>
          </ac:spMkLst>
        </pc:spChg>
        <pc:spChg chg="add del mod">
          <ac:chgData name="Mohammed Abid Abrar" userId="6af75ec18d7de31c" providerId="LiveId" clId="{D986638E-DD39-B84B-A88D-47CEB405FC5A}" dt="2023-01-29T01:16:40.574" v="1039"/>
          <ac:spMkLst>
            <pc:docMk/>
            <pc:sldMk cId="4089255092" sldId="277"/>
            <ac:spMk id="16" creationId="{BB782D4F-BB3F-7A38-0451-0C276E38260C}"/>
          </ac:spMkLst>
        </pc:spChg>
        <pc:spChg chg="add mod">
          <ac:chgData name="Mohammed Abid Abrar" userId="6af75ec18d7de31c" providerId="LiveId" clId="{D986638E-DD39-B84B-A88D-47CEB405FC5A}" dt="2023-01-29T01:19:12.700" v="1160" actId="1076"/>
          <ac:spMkLst>
            <pc:docMk/>
            <pc:sldMk cId="4089255092" sldId="277"/>
            <ac:spMk id="17" creationId="{15A6CA95-0847-E330-DAE8-14CDF1DA031B}"/>
          </ac:spMkLst>
        </pc:spChg>
        <pc:spChg chg="add mod">
          <ac:chgData name="Mohammed Abid Abrar" userId="6af75ec18d7de31c" providerId="LiveId" clId="{D986638E-DD39-B84B-A88D-47CEB405FC5A}" dt="2023-01-29T01:19:12.700" v="1160" actId="1076"/>
          <ac:spMkLst>
            <pc:docMk/>
            <pc:sldMk cId="4089255092" sldId="277"/>
            <ac:spMk id="18" creationId="{9560540A-FD16-0437-AF3B-795566ADC36B}"/>
          </ac:spMkLst>
        </pc:spChg>
        <pc:spChg chg="add mod">
          <ac:chgData name="Mohammed Abid Abrar" userId="6af75ec18d7de31c" providerId="LiveId" clId="{D986638E-DD39-B84B-A88D-47CEB405FC5A}" dt="2023-01-29T01:19:12.700" v="1160" actId="1076"/>
          <ac:spMkLst>
            <pc:docMk/>
            <pc:sldMk cId="4089255092" sldId="277"/>
            <ac:spMk id="19" creationId="{16FBF604-22AF-69FA-64C6-10C26AA06C33}"/>
          </ac:spMkLst>
        </pc:spChg>
        <pc:spChg chg="add mod">
          <ac:chgData name="Mohammed Abid Abrar" userId="6af75ec18d7de31c" providerId="LiveId" clId="{D986638E-DD39-B84B-A88D-47CEB405FC5A}" dt="2023-01-29T01:19:12.700" v="1160" actId="1076"/>
          <ac:spMkLst>
            <pc:docMk/>
            <pc:sldMk cId="4089255092" sldId="277"/>
            <ac:spMk id="20" creationId="{C78CF9FA-1906-1E2E-AD58-134E06E4D26F}"/>
          </ac:spMkLst>
        </pc:spChg>
        <pc:spChg chg="add mod">
          <ac:chgData name="Mohammed Abid Abrar" userId="6af75ec18d7de31c" providerId="LiveId" clId="{D986638E-DD39-B84B-A88D-47CEB405FC5A}" dt="2023-01-29T01:19:12.700" v="1160" actId="1076"/>
          <ac:spMkLst>
            <pc:docMk/>
            <pc:sldMk cId="4089255092" sldId="277"/>
            <ac:spMk id="21" creationId="{FB6DE1ED-D91B-E60F-B089-13D3CF3392A5}"/>
          </ac:spMkLst>
        </pc:spChg>
        <pc:picChg chg="add mod modCrop">
          <ac:chgData name="Mohammed Abid Abrar" userId="6af75ec18d7de31c" providerId="LiveId" clId="{D986638E-DD39-B84B-A88D-47CEB405FC5A}" dt="2023-01-29T01:19:12.700" v="1160" actId="1076"/>
          <ac:picMkLst>
            <pc:docMk/>
            <pc:sldMk cId="4089255092" sldId="277"/>
            <ac:picMk id="4" creationId="{1E858E58-3225-E345-C923-D49E6E688A9E}"/>
          </ac:picMkLst>
        </pc:picChg>
        <pc:cxnChg chg="add mod">
          <ac:chgData name="Mohammed Abid Abrar" userId="6af75ec18d7de31c" providerId="LiveId" clId="{D986638E-DD39-B84B-A88D-47CEB405FC5A}" dt="2023-01-29T01:19:12.700" v="1160" actId="1076"/>
          <ac:cxnSpMkLst>
            <pc:docMk/>
            <pc:sldMk cId="4089255092" sldId="277"/>
            <ac:cxnSpMk id="6" creationId="{91FA820D-A439-1E9D-8580-E3395F9E21C6}"/>
          </ac:cxnSpMkLst>
        </pc:cxnChg>
        <pc:cxnChg chg="add mod">
          <ac:chgData name="Mohammed Abid Abrar" userId="6af75ec18d7de31c" providerId="LiveId" clId="{D986638E-DD39-B84B-A88D-47CEB405FC5A}" dt="2023-01-29T01:19:12.700" v="1160" actId="1076"/>
          <ac:cxnSpMkLst>
            <pc:docMk/>
            <pc:sldMk cId="4089255092" sldId="277"/>
            <ac:cxnSpMk id="7" creationId="{B199E5BC-AD8C-FA86-FCDF-CCFBE2608B25}"/>
          </ac:cxnSpMkLst>
        </pc:cxnChg>
        <pc:cxnChg chg="add mod">
          <ac:chgData name="Mohammed Abid Abrar" userId="6af75ec18d7de31c" providerId="LiveId" clId="{D986638E-DD39-B84B-A88D-47CEB405FC5A}" dt="2023-01-29T01:19:12.700" v="1160" actId="1076"/>
          <ac:cxnSpMkLst>
            <pc:docMk/>
            <pc:sldMk cId="4089255092" sldId="277"/>
            <ac:cxnSpMk id="13" creationId="{A5BEC45D-ACA1-CA11-CDFB-EE5F8AED063F}"/>
          </ac:cxnSpMkLst>
        </pc:cxnChg>
      </pc:sldChg>
      <pc:sldChg chg="addSp modSp new mod">
        <pc:chgData name="Mohammed Abid Abrar" userId="6af75ec18d7de31c" providerId="LiveId" clId="{D986638E-DD39-B84B-A88D-47CEB405FC5A}" dt="2023-01-29T01:27:21.215" v="1574" actId="113"/>
        <pc:sldMkLst>
          <pc:docMk/>
          <pc:sldMk cId="3719108291" sldId="278"/>
        </pc:sldMkLst>
        <pc:spChg chg="mod">
          <ac:chgData name="Mohammed Abid Abrar" userId="6af75ec18d7de31c" providerId="LiveId" clId="{D986638E-DD39-B84B-A88D-47CEB405FC5A}" dt="2023-01-29T01:20:02.098" v="1187" actId="20577"/>
          <ac:spMkLst>
            <pc:docMk/>
            <pc:sldMk cId="3719108291" sldId="278"/>
            <ac:spMk id="2" creationId="{9FE22614-3DC9-26F3-5BA5-79E0048C4064}"/>
          </ac:spMkLst>
        </pc:spChg>
        <pc:spChg chg="mod">
          <ac:chgData name="Mohammed Abid Abrar" userId="6af75ec18d7de31c" providerId="LiveId" clId="{D986638E-DD39-B84B-A88D-47CEB405FC5A}" dt="2023-01-29T01:27:21.215" v="1574" actId="113"/>
          <ac:spMkLst>
            <pc:docMk/>
            <pc:sldMk cId="3719108291" sldId="278"/>
            <ac:spMk id="3" creationId="{ECCA8AB0-0F78-A538-426E-6587591FA32A}"/>
          </ac:spMkLst>
        </pc:spChg>
        <pc:picChg chg="add mod">
          <ac:chgData name="Mohammed Abid Abrar" userId="6af75ec18d7de31c" providerId="LiveId" clId="{D986638E-DD39-B84B-A88D-47CEB405FC5A}" dt="2023-01-29T01:24:08.811" v="1407" actId="1076"/>
          <ac:picMkLst>
            <pc:docMk/>
            <pc:sldMk cId="3719108291" sldId="278"/>
            <ac:picMk id="5" creationId="{56B4C24A-D9C6-EB55-113D-126C28AAB6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E22B-07EA-A073-8BD8-197D2C27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3FA9D-5EA5-ACAA-1AF4-A61F1CDBB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E5-4F66-604C-BDE9-A2EEB1F2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56FD-B6AA-959E-4C66-00231A0A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F271-119A-F227-9917-9A09C502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0038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7536-821F-E2FD-A3BD-C20A724D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F258-7F28-3EF7-D84C-210A5984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D097F-A167-3455-7B5A-9127E932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E9EA-9A10-2AE2-8229-492FD45D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C6D9-5EFD-012C-5D63-A653824A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6590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5DF09-6209-5B3C-C003-26F7565F1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84FA-BE21-2F70-A746-33A634AF5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E2A5-4B12-664A-978D-B82D5393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ACCD-6451-15E2-AC7C-22F8FF58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A264-D04E-BB61-2580-ED3489C0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4741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F349-DE1A-A217-AF5F-05688BBE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49D1-E100-2C29-2EEC-822424AC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CFD2-C118-215F-F50E-FF39B009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A571-CFEB-D90B-2C1A-2474429A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20AC-94A2-6F53-998C-188B7F96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4783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4A97-C30E-73F4-6B77-AF4BB53F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235C-7535-48F4-4C8D-D035861DA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3DD0-D7DB-EC08-8AE0-96213BE2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AE15-DA5A-D49D-D4A8-8413EF1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CF8D-416B-04A6-0E74-F810E830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4567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1FAD-7CCD-E746-3A1C-DBF0028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9009-FEED-588E-9B98-C3F09CC31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1A5A-C13D-D40C-0B90-C800D868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4839C-03D1-C78A-EA77-2C292667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B7857-353B-C6AD-74C9-65FEB599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20041-70E3-1672-73DC-6F7A39BA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8949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10AC-2C77-3951-96F7-78146AEF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8666-5D34-2B8F-6753-A81D432F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F699D-9EF2-FFBE-BD69-B06E9B9D6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CE323-7C30-164F-0A49-2747465EF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12DC7-368A-52EE-44C5-1802147B6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A6688-95A2-5CE7-DA77-090C0869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06753-0B93-4FDB-10E9-D697A37F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9C96E-8CD6-0615-0A34-E5230467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7090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3917-3D53-C80F-AC69-831A7EF04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8797C-5684-CA56-FE0D-216BF54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D0CB5-932D-35E5-A0F0-B40B1E7A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B4E3C-1E0C-57C4-491B-FCF30829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3840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B9C40-A2A3-377F-9A2E-7B48B660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54757-6F71-BB31-6AC6-5A0EAA4E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CF8F9-3023-D822-98E8-0CB26703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883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9E2B-D356-2124-BC92-A48ED9EC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DE34-E572-FC50-55BC-DCEABC9D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F8B6B-2E66-0B39-D1C4-3A2AFA91D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6DEE7-B2DF-FA00-A177-022A5F18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F623-EE17-2D9B-8902-8D8722BE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04102-ACDF-E591-BF06-05D73186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7340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BED-7E2B-3064-8AA8-C4330768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50FC9-A9C8-37A1-A5D8-48A0DDC11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77F8-9C61-F7F6-890F-A67E67FFA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81DE3-3C39-878F-DBDE-25DCEAAD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079BE-8EF4-2A74-B5BF-16E5F90B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9B091-1B58-34F7-A0A1-F63DEED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2114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21A46-C6D9-D210-55F3-8AD55DA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B1E5-A1AE-19FB-F34A-609E4DE40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CF3F5-D52C-4C32-A5A5-AA62A5AFE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682E-4B83-3E45-946F-4AB3863E793B}" type="datetimeFigureOut">
              <a:rPr lang="en-BD" smtClean="0"/>
              <a:t>28/1/23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883D1-E904-FB1C-9271-CC298F369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D9D3-B026-0423-7996-99C36AF2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9E36-D8E6-9043-9FBD-7E71B6D5AC3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964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1554-1B5A-3E7A-33F7-4C9C4457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D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887D-D159-6CE2-9237-F220E5509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Introduction to OpAmp</a:t>
            </a:r>
          </a:p>
        </p:txBody>
      </p:sp>
    </p:spTree>
    <p:extLst>
      <p:ext uri="{BB962C8B-B14F-4D97-AF65-F5344CB8AC3E}">
        <p14:creationId xmlns:p14="http://schemas.microsoft.com/office/powerpoint/2010/main" val="2882400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F85F-12B5-3AC2-35C9-7600A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Terminals and Circuit 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8527-2475-2B7C-CAC2-37995686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Op-amps are </a:t>
            </a:r>
            <a:r>
              <a:rPr lang="en-BD" b="1" dirty="0"/>
              <a:t>differential amplifiers</a:t>
            </a:r>
            <a:r>
              <a:rPr lang="en-BD" dirty="0"/>
              <a:t> – meaning it amplifies the voltage difference between two terminals. Therefore, it has two inputs</a:t>
            </a:r>
          </a:p>
          <a:p>
            <a:r>
              <a:rPr lang="en-BD" dirty="0"/>
              <a:t>Since </a:t>
            </a:r>
            <a:r>
              <a:rPr lang="en-GB" dirty="0" err="1"/>
              <a:t>th</a:t>
            </a:r>
            <a:r>
              <a:rPr lang="en-BD" dirty="0"/>
              <a:t>is is an amplifier, there are two terminals for </a:t>
            </a:r>
            <a:r>
              <a:rPr lang="en-BD" b="1" dirty="0"/>
              <a:t>power supply</a:t>
            </a:r>
          </a:p>
          <a:p>
            <a:endParaRPr lang="en-BD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B51E80B-4779-92BB-1697-3E19914D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8537"/>
            <a:ext cx="6933896" cy="292787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EDD425BA-B065-A098-7A1A-C4099112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62" y="4156868"/>
            <a:ext cx="4002566" cy="2310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E82FAE-288C-78F2-0CB9-96919A91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137" y="4339697"/>
            <a:ext cx="1778785" cy="18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E598-A7C3-ED5C-72D1-19D202A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Equivalent Circuit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149DE3B-2509-8ED2-5D17-7EADE452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9913" y="2703786"/>
            <a:ext cx="3017163" cy="23669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618D8-8611-64CE-155D-AFF8C77D0601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dirty="0"/>
              <a:t>Since </a:t>
            </a:r>
            <a:r>
              <a:rPr lang="en-GB" sz="2000" dirty="0"/>
              <a:t>op amp</a:t>
            </a:r>
            <a:r>
              <a:rPr lang="en-BD" sz="2000" dirty="0"/>
              <a:t> is an amplifier, the internal circuit can be modeled using a </a:t>
            </a:r>
            <a:r>
              <a:rPr lang="en-BD" sz="2000" b="1" dirty="0"/>
              <a:t>voltage controlled voltage source </a:t>
            </a:r>
            <a:r>
              <a:rPr lang="en-BD" sz="2000" dirty="0"/>
              <a:t>(VCVS)! (actual circuit is complicated)</a:t>
            </a:r>
          </a:p>
        </p:txBody>
      </p:sp>
      <p:pic>
        <p:nvPicPr>
          <p:cNvPr id="11" name="Picture 10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3416D072-CCA7-2226-AAD1-64B8F556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50" y="2679789"/>
            <a:ext cx="3017163" cy="2390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DBE70D-0701-6F67-1B67-B8B307683CAC}"/>
                  </a:ext>
                </a:extLst>
              </p:cNvPr>
              <p:cNvSpPr txBox="1"/>
              <p:nvPr/>
            </p:nvSpPr>
            <p:spPr>
              <a:xfrm>
                <a:off x="7106831" y="2422571"/>
                <a:ext cx="415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DBE70D-0701-6F67-1B67-B8B307683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31" y="2422571"/>
                <a:ext cx="415241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90890-2370-56E2-3171-F59D63A56EE5}"/>
                  </a:ext>
                </a:extLst>
              </p:cNvPr>
              <p:cNvSpPr txBox="1"/>
              <p:nvPr/>
            </p:nvSpPr>
            <p:spPr>
              <a:xfrm>
                <a:off x="7106831" y="2816357"/>
                <a:ext cx="450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noninverting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90890-2370-56E2-3171-F59D63A56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31" y="2816357"/>
                <a:ext cx="4500142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F1957-B18E-BFAD-5271-F1A9E56D9CFB}"/>
                  </a:ext>
                </a:extLst>
              </p:cNvPr>
              <p:cNvSpPr txBox="1"/>
              <p:nvPr/>
            </p:nvSpPr>
            <p:spPr>
              <a:xfrm>
                <a:off x="7106831" y="3345802"/>
                <a:ext cx="4118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differential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VCVS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F1957-B18E-BFAD-5271-F1A9E56D9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31" y="3345802"/>
                <a:ext cx="4118435" cy="646331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EB353-7790-670F-5CEC-E3588183AF6B}"/>
                  </a:ext>
                </a:extLst>
              </p:cNvPr>
              <p:cNvSpPr txBox="1"/>
              <p:nvPr/>
            </p:nvSpPr>
            <p:spPr>
              <a:xfrm>
                <a:off x="7106829" y="4013555"/>
                <a:ext cx="2160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loop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gain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EB353-7790-670F-5CEC-E3588183A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29" y="4013555"/>
                <a:ext cx="2160207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55571C-0370-0025-6D24-2D2DEF5A83BC}"/>
                  </a:ext>
                </a:extLst>
              </p:cNvPr>
              <p:cNvSpPr txBox="1"/>
              <p:nvPr/>
            </p:nvSpPr>
            <p:spPr>
              <a:xfrm>
                <a:off x="838200" y="5262679"/>
                <a:ext cx="10705524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effectLst/>
                  </a:rPr>
                  <a:t>The op amp senses the difference between the two inputs, multiplies it by the gain </a:t>
                </a:r>
                <a:r>
                  <a:rPr lang="en-GB" sz="2000" i="1" dirty="0">
                    <a:effectLst/>
                  </a:rPr>
                  <a:t>A</a:t>
                </a:r>
                <a:r>
                  <a:rPr lang="en-GB" sz="2000" dirty="0">
                    <a:effectLst/>
                  </a:rPr>
                  <a:t>, and causes the resulting voltage to appear at the output. Thus,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effectLst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effectLst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2000" i="1" dirty="0">
                    <a:effectLst/>
                  </a:rPr>
                  <a:t> </a:t>
                </a:r>
                <a:r>
                  <a:rPr lang="en-GB" sz="2000" dirty="0">
                    <a:effectLst/>
                  </a:rPr>
                  <a:t>is given by </a:t>
                </a:r>
                <a:br>
                  <a:rPr lang="en-GB" sz="2000" dirty="0">
                    <a:latin typeface="Times"/>
                  </a:rPr>
                </a:br>
                <a:endParaRPr lang="en-GB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55571C-0370-0025-6D24-2D2DEF5A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62679"/>
                <a:ext cx="10705524" cy="1292662"/>
              </a:xfrm>
              <a:prstGeom prst="rect">
                <a:avLst/>
              </a:prstGeom>
              <a:blipFill>
                <a:blip r:embed="rId8"/>
                <a:stretch>
                  <a:fillRect l="-711" t="-2941" b="-392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16A5-223A-0112-8833-66708DC2939F}"/>
              </a:ext>
            </a:extLst>
          </p:cNvPr>
          <p:cNvSpPr/>
          <p:nvPr/>
        </p:nvSpPr>
        <p:spPr>
          <a:xfrm>
            <a:off x="7074034" y="2398574"/>
            <a:ext cx="4532939" cy="2768738"/>
          </a:xfrm>
          <a:prstGeom prst="roundRect">
            <a:avLst>
              <a:gd name="adj" fmla="val 5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0634F6-99F5-2880-A9BB-32F3205E8B27}"/>
                  </a:ext>
                </a:extLst>
              </p:cNvPr>
              <p:cNvSpPr txBox="1"/>
              <p:nvPr/>
            </p:nvSpPr>
            <p:spPr>
              <a:xfrm>
                <a:off x="7106831" y="4357485"/>
                <a:ext cx="2347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0634F6-99F5-2880-A9BB-32F3205E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31" y="4357485"/>
                <a:ext cx="2347246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D240C7-78E8-EF94-1BC5-901E3F93728E}"/>
                  </a:ext>
                </a:extLst>
              </p:cNvPr>
              <p:cNvSpPr txBox="1"/>
              <p:nvPr/>
            </p:nvSpPr>
            <p:spPr>
              <a:xfrm>
                <a:off x="7106830" y="4701416"/>
                <a:ext cx="2539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D240C7-78E8-EF94-1BC5-901E3F93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30" y="4701416"/>
                <a:ext cx="253915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9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E598-A7C3-ED5C-72D1-19D202A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Equivalent Circuit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149DE3B-2509-8ED2-5D17-7EADE4527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3786"/>
            <a:ext cx="3017163" cy="23669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618D8-8611-64CE-155D-AFF8C77D0601}"/>
              </a:ext>
            </a:extLst>
          </p:cNvPr>
          <p:cNvSpPr txBox="1"/>
          <p:nvPr/>
        </p:nvSpPr>
        <p:spPr>
          <a:xfrm>
            <a:off x="838200" y="16906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dirty="0"/>
              <a:t>Since </a:t>
            </a:r>
            <a:r>
              <a:rPr lang="en-GB" sz="2000" dirty="0"/>
              <a:t>op </a:t>
            </a:r>
            <a:r>
              <a:rPr lang="en-BD" sz="2000" dirty="0"/>
              <a:t>amp is an amplifier, the internal circuit can be modeled using a </a:t>
            </a:r>
            <a:r>
              <a:rPr lang="en-BD" sz="2000" b="1" dirty="0"/>
              <a:t>voltage controlled voltage source </a:t>
            </a:r>
            <a:r>
              <a:rPr lang="en-BD" sz="2000" dirty="0"/>
              <a:t>(VCVS)! (actual circuit is complicated)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DBE70D-0701-6F67-1B67-B8B307683CAC}"/>
                  </a:ext>
                </a:extLst>
              </p:cNvPr>
              <p:cNvSpPr txBox="1"/>
              <p:nvPr/>
            </p:nvSpPr>
            <p:spPr>
              <a:xfrm>
                <a:off x="3995118" y="2422571"/>
                <a:ext cx="4152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DBE70D-0701-6F67-1B67-B8B307683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18" y="2422571"/>
                <a:ext cx="415241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90890-2370-56E2-3171-F59D63A56EE5}"/>
                  </a:ext>
                </a:extLst>
              </p:cNvPr>
              <p:cNvSpPr txBox="1"/>
              <p:nvPr/>
            </p:nvSpPr>
            <p:spPr>
              <a:xfrm>
                <a:off x="3995118" y="2816357"/>
                <a:ext cx="4500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noninverting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terminal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B90890-2370-56E2-3171-F59D63A56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18" y="2816357"/>
                <a:ext cx="4500142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F1957-B18E-BFAD-5271-F1A9E56D9CFB}"/>
                  </a:ext>
                </a:extLst>
              </p:cNvPr>
              <p:cNvSpPr txBox="1"/>
              <p:nvPr/>
            </p:nvSpPr>
            <p:spPr>
              <a:xfrm>
                <a:off x="3995118" y="3345802"/>
                <a:ext cx="41184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differential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VCVS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7F1957-B18E-BFAD-5271-F1A9E56D9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18" y="3345802"/>
                <a:ext cx="4118435" cy="646331"/>
              </a:xfrm>
              <a:prstGeom prst="rect">
                <a:avLst/>
              </a:prstGeom>
              <a:blipFill>
                <a:blip r:embed="rId5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EB353-7790-670F-5CEC-E3588183AF6B}"/>
                  </a:ext>
                </a:extLst>
              </p:cNvPr>
              <p:cNvSpPr txBox="1"/>
              <p:nvPr/>
            </p:nvSpPr>
            <p:spPr>
              <a:xfrm>
                <a:off x="3995116" y="4013555"/>
                <a:ext cx="2160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loop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gain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EB353-7790-670F-5CEC-E3588183A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16" y="4013555"/>
                <a:ext cx="2160207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55571C-0370-0025-6D24-2D2DEF5A83BC}"/>
                  </a:ext>
                </a:extLst>
              </p:cNvPr>
              <p:cNvSpPr txBox="1"/>
              <p:nvPr/>
            </p:nvSpPr>
            <p:spPr>
              <a:xfrm>
                <a:off x="838200" y="5262679"/>
                <a:ext cx="10705524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effectLst/>
                  </a:rPr>
                  <a:t>The op amp senses the difference between the two inputs, multiplies it by the gain </a:t>
                </a:r>
                <a:r>
                  <a:rPr lang="en-GB" sz="2000" i="1" dirty="0">
                    <a:effectLst/>
                  </a:rPr>
                  <a:t>A</a:t>
                </a:r>
                <a:r>
                  <a:rPr lang="en-GB" sz="2000" dirty="0">
                    <a:effectLst/>
                  </a:rPr>
                  <a:t>, and causes the resulting voltage to appear at the output. Thus,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GB" sz="2000" i="1" dirty="0">
                    <a:effectLst/>
                  </a:rPr>
                  <a:t> </a:t>
                </a:r>
                <a:r>
                  <a:rPr lang="en-GB" sz="2000" dirty="0">
                    <a:effectLst/>
                  </a:rPr>
                  <a:t>is given by </a:t>
                </a:r>
                <a:br>
                  <a:rPr lang="en-GB" sz="2000" dirty="0">
                    <a:latin typeface="Times"/>
                  </a:rPr>
                </a:br>
                <a:endParaRPr lang="en-GB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55571C-0370-0025-6D24-2D2DEF5A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62679"/>
                <a:ext cx="10705524" cy="1292662"/>
              </a:xfrm>
              <a:prstGeom prst="rect">
                <a:avLst/>
              </a:prstGeom>
              <a:blipFill>
                <a:blip r:embed="rId7"/>
                <a:stretch>
                  <a:fillRect l="-711" t="-2941" b="-392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5716A5-223A-0112-8833-66708DC2939F}"/>
              </a:ext>
            </a:extLst>
          </p:cNvPr>
          <p:cNvSpPr/>
          <p:nvPr/>
        </p:nvSpPr>
        <p:spPr>
          <a:xfrm>
            <a:off x="3962321" y="2398574"/>
            <a:ext cx="4532939" cy="2768738"/>
          </a:xfrm>
          <a:prstGeom prst="roundRect">
            <a:avLst>
              <a:gd name="adj" fmla="val 5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0634F6-99F5-2880-A9BB-32F3205E8B27}"/>
                  </a:ext>
                </a:extLst>
              </p:cNvPr>
              <p:cNvSpPr txBox="1"/>
              <p:nvPr/>
            </p:nvSpPr>
            <p:spPr>
              <a:xfrm>
                <a:off x="3995118" y="4357485"/>
                <a:ext cx="2347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0634F6-99F5-2880-A9BB-32F3205E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18" y="4357485"/>
                <a:ext cx="2347246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D240C7-78E8-EF94-1BC5-901E3F93728E}"/>
                  </a:ext>
                </a:extLst>
              </p:cNvPr>
              <p:cNvSpPr txBox="1"/>
              <p:nvPr/>
            </p:nvSpPr>
            <p:spPr>
              <a:xfrm>
                <a:off x="3995117" y="4701416"/>
                <a:ext cx="2539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resistance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D240C7-78E8-EF94-1BC5-901E3F93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17" y="4701416"/>
                <a:ext cx="2539157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BB8CC6E-D703-C1FD-2D07-C12713C30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68246"/>
                  </p:ext>
                </p:extLst>
              </p:nvPr>
            </p:nvGraphicFramePr>
            <p:xfrm>
              <a:off x="8740236" y="2927287"/>
              <a:ext cx="3253842" cy="1485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912">
                      <a:extLst>
                        <a:ext uri="{9D8B030D-6E8A-4147-A177-3AD203B41FA5}">
                          <a16:colId xmlns:a16="http://schemas.microsoft.com/office/drawing/2014/main" val="446928194"/>
                        </a:ext>
                      </a:extLst>
                    </a:gridCol>
                    <a:gridCol w="2006930">
                      <a:extLst>
                        <a:ext uri="{9D8B030D-6E8A-4147-A177-3AD203B41FA5}">
                          <a16:colId xmlns:a16="http://schemas.microsoft.com/office/drawing/2014/main" val="3967136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BD" sz="1800" b="1" dirty="0"/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D" sz="1800" b="1" dirty="0"/>
                            <a:t>Typical Range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5405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/>
                                  <m:t>𝐴</m:t>
                                </m:r>
                              </m:oMath>
                            </m:oMathPara>
                          </a14:m>
                          <a:endParaRPr lang="en-BD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smtClean="0"/>
                                    </m:ctrlPr>
                                  </m:sSupPr>
                                  <m:e>
                                    <m:r>
                                      <a:rPr lang="en-US" sz="1800" b="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smtClean="0"/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b="0" smtClean="0"/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smtClean="0"/>
                                    </m:ctrlPr>
                                  </m:sSupPr>
                                  <m:e>
                                    <m:r>
                                      <a:rPr lang="en-US" sz="1800" b="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smtClean="0"/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BD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512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smtClean="0"/>
                                    </m:ctrlPr>
                                  </m:sSubPr>
                                  <m:e>
                                    <m:r>
                                      <a:rPr lang="en-US" sz="18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smtClean="0"/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BD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/>
                                  <m:t>100 </m:t>
                                </m:r>
                                <m:r>
                                  <a:rPr lang="en-US" sz="1800" b="0" smtClean="0"/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Ω</m:t>
                                </m:r>
                                <m:r>
                                  <a:rPr lang="en-US" sz="1800" b="0" smtClean="0"/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b="0" smtClean="0"/>
                                    </m:ctrlPr>
                                  </m:sSupPr>
                                  <m:e>
                                    <m:r>
                                      <a:rPr lang="en-US" sz="1800" b="0" smtClean="0"/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smtClean="0"/>
                                      <m:t>10</m:t>
                                    </m:r>
                                  </m:sup>
                                </m:sSup>
                                <m:r>
                                  <a:rPr lang="en-US" sz="1800" b="0" smtClean="0"/>
                                  <m:t> </m:t>
                                </m:r>
                                <m:r>
                                  <a:rPr lang="en-US" sz="1800" b="0" smtClean="0"/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Ω</m:t>
                                </m:r>
                              </m:oMath>
                            </m:oMathPara>
                          </a14:m>
                          <a:endParaRPr lang="en-BD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543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smtClean="0"/>
                                    </m:ctrlPr>
                                  </m:sSubPr>
                                  <m:e>
                                    <m:r>
                                      <a:rPr lang="en-US" sz="1800" b="0" smtClean="0"/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smtClean="0"/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BD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smtClean="0"/>
                                  <m:t>0.01 </m:t>
                                </m:r>
                                <m:r>
                                  <a:rPr lang="en-US" sz="1800" b="0" smtClean="0"/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Ω</m:t>
                                </m:r>
                                <m:r>
                                  <a:rPr lang="en-US" sz="1800" b="0" smtClean="0"/>
                                  <m:t>−0.</m:t>
                                </m:r>
                                <m:r>
                                  <a:rPr lang="en-US" sz="1800" b="0" smtClean="0"/>
                                  <m:t>1 </m:t>
                                </m:r>
                                <m:r>
                                  <a:rPr lang="en-US" sz="1800" b="0" smtClean="0"/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/>
                                  <m:t>Ω</m:t>
                                </m:r>
                              </m:oMath>
                            </m:oMathPara>
                          </a14:m>
                          <a:endParaRPr lang="en-BD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729610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9BB8CC6E-D703-C1FD-2D07-C12713C309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68246"/>
                  </p:ext>
                </p:extLst>
              </p:nvPr>
            </p:nvGraphicFramePr>
            <p:xfrm>
              <a:off x="8740236" y="2927287"/>
              <a:ext cx="3253842" cy="1485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46912">
                      <a:extLst>
                        <a:ext uri="{9D8B030D-6E8A-4147-A177-3AD203B41FA5}">
                          <a16:colId xmlns:a16="http://schemas.microsoft.com/office/drawing/2014/main" val="446928194"/>
                        </a:ext>
                      </a:extLst>
                    </a:gridCol>
                    <a:gridCol w="2006930">
                      <a:extLst>
                        <a:ext uri="{9D8B030D-6E8A-4147-A177-3AD203B41FA5}">
                          <a16:colId xmlns:a16="http://schemas.microsoft.com/office/drawing/2014/main" val="39671366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BD" sz="1800" b="1" dirty="0"/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BD" sz="1800" b="1" dirty="0"/>
                            <a:t>Typical Range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95405914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103333" r="-16326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2264" t="-103333" r="-62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5121318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203333" r="-16326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2264" t="-203333" r="-629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4543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313793" r="-163265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BD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2264" t="-313793" r="-629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61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0192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7D8-155C-C34C-0BB4-B5A815BA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Practical Limitation - Saturation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A8778-5E70-3557-A290-1D1813196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63238" cy="4351338"/>
              </a:xfrm>
            </p:spPr>
            <p:txBody>
              <a:bodyPr>
                <a:normAutofit/>
              </a:bodyPr>
              <a:lstStyle/>
              <a:p>
                <a:r>
                  <a:rPr lang="en-BD" sz="2400" dirty="0"/>
                  <a:t>Similar to amplifiers, the output of op-amp is limited by power supply (Saturation) </a:t>
                </a:r>
              </a:p>
              <a:p>
                <a:r>
                  <a:rPr lang="en-GB" sz="2400" dirty="0"/>
                  <a:t>Op-amp can operate in three modes, 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400" dirty="0"/>
                  <a:t>: </a:t>
                </a:r>
              </a:p>
              <a:p>
                <a:pPr lvl="1"/>
                <a:r>
                  <a:rPr lang="en-GB" sz="2000" dirty="0"/>
                  <a:t>Positive saturation: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/>
                <a:r>
                  <a:rPr lang="en-GB" sz="2000" dirty="0"/>
                  <a:t>Linear region: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GB" sz="2000" dirty="0"/>
                  <a:t> [Slope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]</a:t>
                </a:r>
              </a:p>
              <a:p>
                <a:pPr lvl="1"/>
                <a:r>
                  <a:rPr lang="en-GB" sz="2000" dirty="0"/>
                  <a:t>Negative saturation: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400" dirty="0"/>
                  <a:t>If we attempt 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400" dirty="0"/>
                  <a:t> beyond the linear range, </a:t>
                </a:r>
                <a:br>
                  <a:rPr lang="en-GB" sz="2400" dirty="0"/>
                </a:br>
                <a:r>
                  <a:rPr lang="en-GB" sz="2400" dirty="0"/>
                  <a:t>the op-amp becomes saturated and yields </a:t>
                </a:r>
                <a:br>
                  <a:rPr lang="en-GB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GB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GB" sz="2400" dirty="0"/>
                  <a:t>. That is the  output voltage </a:t>
                </a:r>
                <a:br>
                  <a:rPr lang="en-GB" sz="2400" dirty="0"/>
                </a:br>
                <a:r>
                  <a:rPr lang="en-GB" sz="2400" dirty="0"/>
                  <a:t>is restricted by</a:t>
                </a:r>
                <a:br>
                  <a:rPr lang="en-GB" sz="2400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A8778-5E70-3557-A290-1D1813196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63238" cy="4351338"/>
              </a:xfrm>
              <a:blipFill>
                <a:blip r:embed="rId2"/>
                <a:stretch>
                  <a:fillRect l="-833" t="-1744" r="-23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CEB738-A55A-5397-D21C-729AE0D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3" y="3429000"/>
            <a:ext cx="4205288" cy="33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5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5349-31C4-FE88-D06F-B413FE82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32B8F-7DBB-CF78-6535-081DFD63F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276475" cy="631825"/>
              </a:xfrm>
            </p:spPr>
            <p:txBody>
              <a:bodyPr/>
              <a:lstStyle/>
              <a:p>
                <a:r>
                  <a:rPr lang="en-BD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32B8F-7DBB-CF78-6535-081DFD63F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276475" cy="631825"/>
              </a:xfrm>
              <a:blipFill>
                <a:blip r:embed="rId2"/>
                <a:stretch>
                  <a:fillRect l="-5000" t="-15686" b="-196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8024AA-0C94-EA1A-C0BD-20E5CAB9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7963"/>
            <a:ext cx="4025900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EA147-9877-8E43-2BF0-11B37B7AC1F0}"/>
              </a:ext>
            </a:extLst>
          </p:cNvPr>
          <p:cNvSpPr txBox="1"/>
          <p:nvPr/>
        </p:nvSpPr>
        <p:spPr>
          <a:xfrm>
            <a:off x="5121888" y="296733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>
                <a:solidFill>
                  <a:srgbClr val="FF0000"/>
                </a:solidFill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1A070-16B1-C959-A00A-5B0307FFFCB5}"/>
                  </a:ext>
                </a:extLst>
              </p:cNvPr>
              <p:cNvSpPr txBox="1"/>
              <p:nvPr/>
            </p:nvSpPr>
            <p:spPr>
              <a:xfrm>
                <a:off x="5121888" y="3429000"/>
                <a:ext cx="6553012" cy="1573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−5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BD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BD" sz="2400" dirty="0"/>
                  <a:t>Since this is in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BD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BD" sz="2400" dirty="0"/>
                  <a:t>, output valid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1A070-16B1-C959-A00A-5B0307FF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88" y="3429000"/>
                <a:ext cx="6553012" cy="1573829"/>
              </a:xfrm>
              <a:prstGeom prst="rect">
                <a:avLst/>
              </a:prstGeom>
              <a:blipFill>
                <a:blip r:embed="rId4"/>
                <a:stretch>
                  <a:fillRect l="-1547" r="-387" b="-72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6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BFA65D5-CD41-5F51-59CB-0D2D4364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48" y="2592387"/>
            <a:ext cx="4336040" cy="317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375349-31C4-FE88-D06F-B413FE82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32B8F-7DBB-CF78-6535-081DFD63F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2276475" cy="631825"/>
              </a:xfrm>
            </p:spPr>
            <p:txBody>
              <a:bodyPr/>
              <a:lstStyle/>
              <a:p>
                <a:r>
                  <a:rPr lang="en-BD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32B8F-7DBB-CF78-6535-081DFD63F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2276475" cy="631825"/>
              </a:xfrm>
              <a:blipFill>
                <a:blip r:embed="rId3"/>
                <a:stretch>
                  <a:fillRect l="-5000" t="-15686" b="-196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CEA147-9877-8E43-2BF0-11B37B7AC1F0}"/>
              </a:ext>
            </a:extLst>
          </p:cNvPr>
          <p:cNvSpPr txBox="1"/>
          <p:nvPr/>
        </p:nvSpPr>
        <p:spPr>
          <a:xfrm>
            <a:off x="5121888" y="2967335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>
                <a:solidFill>
                  <a:srgbClr val="FF0000"/>
                </a:solidFill>
              </a:rPr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1A070-16B1-C959-A00A-5B0307FFFCB5}"/>
                  </a:ext>
                </a:extLst>
              </p:cNvPr>
              <p:cNvSpPr txBox="1"/>
              <p:nvPr/>
            </p:nvSpPr>
            <p:spPr>
              <a:xfrm>
                <a:off x="5121888" y="3429000"/>
                <a:ext cx="6593862" cy="3051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−0.5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BD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br>
                  <a:rPr lang="en-US" sz="2400" dirty="0"/>
                </a:br>
                <a:br>
                  <a:rPr lang="en-US" sz="2400" dirty="0"/>
                </a:br>
                <a:r>
                  <a:rPr lang="en-BD" sz="2400" dirty="0"/>
                  <a:t>However, the ouput must be limited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BD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en-BD" sz="2400" dirty="0"/>
                  <a:t>. Therefore, </a:t>
                </a:r>
                <a:r>
                  <a:rPr lang="en-GB" sz="2400" dirty="0"/>
                  <a:t>the highest output voltage can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/>
                <a:endParaRPr lang="en-BD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BD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BD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71A070-16B1-C959-A00A-5B0307FF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88" y="3429000"/>
                <a:ext cx="6593862" cy="3051156"/>
              </a:xfrm>
              <a:prstGeom prst="rect">
                <a:avLst/>
              </a:prstGeom>
              <a:blipFill>
                <a:blip r:embed="rId4"/>
                <a:stretch>
                  <a:fillRect l="-1538" r="-192" b="-207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79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D6ED-71F6-6290-5B99-0345EBF8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Solving Circuit with Op-Amp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0C52-30B1-F508-E895-DB0E0357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Don’t be scared! Circuit solving with op-amp is exactly same as the circuits you solved in CSE250</a:t>
            </a:r>
            <a:br>
              <a:rPr lang="en-BD" dirty="0"/>
            </a:br>
            <a:r>
              <a:rPr lang="en-BD" dirty="0"/>
              <a:t> </a:t>
            </a:r>
          </a:p>
          <a:p>
            <a:r>
              <a:rPr lang="en-BD" dirty="0"/>
              <a:t>Step 1: replace with equivalent circuit</a:t>
            </a:r>
          </a:p>
          <a:p>
            <a:r>
              <a:rPr lang="en-BD" dirty="0"/>
              <a:t>Step 2: solve using KCL &amp; KVL, or nodal analysis (linear)</a:t>
            </a:r>
          </a:p>
          <a:p>
            <a:r>
              <a:rPr lang="en-BD" dirty="0"/>
              <a:t>In most cases, the power supply voltages are not mentioned. </a:t>
            </a:r>
            <a:r>
              <a:rPr lang="en-BD" b="1" dirty="0"/>
              <a:t>Hence, we will assume the ouput is within the linear range in this case</a:t>
            </a:r>
          </a:p>
        </p:txBody>
      </p:sp>
    </p:spTree>
    <p:extLst>
      <p:ext uri="{BB962C8B-B14F-4D97-AF65-F5344CB8AC3E}">
        <p14:creationId xmlns:p14="http://schemas.microsoft.com/office/powerpoint/2010/main" val="10547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E96645-63D5-6FA5-EB35-B7CC33E4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815" y="3065951"/>
            <a:ext cx="5408612" cy="3744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E8E46-08D7-472C-7473-3E4493B3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00FB0-72BC-1262-6F4E-279E5435F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65113"/>
            <a:ext cx="4719638" cy="30810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9793D-683D-113E-BFA3-9FCF01D94485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04592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BD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BD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sz="2400" dirty="0"/>
                  <a:t>.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B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BD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BD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9793D-683D-113E-BFA3-9FCF01D94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045921" cy="461665"/>
              </a:xfrm>
              <a:prstGeom prst="rect">
                <a:avLst/>
              </a:prstGeom>
              <a:blipFill>
                <a:blip r:embed="rId4"/>
                <a:stretch>
                  <a:fillRect l="-1262" t="-5263" b="-289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6E3BC2-B215-08B7-D930-4240667B0BD3}"/>
              </a:ext>
            </a:extLst>
          </p:cNvPr>
          <p:cNvSpPr txBox="1"/>
          <p:nvPr/>
        </p:nvSpPr>
        <p:spPr>
          <a:xfrm>
            <a:off x="6262085" y="2337652"/>
            <a:ext cx="5091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>
                <a:solidFill>
                  <a:srgbClr val="FF0000"/>
                </a:solidFill>
              </a:rPr>
              <a:t>Solution:</a:t>
            </a:r>
            <a:br>
              <a:rPr lang="en-BD" sz="2400" b="1" dirty="0">
                <a:solidFill>
                  <a:srgbClr val="FF0000"/>
                </a:solidFill>
              </a:rPr>
            </a:br>
            <a:r>
              <a:rPr lang="en-BD" sz="2400" dirty="0">
                <a:solidFill>
                  <a:srgbClr val="FF0000"/>
                </a:solidFill>
              </a:rPr>
              <a:t>Step 1: replace using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9017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253-09F1-BF92-7185-82DD0D6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5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6D5254E-643F-CABC-3F6F-18A2EA2E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628526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7D5E4-84AB-1810-8C6E-9B497540D188}"/>
              </a:ext>
            </a:extLst>
          </p:cNvPr>
          <p:cNvSpPr txBox="1"/>
          <p:nvPr/>
        </p:nvSpPr>
        <p:spPr>
          <a:xfrm>
            <a:off x="432785" y="1837589"/>
            <a:ext cx="494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Step 2: Solve using KCL &amp; KVL or </a:t>
            </a:r>
            <a:r>
              <a:rPr lang="en-BD" sz="2400" dirty="0">
                <a:solidFill>
                  <a:srgbClr val="FF0000"/>
                </a:solidFill>
                <a:highlight>
                  <a:srgbClr val="FFFFCC"/>
                </a:highlight>
              </a:rPr>
              <a:t>nodal</a:t>
            </a:r>
          </a:p>
        </p:txBody>
      </p:sp>
    </p:spTree>
    <p:extLst>
      <p:ext uri="{BB962C8B-B14F-4D97-AF65-F5344CB8AC3E}">
        <p14:creationId xmlns:p14="http://schemas.microsoft.com/office/powerpoint/2010/main" val="1782076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253-09F1-BF92-7185-82DD0D6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5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6D5254E-643F-CABC-3F6F-18A2EA2E9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6662"/>
            <a:ext cx="628526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7D5E4-84AB-1810-8C6E-9B497540D188}"/>
              </a:ext>
            </a:extLst>
          </p:cNvPr>
          <p:cNvSpPr txBox="1"/>
          <p:nvPr/>
        </p:nvSpPr>
        <p:spPr>
          <a:xfrm>
            <a:off x="432785" y="1837589"/>
            <a:ext cx="494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>
                <a:solidFill>
                  <a:srgbClr val="FF0000"/>
                </a:solidFill>
              </a:rPr>
              <a:t>Step 2: Solve using </a:t>
            </a:r>
            <a:r>
              <a:rPr lang="en-BD" sz="2400" dirty="0">
                <a:solidFill>
                  <a:srgbClr val="FF0000"/>
                </a:solidFill>
                <a:highlight>
                  <a:srgbClr val="FFFFCC"/>
                </a:highlight>
              </a:rPr>
              <a:t>KCL &amp; KVL </a:t>
            </a:r>
            <a:r>
              <a:rPr lang="en-BD" sz="2400" dirty="0">
                <a:solidFill>
                  <a:srgbClr val="FF0000"/>
                </a:solidFill>
              </a:rPr>
              <a:t>or nodal</a:t>
            </a:r>
          </a:p>
        </p:txBody>
      </p:sp>
    </p:spTree>
    <p:extLst>
      <p:ext uri="{BB962C8B-B14F-4D97-AF65-F5344CB8AC3E}">
        <p14:creationId xmlns:p14="http://schemas.microsoft.com/office/powerpoint/2010/main" val="390824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EDCD-3A27-36E1-0B11-1ACF268B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2BF3-7756-3032-628B-BB3BECFA9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Last class: alternative representation, KCL, KVL, nodal</a:t>
            </a:r>
          </a:p>
          <a:p>
            <a:r>
              <a:rPr lang="en-BD" dirty="0"/>
              <a:t>Today: </a:t>
            </a:r>
            <a:r>
              <a:rPr lang="en-BD" b="1" dirty="0"/>
              <a:t>review</a:t>
            </a:r>
            <a:r>
              <a:rPr lang="en-BD" dirty="0"/>
              <a:t> of dependent source, introduction to amplifiers, operational amplifiers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84647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9609-BC8D-ED26-4CC4-FC0248D7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93668-4D51-8C81-8C4B-9F30EA4CB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555" y="2325688"/>
            <a:ext cx="5975989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F29294-9E04-D39A-694B-3DEBF37456C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04592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BD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BD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BD" sz="2400" dirty="0"/>
                  <a:t>.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B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BD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BD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F29294-9E04-D39A-694B-3DEBF3745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045921" cy="461665"/>
              </a:xfrm>
              <a:prstGeom prst="rect">
                <a:avLst/>
              </a:prstGeom>
              <a:blipFill>
                <a:blip r:embed="rId3"/>
                <a:stretch>
                  <a:fillRect l="-1262" t="-5263" b="-2894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928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858E58-3225-E345-C923-D49E6E688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7" b="8029"/>
          <a:stretch/>
        </p:blipFill>
        <p:spPr>
          <a:xfrm>
            <a:off x="5024437" y="4236357"/>
            <a:ext cx="4148138" cy="2407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A462A-50C1-0921-70C1-5568F271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The Ideal Op-Amp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25418-E3AD-9110-A28F-A5E489AB7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157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To facilitate the understanding of op amp circuits, we will assume </a:t>
                </a:r>
                <a:r>
                  <a:rPr lang="en-GB" sz="2000" b="1" dirty="0"/>
                  <a:t>ideal op amps </a:t>
                </a:r>
              </a:p>
              <a:p>
                <a:pPr lvl="1"/>
                <a:r>
                  <a:rPr lang="en-GB" sz="1800" dirty="0"/>
                  <a:t>Infinite open-loop gain,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Infinite input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=∞=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open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GB" sz="1800" dirty="0"/>
              </a:p>
              <a:p>
                <a:pPr lvl="1"/>
                <a:r>
                  <a:rPr lang="en-GB" sz="1800" dirty="0"/>
                  <a:t>Zero output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short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circuit</m:t>
                    </m:r>
                  </m:oMath>
                </a14:m>
                <a:endParaRPr lang="en-BD" sz="1800" dirty="0"/>
              </a:p>
              <a:p>
                <a:r>
                  <a:rPr lang="en-GB" sz="2000" dirty="0"/>
                  <a:t>Although an ideal op amp provides only an approximate analysis, most modern amplifiers have such large gains and input impedances that the approximate analysis is a good one. </a:t>
                </a:r>
              </a:p>
              <a:p>
                <a:r>
                  <a:rPr lang="en-GB" sz="2000" b="1" dirty="0"/>
                  <a:t>Circuit solving become much simpler</a:t>
                </a:r>
                <a:r>
                  <a:rPr lang="en-GB" sz="2000" dirty="0"/>
                  <a:t>.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dirty="0"/>
              </a:p>
              <a:p>
                <a:pPr/>
                <a:r>
                  <a:rPr lang="en-GB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sz="2000" dirty="0"/>
                  <a:t>, in open-loop configuration,</a:t>
                </a:r>
                <a:br>
                  <a:rPr lang="en-GB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b="0" dirty="0"/>
                  <a:t> will either be positive saturated or</a:t>
                </a:r>
                <a:br>
                  <a:rPr lang="en-US" sz="2000" b="0" dirty="0"/>
                </a:br>
                <a:r>
                  <a:rPr lang="en-US" sz="2000" b="0" dirty="0"/>
                  <a:t>negative saturated (why?)</a:t>
                </a:r>
                <a:br>
                  <a:rPr lang="en-US" sz="2000" b="0" dirty="0"/>
                </a:br>
                <a:br>
                  <a:rPr lang="en-US" sz="20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&gt;0⇒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0⇒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925418-E3AD-9110-A28F-A5E489AB7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1570"/>
                <a:ext cx="10515600" cy="4351338"/>
              </a:xfrm>
              <a:blipFill>
                <a:blip r:embed="rId3"/>
                <a:stretch>
                  <a:fillRect l="-3860" t="-1453" b="-4825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FA820D-A439-1E9D-8580-E3395F9E21C6}"/>
              </a:ext>
            </a:extLst>
          </p:cNvPr>
          <p:cNvCxnSpPr>
            <a:cxnSpLocks/>
          </p:cNvCxnSpPr>
          <p:nvPr/>
        </p:nvCxnSpPr>
        <p:spPr>
          <a:xfrm>
            <a:off x="10131220" y="3900745"/>
            <a:ext cx="0" cy="2639961"/>
          </a:xfrm>
          <a:prstGeom prst="line">
            <a:avLst/>
          </a:prstGeom>
          <a:ln w="19050" cap="rnd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99E5BC-AD8C-FA86-FCDF-CCFBE2608B25}"/>
              </a:ext>
            </a:extLst>
          </p:cNvPr>
          <p:cNvCxnSpPr>
            <a:cxnSpLocks/>
          </p:cNvCxnSpPr>
          <p:nvPr/>
        </p:nvCxnSpPr>
        <p:spPr>
          <a:xfrm flipH="1">
            <a:off x="9172575" y="5336912"/>
            <a:ext cx="2738284" cy="0"/>
          </a:xfrm>
          <a:prstGeom prst="line">
            <a:avLst/>
          </a:prstGeom>
          <a:ln w="19050" cap="rnd">
            <a:solidFill>
              <a:schemeClr val="tx1"/>
            </a:solidFill>
            <a:round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5BEC45D-ACA1-CA11-CDFB-EE5F8AED06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2976" y="4798597"/>
            <a:ext cx="2376488" cy="1076630"/>
          </a:xfrm>
          <a:prstGeom prst="bentConnector3">
            <a:avLst/>
          </a:prstGeom>
          <a:ln w="444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EB7ED0-AF86-FBA2-080C-067CFF120D22}"/>
                  </a:ext>
                </a:extLst>
              </p:cNvPr>
              <p:cNvSpPr txBox="1"/>
              <p:nvPr/>
            </p:nvSpPr>
            <p:spPr>
              <a:xfrm>
                <a:off x="11591806" y="5421404"/>
                <a:ext cx="482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EB7ED0-AF86-FBA2-080C-067CFF12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806" y="5421404"/>
                <a:ext cx="4826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A6CA95-0847-E330-DAE8-14CDF1DA031B}"/>
                  </a:ext>
                </a:extLst>
              </p:cNvPr>
              <p:cNvSpPr txBox="1"/>
              <p:nvPr/>
            </p:nvSpPr>
            <p:spPr>
              <a:xfrm>
                <a:off x="10131220" y="3659567"/>
                <a:ext cx="461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A6CA95-0847-E330-DAE8-14CDF1DA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220" y="3659567"/>
                <a:ext cx="461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560540A-FD16-0437-AF3B-795566ADC36B}"/>
              </a:ext>
            </a:extLst>
          </p:cNvPr>
          <p:cNvSpPr txBox="1"/>
          <p:nvPr/>
        </p:nvSpPr>
        <p:spPr>
          <a:xfrm>
            <a:off x="9254412" y="6269914"/>
            <a:ext cx="2065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D" dirty="0"/>
              <a:t>VTC of ideal op amp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BF604-22AF-69FA-64C6-10C26AA06C33}"/>
                  </a:ext>
                </a:extLst>
              </p:cNvPr>
              <p:cNvSpPr txBox="1"/>
              <p:nvPr/>
            </p:nvSpPr>
            <p:spPr>
              <a:xfrm>
                <a:off x="10168434" y="5650410"/>
                <a:ext cx="482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BF604-22AF-69FA-64C6-10C26AA06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434" y="5650410"/>
                <a:ext cx="4826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8CF9FA-1906-1E2E-AD58-134E06E4D26F}"/>
                  </a:ext>
                </a:extLst>
              </p:cNvPr>
              <p:cNvSpPr txBox="1"/>
              <p:nvPr/>
            </p:nvSpPr>
            <p:spPr>
              <a:xfrm>
                <a:off x="9670459" y="4582731"/>
                <a:ext cx="482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8CF9FA-1906-1E2E-AD58-134E06E4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459" y="4582731"/>
                <a:ext cx="4826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6DE1ED-D91B-E60F-B089-13D3CF3392A5}"/>
                  </a:ext>
                </a:extLst>
              </p:cNvPr>
              <p:cNvSpPr txBox="1"/>
              <p:nvPr/>
            </p:nvSpPr>
            <p:spPr>
              <a:xfrm>
                <a:off x="979017" y="6085248"/>
                <a:ext cx="4073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2000" b="1" dirty="0"/>
                  <a:t>Reminder</a:t>
                </a:r>
                <a:r>
                  <a:rPr lang="en-BD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BD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6DE1ED-D91B-E60F-B089-13D3CF339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7" y="6085248"/>
                <a:ext cx="4073295" cy="400110"/>
              </a:xfrm>
              <a:prstGeom prst="rect">
                <a:avLst/>
              </a:prstGeom>
              <a:blipFill>
                <a:blip r:embed="rId8"/>
                <a:stretch>
                  <a:fillRect l="-1558" t="-9375" b="-250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55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2614-3DC9-26F3-5BA5-79E0048C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Application - Comparator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A8AB0-0F78-A538-426E-6587591F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comparator compares two voltages to determine which is larger. </a:t>
                </a:r>
              </a:p>
              <a:p>
                <a:r>
                  <a:rPr lang="en-GB" sz="2400" dirty="0"/>
                  <a:t>The comparator is essentially an op-amp operated in an open-loop configuration</a:t>
                </a:r>
              </a:p>
              <a:p>
                <a:r>
                  <a:rPr lang="en-GB" sz="2400" dirty="0"/>
                  <a:t>Two types – </a:t>
                </a:r>
              </a:p>
              <a:p>
                <a:pPr lvl="1"/>
                <a:r>
                  <a:rPr lang="en-GB" sz="2000" dirty="0"/>
                  <a:t>(1) </a:t>
                </a:r>
                <a:r>
                  <a:rPr lang="en-GB" sz="2000" b="1" dirty="0"/>
                  <a:t>Non-inverting</a:t>
                </a:r>
                <a:r>
                  <a:rPr lang="en-GB" sz="2000" dirty="0"/>
                  <a:t>: outputs a positive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sz="2000" dirty="0"/>
                  <a:t>) when input is greater than reference</a:t>
                </a:r>
              </a:p>
              <a:p>
                <a:pPr lvl="1"/>
                <a:r>
                  <a:rPr lang="en-GB" sz="2000" dirty="0"/>
                  <a:t>(2) </a:t>
                </a:r>
                <a:r>
                  <a:rPr lang="en-GB" sz="2000" b="1" dirty="0"/>
                  <a:t>Inverting</a:t>
                </a:r>
                <a:r>
                  <a:rPr lang="en-GB" sz="2000" dirty="0"/>
                  <a:t>: outputs a negative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GB" sz="2000" dirty="0"/>
                  <a:t>) when input is greater than reference</a:t>
                </a:r>
              </a:p>
              <a:p>
                <a:r>
                  <a:rPr lang="en-BD" sz="2400" dirty="0"/>
                  <a:t>Application – smoke detector, turning AC on/off automatically, etc (next lecture)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CA8AB0-0F78-A538-426E-6587591F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B4C24A-D9C6-EB55-113D-126C28AAB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3" y="4321278"/>
            <a:ext cx="11692873" cy="25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0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28B9-5604-645A-2CEC-ACCA0FFB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Dependent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01BE6-4649-F503-C907-D89DDEF0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Active sources – either voltage of current source</a:t>
            </a:r>
          </a:p>
          <a:p>
            <a:r>
              <a:rPr lang="en-BD" dirty="0"/>
              <a:t>Difference: voltage (or current) controlled by the voltage/current in a different branch</a:t>
            </a:r>
          </a:p>
          <a:p>
            <a:r>
              <a:rPr lang="en-BD" dirty="0"/>
              <a:t>Technically non-linear devices – because in real life, dependent sources are made using non-linear electronic devices (e.g. MOSFET)</a:t>
            </a:r>
          </a:p>
          <a:p>
            <a:r>
              <a:rPr lang="en-BD" dirty="0"/>
              <a:t>However, analysis are similar to linear circuits (CSE250), hence we will start with this</a:t>
            </a:r>
          </a:p>
        </p:txBody>
      </p:sp>
    </p:spTree>
    <p:extLst>
      <p:ext uri="{BB962C8B-B14F-4D97-AF65-F5344CB8AC3E}">
        <p14:creationId xmlns:p14="http://schemas.microsoft.com/office/powerpoint/2010/main" val="169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A652-BBBC-82F5-DFBF-4255E6CF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Major Difference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15C133C-E1B4-B14C-5A54-8DBA039C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097" y="2554235"/>
            <a:ext cx="4800600" cy="3009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01F4D-FACC-0FE9-49B0-25DE2F5294A6}"/>
              </a:ext>
            </a:extLst>
          </p:cNvPr>
          <p:cNvSpPr txBox="1"/>
          <p:nvPr/>
        </p:nvSpPr>
        <p:spPr>
          <a:xfrm>
            <a:off x="711097" y="1830917"/>
            <a:ext cx="3318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Independent devices: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90C0-B852-0BA0-EADC-ED3ADB6422D8}"/>
              </a:ext>
            </a:extLst>
          </p:cNvPr>
          <p:cNvSpPr txBox="1"/>
          <p:nvPr/>
        </p:nvSpPr>
        <p:spPr>
          <a:xfrm>
            <a:off x="1280500" y="5768934"/>
            <a:ext cx="253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/>
              <a:t>2 terminals, 1 port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C2F7629-88E8-7004-C329-552E2B2040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71"/>
          <a:stretch/>
        </p:blipFill>
        <p:spPr>
          <a:xfrm>
            <a:off x="5651191" y="2931549"/>
            <a:ext cx="6281530" cy="225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9E33EA-D853-CDCB-9015-017DCFE52894}"/>
              </a:ext>
            </a:extLst>
          </p:cNvPr>
          <p:cNvSpPr txBox="1"/>
          <p:nvPr/>
        </p:nvSpPr>
        <p:spPr>
          <a:xfrm>
            <a:off x="7522506" y="5768933"/>
            <a:ext cx="2538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/>
              <a:t>2 terminals, 2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A660-60D1-8C50-22F6-876F65589795}"/>
              </a:ext>
            </a:extLst>
          </p:cNvPr>
          <p:cNvSpPr txBox="1"/>
          <p:nvPr/>
        </p:nvSpPr>
        <p:spPr>
          <a:xfrm>
            <a:off x="5511697" y="1830917"/>
            <a:ext cx="3071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Dependent devices:</a:t>
            </a:r>
          </a:p>
        </p:txBody>
      </p:sp>
    </p:spTree>
    <p:extLst>
      <p:ext uri="{BB962C8B-B14F-4D97-AF65-F5344CB8AC3E}">
        <p14:creationId xmlns:p14="http://schemas.microsoft.com/office/powerpoint/2010/main" val="255649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12B1-253E-C134-5BEA-547CB8CE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4D39C-0C5D-4599-FF88-E02753DF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875"/>
            <a:ext cx="4775200" cy="3441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D0BDD-5CB7-AB03-CAC2-C3AC03902AA9}"/>
              </a:ext>
            </a:extLst>
          </p:cNvPr>
          <p:cNvSpPr txBox="1"/>
          <p:nvPr/>
        </p:nvSpPr>
        <p:spPr>
          <a:xfrm>
            <a:off x="6430302" y="265324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Find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EB673-B234-3BF7-B821-856669FC2F05}"/>
                  </a:ext>
                </a:extLst>
              </p:cNvPr>
              <p:cNvSpPr txBox="1"/>
              <p:nvPr/>
            </p:nvSpPr>
            <p:spPr>
              <a:xfrm>
                <a:off x="6430302" y="3497115"/>
                <a:ext cx="2344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2800" dirty="0">
                    <a:solidFill>
                      <a:srgbClr val="FF0000"/>
                    </a:solidFill>
                  </a:rPr>
                  <a:t>(Ans: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BD" sz="28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EB673-B234-3BF7-B821-856669FC2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02" y="3497115"/>
                <a:ext cx="2344424" cy="523220"/>
              </a:xfrm>
              <a:prstGeom prst="rect">
                <a:avLst/>
              </a:prstGeom>
              <a:blipFill>
                <a:blip r:embed="rId3"/>
                <a:stretch>
                  <a:fillRect l="-5405" t="-11905" r="-4865" b="-3095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12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941-9D70-7280-FE48-D9E33EA7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Example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6F6D4-6754-0CEA-E5BF-065105B86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7" y="1479550"/>
            <a:ext cx="5283200" cy="344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51C7F6-43DD-15E4-6FF9-8A2C0377747F}"/>
              </a:ext>
            </a:extLst>
          </p:cNvPr>
          <p:cNvSpPr txBox="1"/>
          <p:nvPr/>
        </p:nvSpPr>
        <p:spPr>
          <a:xfrm>
            <a:off x="940872" y="516784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Find V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203858B-E33C-34A7-3F09-7FD4F71E1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8" y="1121485"/>
            <a:ext cx="5090534" cy="2562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7D82B-821A-922A-0AA7-FFC44F4372EB}"/>
                  </a:ext>
                </a:extLst>
              </p:cNvPr>
              <p:cNvSpPr txBox="1"/>
              <p:nvPr/>
            </p:nvSpPr>
            <p:spPr>
              <a:xfrm>
                <a:off x="6457561" y="4398030"/>
                <a:ext cx="4484433" cy="1215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BD" sz="2800" dirty="0">
                    <a:solidFill>
                      <a:srgbClr val="FF0000"/>
                    </a:solidFill>
                  </a:rPr>
                  <a:t>Ans: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en-US" sz="28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𝐾𝑅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𝐾𝑅</m:t>
                          </m:r>
                        </m:e>
                      </m:rad>
                    </m:oMath>
                  </m:oMathPara>
                </a14:m>
                <a:endParaRPr lang="en-BD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E7D82B-821A-922A-0AA7-FFC44F437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561" y="4398030"/>
                <a:ext cx="4484433" cy="1215974"/>
              </a:xfrm>
              <a:prstGeom prst="rect">
                <a:avLst/>
              </a:prstGeom>
              <a:blipFill>
                <a:blip r:embed="rId4"/>
                <a:stretch>
                  <a:fillRect l="-28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0D2BA7-DC4D-7BB9-2560-32B2F86FD196}"/>
              </a:ext>
            </a:extLst>
          </p:cNvPr>
          <p:cNvSpPr txBox="1"/>
          <p:nvPr/>
        </p:nvSpPr>
        <p:spPr>
          <a:xfrm>
            <a:off x="838200" y="6144180"/>
            <a:ext cx="5870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>
                <a:solidFill>
                  <a:srgbClr val="0070C0"/>
                </a:solidFill>
              </a:rPr>
              <a:t>Application of dependent sources: amplifiers!</a:t>
            </a:r>
          </a:p>
        </p:txBody>
      </p:sp>
    </p:spTree>
    <p:extLst>
      <p:ext uri="{BB962C8B-B14F-4D97-AF65-F5344CB8AC3E}">
        <p14:creationId xmlns:p14="http://schemas.microsoft.com/office/powerpoint/2010/main" val="347588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2DD6-8FDB-6FA9-0D02-FEAEADC3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AEDF4-E596-60C9-B7C0-9577D66F7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BD" sz="2400" dirty="0"/>
                  <a:t>Linear amplifier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𝑂𝑈𝑇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𝐼𝑁</m:t>
                    </m:r>
                  </m:oMath>
                </a14:m>
                <a:r>
                  <a:rPr lang="en-BD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BD" sz="2400" dirty="0"/>
                  <a:t> is called the </a:t>
                </a:r>
                <a:r>
                  <a:rPr lang="en-BD" sz="2400" b="1" dirty="0">
                    <a:solidFill>
                      <a:srgbClr val="FF0000"/>
                    </a:solidFill>
                  </a:rPr>
                  <a:t>gain </a:t>
                </a:r>
                <a:r>
                  <a:rPr lang="en-BD" sz="2400" dirty="0"/>
                  <a:t>of the amplifier</a:t>
                </a:r>
                <a:endParaRPr lang="en-BD" sz="2400" b="1" dirty="0">
                  <a:solidFill>
                    <a:srgbClr val="FF0000"/>
                  </a:solidFill>
                </a:endParaRPr>
              </a:p>
              <a:p>
                <a:r>
                  <a:rPr lang="en-BD" sz="2400" dirty="0"/>
                  <a:t>OUT/IN can be voltage or current</a:t>
                </a:r>
              </a:p>
              <a:p>
                <a:r>
                  <a:rPr lang="en-BD" sz="2400" dirty="0"/>
                  <a:t>Amplifier must provide power gain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BD" sz="2400" dirty="0"/>
                  <a:t>, hence need </a:t>
                </a:r>
                <a:r>
                  <a:rPr lang="en-BD" sz="2400" b="1" dirty="0">
                    <a:solidFill>
                      <a:srgbClr val="FF0000"/>
                    </a:solidFill>
                  </a:rPr>
                  <a:t>power supply</a:t>
                </a:r>
              </a:p>
              <a:p>
                <a:r>
                  <a:rPr lang="en-BD" sz="2400" dirty="0"/>
                  <a:t>Usage: communication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AEDF4-E596-60C9-B7C0-9577D66F7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CBF261F-E94E-65A8-68C3-D8D3BF4F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0011"/>
            <a:ext cx="5755966" cy="2461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042CA-4CA3-744F-D3A0-658F9D33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48" y="3850011"/>
            <a:ext cx="4216401" cy="30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B851-0ECB-B563-4E26-903E123E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Transfer Characteristics of Amplifiers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F5748-B443-F819-B139-42EDB1A46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𝑚𝑥</m:t>
                    </m:r>
                  </m:oMath>
                </a14:m>
                <a:r>
                  <a:rPr lang="en-BD" sz="2400" dirty="0"/>
                  <a:t>, hence straight line going through origin.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gain</m:t>
                    </m:r>
                  </m:oMath>
                </a14:m>
                <a:endParaRPr lang="en-BD" sz="2400" dirty="0"/>
              </a:p>
              <a:p>
                <a:r>
                  <a:rPr lang="en-BD" sz="2400" dirty="0"/>
                  <a:t>Saturation due to limited power supply. Output cannot be greater than P.S.</a:t>
                </a:r>
              </a:p>
              <a:p>
                <a:r>
                  <a:rPr lang="en-BD" sz="2400" dirty="0"/>
                  <a:t>Input must be within a </a:t>
                </a:r>
                <a:r>
                  <a:rPr lang="en-BD" sz="2400" b="1" dirty="0">
                    <a:solidFill>
                      <a:srgbClr val="7030A0"/>
                    </a:solidFill>
                  </a:rPr>
                  <a:t>valid input range</a:t>
                </a:r>
                <a:r>
                  <a:rPr lang="en-BD" sz="2400" dirty="0"/>
                  <a:t>, otherwise output will be distorted</a:t>
                </a:r>
              </a:p>
              <a:p>
                <a:r>
                  <a:rPr lang="en-BD" sz="2400" dirty="0"/>
                  <a:t>Amplifiers are </a:t>
                </a:r>
                <a:r>
                  <a:rPr lang="en-BD" sz="2400" b="1" u="sng" dirty="0"/>
                  <a:t>non-linear devices</a:t>
                </a:r>
                <a:r>
                  <a:rPr lang="en-BD" sz="2400" dirty="0"/>
                  <a:t>, because they are made using dependent sources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BF5748-B443-F819-B139-42EDB1A46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Opamp - Operational Amplifier">
            <a:extLst>
              <a:ext uri="{FF2B5EF4-FFF2-40B4-BE49-F238E27FC236}">
                <a16:creationId xmlns:a16="http://schemas.microsoft.com/office/drawing/2014/main" id="{77CE2503-759B-9A5B-922F-C321CB30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52888"/>
            <a:ext cx="3138629" cy="28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15B6-C2C9-6BD7-59A7-AC2DBDAAA84E}"/>
              </a:ext>
            </a:extLst>
          </p:cNvPr>
          <p:cNvSpPr txBox="1"/>
          <p:nvPr/>
        </p:nvSpPr>
        <p:spPr>
          <a:xfrm>
            <a:off x="5003407" y="4882203"/>
            <a:ext cx="875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D" dirty="0"/>
              <a:t>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EF162-D032-AECE-0C1D-9F5414942145}"/>
              </a:ext>
            </a:extLst>
          </p:cNvPr>
          <p:cNvSpPr txBox="1"/>
          <p:nvPr/>
        </p:nvSpPr>
        <p:spPr>
          <a:xfrm>
            <a:off x="4292414" y="3894212"/>
            <a:ext cx="6040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D" dirty="0"/>
              <a:t>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AE9E8B-3446-1A93-BAD6-044FA77E843F}"/>
              </a:ext>
            </a:extLst>
          </p:cNvPr>
          <p:cNvGrpSpPr/>
          <p:nvPr/>
        </p:nvGrpSpPr>
        <p:grpSpPr>
          <a:xfrm>
            <a:off x="6355485" y="4202187"/>
            <a:ext cx="3149402" cy="2528813"/>
            <a:chOff x="4526685" y="3964062"/>
            <a:chExt cx="3149402" cy="2528813"/>
          </a:xfrm>
        </p:grpSpPr>
        <p:pic>
          <p:nvPicPr>
            <p:cNvPr id="1030" name="Picture 6" descr="What is Distortion in Amplifier? Definition, types of distortion in  amplifier - Electronics Coach">
              <a:extLst>
                <a:ext uri="{FF2B5EF4-FFF2-40B4-BE49-F238E27FC236}">
                  <a16:creationId xmlns:a16="http://schemas.microsoft.com/office/drawing/2014/main" id="{65C55120-02D4-26DC-AFC0-0B63BF0F3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685" y="5427804"/>
              <a:ext cx="3149402" cy="1065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ntroduction to Ideal Op-Amp Circuit Characteristics">
              <a:extLst>
                <a:ext uri="{FF2B5EF4-FFF2-40B4-BE49-F238E27FC236}">
                  <a16:creationId xmlns:a16="http://schemas.microsoft.com/office/drawing/2014/main" id="{3DB9EBBA-8AA8-F3CD-84EF-15B491EF2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685" y="3964062"/>
              <a:ext cx="3138629" cy="1396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49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0956-B866-A3AA-71B8-7C30C02E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Operational Amplifiers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B794-A602-1EBD-67A2-430ACC859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operational amplifier, or </a:t>
            </a:r>
            <a:r>
              <a:rPr lang="en-GB" b="1" dirty="0"/>
              <a:t>op-amp</a:t>
            </a:r>
            <a:r>
              <a:rPr lang="en-GB" dirty="0"/>
              <a:t> for short, is a versatile and powerful integrated circuit that is widely used in a variety of electronic applications. </a:t>
            </a:r>
          </a:p>
          <a:p>
            <a:r>
              <a:rPr lang="en-GB" dirty="0"/>
              <a:t>An Op-Amp is designed so that it performs some mathematical operations when external components, such as resistors and capacitors, are connected to its terminals. </a:t>
            </a:r>
          </a:p>
          <a:p>
            <a:r>
              <a:rPr lang="en-GB" dirty="0"/>
              <a:t>The op amp is an electronic device consisting of a complex arrangement of resistors, transistors, capacitors, and diodes. A full discussion of what is inside the op amp is beyond the scope of this course. </a:t>
            </a:r>
            <a:r>
              <a:rPr lang="en-GB" dirty="0">
                <a:highlight>
                  <a:srgbClr val="FFFFCC"/>
                </a:highlight>
              </a:rPr>
              <a:t>For now, it will suffice to treat the op amp as a circuit building block and simply study what takes place at its terminals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14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1311</Words>
  <Application>Microsoft Macintosh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</vt:lpstr>
      <vt:lpstr>Office Theme</vt:lpstr>
      <vt:lpstr>Lecture 3</vt:lpstr>
      <vt:lpstr>Review</vt:lpstr>
      <vt:lpstr>Dependent Source</vt:lpstr>
      <vt:lpstr>Major Difference</vt:lpstr>
      <vt:lpstr>Example 1</vt:lpstr>
      <vt:lpstr>Example 2</vt:lpstr>
      <vt:lpstr>Amplifier</vt:lpstr>
      <vt:lpstr>Transfer Characteristics of Amplifiers</vt:lpstr>
      <vt:lpstr>Operational Amplifiers</vt:lpstr>
      <vt:lpstr>Terminals and Circuit Symbol</vt:lpstr>
      <vt:lpstr>Equivalent Circuit</vt:lpstr>
      <vt:lpstr>Equivalent Circuit</vt:lpstr>
      <vt:lpstr>Practical Limitation - Saturation</vt:lpstr>
      <vt:lpstr>Example 3</vt:lpstr>
      <vt:lpstr>Example 4</vt:lpstr>
      <vt:lpstr>Solving Circuit with Op-Amp</vt:lpstr>
      <vt:lpstr>Example 5</vt:lpstr>
      <vt:lpstr>Example 5</vt:lpstr>
      <vt:lpstr>Example 5</vt:lpstr>
      <vt:lpstr>Example 6</vt:lpstr>
      <vt:lpstr>The Ideal Op-Amp</vt:lpstr>
      <vt:lpstr>Application - Comparator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Mohammed Abid Abrar</dc:creator>
  <cp:lastModifiedBy>Mohammed Abid Abrar</cp:lastModifiedBy>
  <cp:revision>4</cp:revision>
  <dcterms:created xsi:type="dcterms:W3CDTF">2023-01-28T13:39:44Z</dcterms:created>
  <dcterms:modified xsi:type="dcterms:W3CDTF">2023-01-29T01:27:30Z</dcterms:modified>
</cp:coreProperties>
</file>