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351" r:id="rId3"/>
    <p:sldId id="257" r:id="rId4"/>
    <p:sldId id="770" r:id="rId5"/>
    <p:sldId id="769" r:id="rId6"/>
    <p:sldId id="771" r:id="rId7"/>
    <p:sldId id="259" r:id="rId8"/>
    <p:sldId id="274" r:id="rId9"/>
    <p:sldId id="772" r:id="rId10"/>
    <p:sldId id="261" r:id="rId11"/>
    <p:sldId id="768" r:id="rId12"/>
    <p:sldId id="789" r:id="rId13"/>
    <p:sldId id="774" r:id="rId14"/>
    <p:sldId id="775" r:id="rId15"/>
    <p:sldId id="776" r:id="rId16"/>
    <p:sldId id="788" r:id="rId17"/>
    <p:sldId id="781" r:id="rId18"/>
    <p:sldId id="777" r:id="rId19"/>
    <p:sldId id="778" r:id="rId20"/>
    <p:sldId id="779" r:id="rId21"/>
    <p:sldId id="780" r:id="rId22"/>
    <p:sldId id="782" r:id="rId23"/>
    <p:sldId id="783" r:id="rId24"/>
    <p:sldId id="785" r:id="rId25"/>
    <p:sldId id="78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00"/>
    <a:srgbClr val="0000FF"/>
    <a:srgbClr val="FF0000"/>
    <a:srgbClr val="15B6F1"/>
    <a:srgbClr val="C4C5C7"/>
    <a:srgbClr val="B6E6F9"/>
    <a:srgbClr val="FFD6D6"/>
    <a:srgbClr val="C2E1C2"/>
    <a:srgbClr val="FFC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7AFE38-23BF-46D0-B067-27022C771CB2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B0A42-DB94-4040-8454-045304218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55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4278-9CAC-6EF6-E6BF-A226458428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D57C63-FA17-D07D-E8AB-570B5F16D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68723-0DFB-40B7-B108-4C5DF2B3C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10C764-84A9-7A1D-AEC1-B28BD68A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BFCE1-24EC-91BD-1C6D-62BD0960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719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3DAE-1FA9-3BF5-9493-31AE04BD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308EC1-CC42-E770-263C-421B81D1DA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4CF82-86C5-CC77-CE9C-4826E1E47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3290-8970-2F12-9543-92D06DFBE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859BE-EA90-89AA-7556-05E3C247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11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791D6-C6C0-3599-D0CF-5AB425FB4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2BC5B-6320-5A17-7609-391088B22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9FAF-1D17-6A29-ACF6-721C53D82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45DE5-608A-DCEB-3AAC-597DAFEE7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EE09-C669-02B5-A3C0-687B2398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37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6939" y="611124"/>
            <a:ext cx="1035812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639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640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E880-D6BF-CCAB-29B3-96A0F9FB3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C825F-2563-D907-978C-9D9A8215F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6CC22-DA1E-CFF2-0227-542B05FD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87755-E0EF-E5B7-76C2-C889BEAF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C1AB5-48EB-3760-2F7B-79622D09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5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8EF3B-4C99-72C8-3114-8BB8DC751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F55D6-AB9F-AE81-B3FA-D5C155EEA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D86E1-B5D6-EC04-9FA7-F94542B78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DAA18-F7D2-C4F8-34A2-E1F7C5772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A9E3-CB94-4C02-F3B1-40B36512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00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4051-F185-15FD-3599-D5BF68151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23A21-B160-B5A5-9597-03FA54A49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2A0FA-2094-A626-9137-722F094EA7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6C721-8298-E404-76F2-9CA95B5B4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EC59FF-5356-5BC8-57E6-FCD9F4779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B2F0F-5E87-08A7-B2C6-29829872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9B15-B52F-35CE-E2F1-E7FA39097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1DAA5-1159-DFDD-3ED8-992859F9E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90ADF-2F69-7555-4D45-ACAABCBB9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0437F-8506-AA01-46DB-4AC12532C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6D60D-7A74-F455-518B-7A5D1D9DAE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7BDD9E-07CF-7B20-9EAE-784CDDCA1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431EC-8C0F-5F63-6ED2-07F9EB61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FDDE19-95CA-C5D6-BDE8-3BEF4023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65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8CA52-9B9E-5271-C3E0-91C0EEDDD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46981C-9F6B-A139-F4DA-AE6A03093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E1196-A9A4-45E0-B5ED-F691D003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FA697C-20BA-EFFA-52CC-534BD1A85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57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78C5C-EFA9-744C-4507-2F540FF8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956E9-9747-A152-50D9-AA3434D98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585AF-BE7C-9072-36F2-6C5F5736B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3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20A9-10CD-8E54-6CC3-679C9AE11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E1507-CC8D-C6C4-6589-AA2135DE7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081749-E1D0-2866-4C0C-4826CB734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B5AC9-3868-2955-2DDC-1942AB6E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246D5-8C21-035F-0A19-401B39FE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A74A6-3E76-E5C4-CE4E-D18F8D7F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3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F92E7-023F-401C-9F62-2C7C26B41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08C45-AD0F-84EF-37C2-0967BE896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94736-20CE-7D94-4D47-6097F2D1F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78F68-448F-30EB-07F6-F8DAD35B5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C73BD-18DB-43B7-9395-0511738E0EF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D8306-9BEB-5891-7B0C-7C9D5813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1376FD-817C-53E5-3DD5-104429912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B1ABF-229D-F9ED-3130-E56634F97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13B91-3E6F-02D5-2D08-E347671D62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94BD9-5F3B-471C-812D-CAD7CEF1A2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DC73BD-18DB-43B7-9395-0511738E0EF4}" type="datetimeFigureOut">
              <a:rPr lang="en-US" smtClean="0"/>
              <a:t>4/20/2024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773E6-B66D-2037-223D-F8C68F439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204842-E986-B781-29A9-29961ADC1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539A5-9BBD-417A-8158-092DCF0C40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105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0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590.png"/><Relationship Id="rId4" Type="http://schemas.openxmlformats.org/officeDocument/2006/relationships/image" Target="../media/image5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0.png"/><Relationship Id="rId5" Type="http://schemas.openxmlformats.org/officeDocument/2006/relationships/image" Target="../media/image580.png"/><Relationship Id="rId4" Type="http://schemas.openxmlformats.org/officeDocument/2006/relationships/image" Target="../media/image6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7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8.png"/><Relationship Id="rId5" Type="http://schemas.openxmlformats.org/officeDocument/2006/relationships/image" Target="../media/image65.png"/><Relationship Id="rId4" Type="http://schemas.openxmlformats.org/officeDocument/2006/relationships/image" Target="../media/image7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7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6.png"/><Relationship Id="rId5" Type="http://schemas.openxmlformats.org/officeDocument/2006/relationships/image" Target="../media/image65.png"/><Relationship Id="rId4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30.png"/><Relationship Id="rId7" Type="http://schemas.openxmlformats.org/officeDocument/2006/relationships/image" Target="../media/image85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8.png"/><Relationship Id="rId4" Type="http://schemas.openxmlformats.org/officeDocument/2006/relationships/image" Target="../media/image84.png"/><Relationship Id="rId9" Type="http://schemas.openxmlformats.org/officeDocument/2006/relationships/image" Target="../media/image8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1.jp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12.jp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7B9B-8A6D-F908-B853-16057DFAD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/>
              <a:t>CSE251: Electronic Devices and Circuits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3964E-6004-DA8C-123A-CADCC4E348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4317"/>
            <a:ext cx="9144000" cy="1655762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Prepared By:</a:t>
            </a:r>
          </a:p>
          <a:p>
            <a:r>
              <a:rPr lang="en-US" b="1" dirty="0"/>
              <a:t>Shadman Shahid (HAD)</a:t>
            </a:r>
          </a:p>
          <a:p>
            <a:pPr>
              <a:lnSpc>
                <a:spcPct val="120000"/>
              </a:lnSpc>
            </a:pPr>
            <a:r>
              <a:rPr lang="en-US" dirty="0"/>
              <a:t>Lecturer, Department of Computer Science and Engineering, School of Data and Sciences, BRAC University</a:t>
            </a:r>
          </a:p>
          <a:p>
            <a:endParaRPr lang="en-US" dirty="0"/>
          </a:p>
          <a:p>
            <a:r>
              <a:rPr lang="en-US" dirty="0"/>
              <a:t>Email: ext.shadman.shahid@bracu.ac.bd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6DBD98-477B-BE38-34E6-9DC5199367E5}"/>
              </a:ext>
            </a:extLst>
          </p:cNvPr>
          <p:cNvSpPr txBox="1"/>
          <p:nvPr/>
        </p:nvSpPr>
        <p:spPr>
          <a:xfrm>
            <a:off x="4708793" y="3628142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Lecture: 18 - 20 – BJT</a:t>
            </a:r>
          </a:p>
        </p:txBody>
      </p:sp>
    </p:spTree>
    <p:extLst>
      <p:ext uri="{BB962C8B-B14F-4D97-AF65-F5344CB8AC3E}">
        <p14:creationId xmlns:p14="http://schemas.microsoft.com/office/powerpoint/2010/main" val="10577650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0436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/>
              <a:t>Current-Controlled </a:t>
            </a:r>
            <a:r>
              <a:rPr sz="4400"/>
              <a:t>Logic </a:t>
            </a:r>
            <a:r>
              <a:rPr sz="4400" spc="-20"/>
              <a:t>Gates </a:t>
            </a:r>
            <a:r>
              <a:rPr sz="4400"/>
              <a:t>using</a:t>
            </a:r>
            <a:r>
              <a:rPr sz="4400" spc="15"/>
              <a:t> </a:t>
            </a:r>
            <a:r>
              <a:rPr sz="4400" spc="-5"/>
              <a:t>BJT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1169775" y="3233607"/>
            <a:ext cx="2313070" cy="3013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95130" y="6089396"/>
            <a:ext cx="293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BJT </a:t>
            </a:r>
            <a:r>
              <a:rPr sz="2400" spc="-15">
                <a:latin typeface="Calibri"/>
                <a:cs typeface="Calibri"/>
              </a:rPr>
              <a:t>Inverter </a:t>
            </a:r>
            <a:r>
              <a:rPr sz="2400" spc="-20">
                <a:latin typeface="Calibri"/>
                <a:cs typeface="Calibri"/>
              </a:rPr>
              <a:t>(NOT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Gate)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83084" y="3171015"/>
            <a:ext cx="2991978" cy="30181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37848" y="6092444"/>
            <a:ext cx="1915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BJT NAND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31440" y="6092444"/>
            <a:ext cx="1722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BJT NOR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Gate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1238A3-E4F0-BAA1-6751-6C68B92A7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8839" y="2537802"/>
            <a:ext cx="1984312" cy="34460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6938" y="1716532"/>
            <a:ext cx="10436861" cy="155427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10">
                <a:cs typeface="Calibri"/>
              </a:rPr>
              <a:t>Just replace switches </a:t>
            </a:r>
            <a:r>
              <a:rPr sz="2000" spc="-5">
                <a:cs typeface="Calibri"/>
              </a:rPr>
              <a:t>with</a:t>
            </a:r>
            <a:r>
              <a:rPr sz="2000" spc="35">
                <a:cs typeface="Calibri"/>
              </a:rPr>
              <a:t> </a:t>
            </a:r>
            <a:r>
              <a:rPr sz="2000" spc="-45">
                <a:cs typeface="Calibri"/>
              </a:rPr>
              <a:t>BJTs!</a:t>
            </a:r>
            <a:endParaRPr sz="200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000">
                <a:cs typeface="Calibri"/>
              </a:rPr>
              <a:t>Major </a:t>
            </a:r>
            <a:r>
              <a:rPr sz="2000" spc="-10">
                <a:cs typeface="Calibri"/>
              </a:rPr>
              <a:t>problem: </a:t>
            </a:r>
            <a:r>
              <a:rPr sz="2000" spc="-5">
                <a:cs typeface="Calibri"/>
              </a:rPr>
              <a:t>Cannot </a:t>
            </a:r>
            <a:r>
              <a:rPr sz="2000" spc="-10">
                <a:cs typeface="Calibri"/>
              </a:rPr>
              <a:t>cascade!</a:t>
            </a:r>
            <a:r>
              <a:rPr sz="2000">
                <a:cs typeface="Calibri"/>
              </a:rPr>
              <a:t> </a:t>
            </a:r>
            <a:r>
              <a:rPr sz="2000" spc="-15">
                <a:cs typeface="Calibri"/>
              </a:rPr>
              <a:t>(Why?)</a:t>
            </a:r>
            <a:endParaRPr lang="en-US" sz="2000" spc="-15">
              <a:cs typeface="Calibri"/>
            </a:endParaRPr>
          </a:p>
          <a:p>
            <a:pPr marL="698500" lvl="1" indent="-228600"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spc="-15">
                <a:cs typeface="Calibri"/>
              </a:rPr>
              <a:t>Input Logic Variable: 	</a:t>
            </a:r>
            <a:r>
              <a:rPr lang="en-US" sz="2000" b="1" spc="-15">
                <a:solidFill>
                  <a:srgbClr val="FF0000"/>
                </a:solidFill>
                <a:cs typeface="Calibri"/>
              </a:rPr>
              <a:t>Current</a:t>
            </a:r>
          </a:p>
          <a:p>
            <a:pPr marL="698500" lvl="1" indent="-228600"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spc="-15">
                <a:cs typeface="Calibri"/>
              </a:rPr>
              <a:t>Output Logic Variable:	</a:t>
            </a:r>
            <a:r>
              <a:rPr lang="en-US" sz="2000" b="1" spc="-15">
                <a:solidFill>
                  <a:srgbClr val="0000FF"/>
                </a:solidFill>
                <a:cs typeface="Calibri"/>
              </a:rPr>
              <a:t>Voltage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D727-637F-A22C-6F20-0EB40B92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9867" cy="1325563"/>
          </a:xfrm>
        </p:spPr>
        <p:txBody>
          <a:bodyPr/>
          <a:lstStyle/>
          <a:p>
            <a:r>
              <a:rPr lang="en-US"/>
              <a:t>From Current Controlled to Voltage Controlled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12C8ED-D4C5-6485-9806-9C350142AE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5849"/>
          <a:stretch/>
        </p:blipFill>
        <p:spPr>
          <a:xfrm>
            <a:off x="2143938" y="2077385"/>
            <a:ext cx="4034669" cy="4509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CFB186-0E54-471A-E55E-909B59259E6A}"/>
                  </a:ext>
                </a:extLst>
              </p:cNvPr>
              <p:cNvSpPr txBox="1"/>
              <p:nvPr/>
            </p:nvSpPr>
            <p:spPr>
              <a:xfrm>
                <a:off x="837113" y="1699272"/>
                <a:ext cx="56348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How to convert current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sz="2400"/>
                  <a:t> into voltage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400"/>
                  <a:t>?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6CFB186-0E54-471A-E55E-909B5925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13" y="1699272"/>
                <a:ext cx="5634876" cy="461665"/>
              </a:xfrm>
              <a:prstGeom prst="rect">
                <a:avLst/>
              </a:prstGeom>
              <a:blipFill>
                <a:blip r:embed="rId3"/>
                <a:stretch>
                  <a:fillRect l="-1622" t="-9333" r="-54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F4693798-8D00-3198-6CBA-29048841C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3810" y="1478787"/>
            <a:ext cx="2077278" cy="10564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A1C162-9205-A4A2-5DDD-EA3AC6E0D064}"/>
                  </a:ext>
                </a:extLst>
              </p:cNvPr>
              <p:cNvSpPr txBox="1"/>
              <p:nvPr/>
            </p:nvSpPr>
            <p:spPr>
              <a:xfrm>
                <a:off x="9305891" y="1729295"/>
                <a:ext cx="1513173" cy="555427"/>
              </a:xfrm>
              <a:prstGeom prst="roundRect">
                <a:avLst>
                  <a:gd name="adj" fmla="val 29858"/>
                </a:avLst>
              </a:prstGeom>
              <a:ln w="38100">
                <a:solidFill>
                  <a:srgbClr val="00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400" b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A1C162-9205-A4A2-5DDD-EA3AC6E0D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5891" y="1729295"/>
                <a:ext cx="1513173" cy="555427"/>
              </a:xfrm>
              <a:prstGeom prst="roundRect">
                <a:avLst>
                  <a:gd name="adj" fmla="val 29858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98DE35-91DA-155F-99AD-5812949579E7}"/>
                  </a:ext>
                </a:extLst>
              </p:cNvPr>
              <p:cNvSpPr txBox="1"/>
              <p:nvPr/>
            </p:nvSpPr>
            <p:spPr>
              <a:xfrm>
                <a:off x="881004" y="5568474"/>
                <a:ext cx="2773547" cy="924401"/>
              </a:xfrm>
              <a:prstGeom prst="roundRect">
                <a:avLst>
                  <a:gd name="adj" fmla="val 35511"/>
                </a:avLst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/>
                  <a:t>KVL </a:t>
                </a:r>
                <a:r>
                  <a:rPr lang="en-US"/>
                  <a:t>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/>
                  <a:t>:</a:t>
                </a:r>
              </a:p>
              <a:p>
                <a:pPr algn="ctr"/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𝑩𝑬</m:t>
                        </m:r>
                      </m:sub>
                    </m:sSub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998DE35-91DA-155F-99AD-581294957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004" y="5568474"/>
                <a:ext cx="2773547" cy="924401"/>
              </a:xfrm>
              <a:prstGeom prst="roundRect">
                <a:avLst>
                  <a:gd name="adj" fmla="val 35511"/>
                </a:avLst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60B14BFA-97A9-2F6F-34FC-3CF74E83B150}"/>
              </a:ext>
            </a:extLst>
          </p:cNvPr>
          <p:cNvGrpSpPr/>
          <p:nvPr/>
        </p:nvGrpSpPr>
        <p:grpSpPr>
          <a:xfrm>
            <a:off x="6523672" y="3514686"/>
            <a:ext cx="2403907" cy="1635063"/>
            <a:chOff x="5837503" y="3138409"/>
            <a:chExt cx="2025595" cy="16350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642BAA-33B7-269F-E9AD-76AC55F3ECC0}"/>
                    </a:ext>
                  </a:extLst>
                </p:cNvPr>
                <p:cNvSpPr txBox="1"/>
                <p:nvPr/>
              </p:nvSpPr>
              <p:spPr>
                <a:xfrm>
                  <a:off x="5837503" y="3138409"/>
                  <a:ext cx="2025595" cy="16350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𝑩𝑬</m:t>
                            </m:r>
                          </m:sub>
                        </m:sSub>
                      </m:oMath>
                    </m:oMathPara>
                  </a14:m>
                  <a:endParaRPr lang="en-US" sz="2000" b="1" i="1">
                    <a:latin typeface="Cambria Math" panose="02040503050406030204" pitchFamily="18" charset="0"/>
                  </a:endParaRPr>
                </a:p>
                <a:p>
                  <a:endParaRPr lang="en-US" sz="2000" b="1" i="1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sub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sub>
                        </m:sSub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000" b="1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𝑩𝑬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𝑹</m:t>
                                </m:r>
                              </m:e>
                              <m:sub>
                                <m:r>
                                  <a:rPr lang="en-US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sub>
                            </m:sSub>
                          </m:den>
                        </m:f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642BAA-33B7-269F-E9AD-76AC55F3EC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7503" y="3138409"/>
                  <a:ext cx="2025595" cy="163506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A651659-C101-1C34-3107-E2F519D5EA78}"/>
                </a:ext>
              </a:extLst>
            </p:cNvPr>
            <p:cNvSpPr/>
            <p:nvPr/>
          </p:nvSpPr>
          <p:spPr>
            <a:xfrm>
              <a:off x="7077916" y="3762445"/>
              <a:ext cx="529405" cy="34589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4DAE01-3F11-012F-B512-D5ADF03D5400}"/>
                  </a:ext>
                </a:extLst>
              </p:cNvPr>
              <p:cNvSpPr txBox="1"/>
              <p:nvPr/>
            </p:nvSpPr>
            <p:spPr>
              <a:xfrm>
                <a:off x="8795286" y="5018267"/>
                <a:ext cx="28127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𝑩𝑬</m:t>
                        </m:r>
                      </m:sub>
                    </m:sSub>
                  </m:oMath>
                </a14:m>
                <a:r>
                  <a:rPr lang="en-US" sz="2400"/>
                  <a:t> 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/>
                  <a:t> </a:t>
                </a:r>
              </a:p>
              <a:p>
                <a:endParaRPr lang="en-US" sz="2400"/>
              </a:p>
              <a:p>
                <a:r>
                  <a:rPr lang="en-US" sz="2400"/>
                  <a:t>How?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4DAE01-3F11-012F-B512-D5ADF03D54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86" y="5018267"/>
                <a:ext cx="2812780" cy="1200329"/>
              </a:xfrm>
              <a:prstGeom prst="rect">
                <a:avLst/>
              </a:prstGeom>
              <a:blipFill>
                <a:blip r:embed="rId8"/>
                <a:stretch>
                  <a:fillRect l="-3471" t="-35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21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1043686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Logic </a:t>
            </a:r>
            <a:r>
              <a:rPr sz="4400" spc="-20" dirty="0"/>
              <a:t>Gates </a:t>
            </a:r>
            <a:r>
              <a:rPr sz="4400" dirty="0"/>
              <a:t>using</a:t>
            </a:r>
            <a:r>
              <a:rPr sz="4400" spc="15" dirty="0"/>
              <a:t> </a:t>
            </a:r>
            <a:r>
              <a:rPr sz="4400" spc="-5" dirty="0"/>
              <a:t>BJT</a:t>
            </a:r>
            <a:endParaRPr sz="4400" dirty="0"/>
          </a:p>
        </p:txBody>
      </p:sp>
      <p:sp>
        <p:nvSpPr>
          <p:cNvPr id="5" name="object 5"/>
          <p:cNvSpPr txBox="1"/>
          <p:nvPr/>
        </p:nvSpPr>
        <p:spPr>
          <a:xfrm>
            <a:off x="595130" y="6089396"/>
            <a:ext cx="2934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BJT </a:t>
            </a:r>
            <a:r>
              <a:rPr sz="2400" spc="-15">
                <a:latin typeface="Calibri"/>
                <a:cs typeface="Calibri"/>
              </a:rPr>
              <a:t>Inverter </a:t>
            </a:r>
            <a:r>
              <a:rPr sz="2400" spc="-20">
                <a:latin typeface="Calibri"/>
                <a:cs typeface="Calibri"/>
              </a:rPr>
              <a:t>(NOT</a:t>
            </a:r>
            <a:r>
              <a:rPr sz="2400" spc="-3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Gate)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83084" y="3171015"/>
            <a:ext cx="2991978" cy="30181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137848" y="6092444"/>
            <a:ext cx="19151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BJT NAND</a:t>
            </a:r>
            <a:r>
              <a:rPr sz="2400" spc="-85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Gate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831440" y="6092444"/>
            <a:ext cx="1722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>
                <a:latin typeface="Calibri"/>
                <a:cs typeface="Calibri"/>
              </a:rPr>
              <a:t>BJT NOR</a:t>
            </a:r>
            <a:r>
              <a:rPr sz="2400" spc="-90">
                <a:latin typeface="Calibri"/>
                <a:cs typeface="Calibri"/>
              </a:rPr>
              <a:t> </a:t>
            </a:r>
            <a:r>
              <a:rPr sz="2400" spc="-15">
                <a:latin typeface="Calibri"/>
                <a:cs typeface="Calibri"/>
              </a:rPr>
              <a:t>Gate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1238A3-E4F0-BAA1-6751-6C68B92A7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8839" y="2537802"/>
            <a:ext cx="1984312" cy="344602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6938" y="1716532"/>
            <a:ext cx="10436861" cy="155427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10" dirty="0">
                <a:cs typeface="Calibri"/>
              </a:rPr>
              <a:t>Just replace switches </a:t>
            </a:r>
            <a:r>
              <a:rPr sz="2000" spc="-5" dirty="0">
                <a:cs typeface="Calibri"/>
              </a:rPr>
              <a:t>with</a:t>
            </a:r>
            <a:r>
              <a:rPr sz="2000" spc="35" dirty="0">
                <a:cs typeface="Calibri"/>
              </a:rPr>
              <a:t> </a:t>
            </a:r>
            <a:r>
              <a:rPr sz="2000" spc="-45" dirty="0">
                <a:cs typeface="Calibri"/>
              </a:rPr>
              <a:t>BJTs!</a:t>
            </a:r>
            <a:r>
              <a:rPr lang="en-US" sz="2000" spc="-45" dirty="0">
                <a:cs typeface="Calibri"/>
              </a:rPr>
              <a:t> </a:t>
            </a:r>
            <a:r>
              <a:rPr lang="en-US" sz="2000" b="1" spc="-45" dirty="0">
                <a:cs typeface="Calibri"/>
              </a:rPr>
              <a:t>– and add a Resistor to the Base terminal</a:t>
            </a:r>
            <a:endParaRPr sz="2000" b="1" dirty="0"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sz="2000" strike="sngStrike" dirty="0">
                <a:cs typeface="Calibri"/>
              </a:rPr>
              <a:t>Major </a:t>
            </a:r>
            <a:r>
              <a:rPr sz="2000" strike="sngStrike" spc="-10" dirty="0">
                <a:cs typeface="Calibri"/>
              </a:rPr>
              <a:t>problem: </a:t>
            </a:r>
            <a:r>
              <a:rPr sz="2000" strike="sngStrike" spc="-5" dirty="0">
                <a:cs typeface="Calibri"/>
              </a:rPr>
              <a:t>Cannot </a:t>
            </a:r>
            <a:r>
              <a:rPr sz="2000" strike="sngStrike" spc="-10" dirty="0">
                <a:cs typeface="Calibri"/>
              </a:rPr>
              <a:t>cascade!</a:t>
            </a:r>
            <a:r>
              <a:rPr sz="2000" strike="sngStrike" dirty="0">
                <a:cs typeface="Calibri"/>
              </a:rPr>
              <a:t> </a:t>
            </a:r>
            <a:r>
              <a:rPr sz="2000" strike="sngStrike" spc="-15" dirty="0">
                <a:cs typeface="Calibri"/>
              </a:rPr>
              <a:t>(Why?)</a:t>
            </a:r>
            <a:r>
              <a:rPr lang="en-US" sz="2000" spc="-15" dirty="0">
                <a:cs typeface="Calibri"/>
              </a:rPr>
              <a:t> Can be cascaded.</a:t>
            </a:r>
            <a:endParaRPr lang="en-US" sz="2000" strike="sngStrike" spc="-15" dirty="0">
              <a:cs typeface="Calibri"/>
            </a:endParaRPr>
          </a:p>
          <a:p>
            <a:pPr marL="698500" lvl="1" indent="-228600"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spc="-15" dirty="0">
                <a:cs typeface="Calibri"/>
              </a:rPr>
              <a:t>Input Logic Variable: </a:t>
            </a:r>
            <a:r>
              <a:rPr lang="en-US" sz="2000" b="1" strike="sngStrike" spc="-15" dirty="0">
                <a:solidFill>
                  <a:srgbClr val="FF0000"/>
                </a:solidFill>
                <a:cs typeface="Calibri"/>
              </a:rPr>
              <a:t>Current </a:t>
            </a:r>
            <a:r>
              <a:rPr lang="en-US" sz="2000" b="1" spc="-15" dirty="0">
                <a:solidFill>
                  <a:srgbClr val="0000FF"/>
                </a:solidFill>
                <a:cs typeface="Calibri"/>
              </a:rPr>
              <a:t>Voltage</a:t>
            </a:r>
            <a:endParaRPr lang="en-US" sz="2000" b="1" strike="sngStrike" spc="-15" dirty="0">
              <a:solidFill>
                <a:srgbClr val="FF0000"/>
              </a:solidFill>
              <a:cs typeface="Calibri"/>
            </a:endParaRPr>
          </a:p>
          <a:p>
            <a:pPr marL="698500" lvl="1" indent="-228600">
              <a:spcBef>
                <a:spcPts val="625"/>
              </a:spcBef>
              <a:buFont typeface="Arial"/>
              <a:buChar char="•"/>
              <a:tabLst>
                <a:tab pos="241300" algn="l"/>
              </a:tabLst>
            </a:pPr>
            <a:r>
              <a:rPr lang="en-US" sz="2000" spc="-15" dirty="0">
                <a:cs typeface="Calibri"/>
              </a:rPr>
              <a:t>Output Logic Variable:	</a:t>
            </a:r>
            <a:r>
              <a:rPr lang="en-US" sz="2000" b="1" spc="-15" dirty="0">
                <a:solidFill>
                  <a:srgbClr val="0000FF"/>
                </a:solidFill>
                <a:cs typeface="Calibri"/>
              </a:rPr>
              <a:t>Voltage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5BC80D-D99F-B9D1-5C1A-FA969BB3D59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/>
          </a:blip>
          <a:srcRect t="5849"/>
          <a:stretch/>
        </p:blipFill>
        <p:spPr>
          <a:xfrm>
            <a:off x="1071229" y="3501042"/>
            <a:ext cx="2221274" cy="24827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5D1F32-C9E3-CC12-5A3D-25FBAB5F2D1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9247" t="-902" r="17051" b="902"/>
          <a:stretch/>
        </p:blipFill>
        <p:spPr>
          <a:xfrm>
            <a:off x="4500564" y="4118719"/>
            <a:ext cx="1272750" cy="7020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7146A35-F878-8179-4716-D6D1D8D1E0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9247" t="-902" r="17051" b="902"/>
          <a:stretch/>
        </p:blipFill>
        <p:spPr>
          <a:xfrm>
            <a:off x="4522579" y="4869606"/>
            <a:ext cx="1272750" cy="7020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71FC86-866B-C403-C005-568EAF4D5BF2}"/>
                  </a:ext>
                </a:extLst>
              </p:cNvPr>
              <p:cNvSpPr txBox="1"/>
              <p:nvPr/>
            </p:nvSpPr>
            <p:spPr>
              <a:xfrm>
                <a:off x="4282441" y="4257272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71FC86-866B-C403-C005-568EAF4D5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441" y="4257272"/>
                <a:ext cx="4523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9B4DD6-31DB-4124-A6B5-89463DBAAFBF}"/>
                  </a:ext>
                </a:extLst>
              </p:cNvPr>
              <p:cNvSpPr txBox="1"/>
              <p:nvPr/>
            </p:nvSpPr>
            <p:spPr>
              <a:xfrm>
                <a:off x="4278626" y="5025013"/>
                <a:ext cx="459998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9B4DD6-31DB-4124-A6B5-89463DBAA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626" y="5025013"/>
                <a:ext cx="459998" cy="391261"/>
              </a:xfrm>
              <a:prstGeom prst="rect">
                <a:avLst/>
              </a:prstGeom>
              <a:blipFill>
                <a:blip r:embed="rId7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386D03E0-6A0A-D05E-7832-2D01CF72D1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9247" t="-902" r="17051" b="902"/>
          <a:stretch/>
        </p:blipFill>
        <p:spPr>
          <a:xfrm>
            <a:off x="7503036" y="4626604"/>
            <a:ext cx="1272750" cy="7020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92BF6ED-3EBE-F040-5901-6C5BD6CE1E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9247" t="-902" r="17051" b="902"/>
          <a:stretch/>
        </p:blipFill>
        <p:spPr>
          <a:xfrm>
            <a:off x="9317773" y="4626604"/>
            <a:ext cx="807301" cy="7020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DFF737-8697-7DC3-4B70-D8E5B51917E4}"/>
                  </a:ext>
                </a:extLst>
              </p:cNvPr>
              <p:cNvSpPr txBox="1"/>
              <p:nvPr/>
            </p:nvSpPr>
            <p:spPr>
              <a:xfrm>
                <a:off x="7284913" y="4765157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DFF737-8697-7DC3-4B70-D8E5B5191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913" y="4765157"/>
                <a:ext cx="45236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07D7BE-55A0-0E9F-18FE-583B371EDB50}"/>
                  </a:ext>
                </a:extLst>
              </p:cNvPr>
              <p:cNvSpPr txBox="1"/>
              <p:nvPr/>
            </p:nvSpPr>
            <p:spPr>
              <a:xfrm>
                <a:off x="9095836" y="4778311"/>
                <a:ext cx="459998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D07D7BE-55A0-0E9F-18FE-583B371EDB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5836" y="4778311"/>
                <a:ext cx="459998" cy="391261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0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D727-637F-A22C-6F20-0EB40B92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9867" cy="1325563"/>
          </a:xfrm>
        </p:spPr>
        <p:txBody>
          <a:bodyPr/>
          <a:lstStyle/>
          <a:p>
            <a:r>
              <a:rPr lang="en-US"/>
              <a:t>Parameters of BJT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FB186-0E54-471A-E55E-909B59259E6A}"/>
              </a:ext>
            </a:extLst>
          </p:cNvPr>
          <p:cNvSpPr txBox="1"/>
          <p:nvPr/>
        </p:nvSpPr>
        <p:spPr>
          <a:xfrm>
            <a:off x="837113" y="1699272"/>
            <a:ext cx="942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 BJT can be thought of as two </a:t>
            </a:r>
            <a:r>
              <a:rPr lang="en-US" sz="2400" b="1"/>
              <a:t>“</a:t>
            </a:r>
            <a:r>
              <a:rPr lang="en-US" sz="2400" b="1" err="1"/>
              <a:t>pn</a:t>
            </a:r>
            <a:r>
              <a:rPr lang="en-US" sz="2400" b="1"/>
              <a:t>”</a:t>
            </a:r>
            <a:r>
              <a:rPr lang="en-US" sz="2400"/>
              <a:t> junctions placed back-to-back.</a:t>
            </a:r>
          </a:p>
        </p:txBody>
      </p:sp>
      <p:sp>
        <p:nvSpPr>
          <p:cNvPr id="27" name="object 4">
            <a:extLst>
              <a:ext uri="{FF2B5EF4-FFF2-40B4-BE49-F238E27FC236}">
                <a16:creationId xmlns:a16="http://schemas.microsoft.com/office/drawing/2014/main" id="{15A29140-DE8F-86C0-BB76-98D220A56055}"/>
              </a:ext>
            </a:extLst>
          </p:cNvPr>
          <p:cNvSpPr/>
          <p:nvPr/>
        </p:nvSpPr>
        <p:spPr>
          <a:xfrm>
            <a:off x="1088423" y="2497206"/>
            <a:ext cx="1921182" cy="2720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DDA2B53-5297-0B99-9370-0BF820B13DB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269" t="12132" r="6600" b="3312"/>
          <a:stretch/>
        </p:blipFill>
        <p:spPr>
          <a:xfrm>
            <a:off x="3806823" y="2581802"/>
            <a:ext cx="1672802" cy="2426923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DB79E86B-6035-29D6-9B8F-F3BC03A53524}"/>
              </a:ext>
            </a:extLst>
          </p:cNvPr>
          <p:cNvGrpSpPr/>
          <p:nvPr/>
        </p:nvGrpSpPr>
        <p:grpSpPr>
          <a:xfrm>
            <a:off x="6096000" y="2413522"/>
            <a:ext cx="2303287" cy="2977107"/>
            <a:chOff x="6802239" y="2770764"/>
            <a:chExt cx="2303287" cy="297710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18AB862-6635-6D27-8B17-98F9103A9D8A}"/>
                    </a:ext>
                  </a:extLst>
                </p:cNvPr>
                <p:cNvSpPr txBox="1"/>
                <p:nvPr/>
              </p:nvSpPr>
              <p:spPr>
                <a:xfrm>
                  <a:off x="6802239" y="2770764"/>
                  <a:ext cx="1319592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/>
                    <a:t> 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/>
                    <a:t> </a:t>
                  </a:r>
                </a:p>
                <a:p>
                  <a:r>
                    <a:rPr lang="en-US"/>
                    <a:t>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sub>
                      </m:sSub>
                    </m:oMath>
                  </a14:m>
                  <a:r>
                    <a:rPr lang="en-US"/>
                    <a:t> </a:t>
                  </a:r>
                </a:p>
                <a:p>
                  <a:endParaRPr lang="en-US" i="1">
                    <a:latin typeface="Cambria Math" panose="02040503050406030204" pitchFamily="18" charset="0"/>
                  </a:endParaRPr>
                </a:p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/>
                    <a:t> </a:t>
                  </a: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18AB862-6635-6D27-8B17-98F9103A9D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239" y="2770764"/>
                  <a:ext cx="1319592" cy="120032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C2D9C84-01B8-5697-436C-BFF3BACE8B1C}"/>
                    </a:ext>
                  </a:extLst>
                </p:cNvPr>
                <p:cNvSpPr txBox="1"/>
                <p:nvPr/>
              </p:nvSpPr>
              <p:spPr>
                <a:xfrm>
                  <a:off x="6802239" y="3993545"/>
                  <a:ext cx="1191352" cy="175432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/>
                    <a:t> </a:t>
                  </a:r>
                </a:p>
                <a:p>
                  <a:endParaRPr lang="en-US"/>
                </a:p>
                <a:p>
                  <a:r>
                    <a:rPr lang="en-US"/>
                    <a:t>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a14:m>
                  <a:r>
                    <a:rPr lang="en-US"/>
                    <a:t> </a:t>
                  </a:r>
                </a:p>
                <a:p>
                  <a:r>
                    <a:rPr lang="en-US"/>
                    <a:t>             </a:t>
                  </a:r>
                </a:p>
                <a:p>
                  <a:r>
                    <a:rPr lang="en-US"/>
                    <a:t>             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endParaRPr lang="en-US"/>
                </a:p>
                <a:p>
                  <a:r>
                    <a:rPr lang="en-US"/>
                    <a:t> </a:t>
                  </a: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C2D9C84-01B8-5697-436C-BFF3BACE8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2239" y="3993545"/>
                  <a:ext cx="1191352" cy="175432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09B77F3-9D9D-F17B-11C3-D198FD6A09CA}"/>
                </a:ext>
              </a:extLst>
            </p:cNvPr>
            <p:cNvGrpSpPr/>
            <p:nvPr/>
          </p:nvGrpSpPr>
          <p:grpSpPr>
            <a:xfrm>
              <a:off x="7013575" y="3105150"/>
              <a:ext cx="1434295" cy="2139950"/>
              <a:chOff x="7013575" y="3105150"/>
              <a:chExt cx="1434295" cy="2139950"/>
            </a:xfrm>
          </p:grpSpPr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2F674723-AE94-BEFE-D0FA-68BAB12E88C4}"/>
                  </a:ext>
                </a:extLst>
              </p:cNvPr>
              <p:cNvGrpSpPr/>
              <p:nvPr/>
            </p:nvGrpSpPr>
            <p:grpSpPr>
              <a:xfrm>
                <a:off x="7622110" y="3601974"/>
                <a:ext cx="825760" cy="1016142"/>
                <a:chOff x="6327775" y="5125973"/>
                <a:chExt cx="812511" cy="1016142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AAE67B2-419C-26D9-60E3-C3BFD0B0E3B1}"/>
                    </a:ext>
                  </a:extLst>
                </p:cNvPr>
                <p:cNvSpPr/>
                <p:nvPr/>
              </p:nvSpPr>
              <p:spPr>
                <a:xfrm>
                  <a:off x="6327775" y="5125973"/>
                  <a:ext cx="812511" cy="274701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chemeClr val="tx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n</a:t>
                  </a:r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6FBBFFA-F9E1-6924-EA45-3C5CC663464D}"/>
                    </a:ext>
                  </a:extLst>
                </p:cNvPr>
                <p:cNvSpPr/>
                <p:nvPr/>
              </p:nvSpPr>
              <p:spPr>
                <a:xfrm>
                  <a:off x="6327775" y="5578475"/>
                  <a:ext cx="812511" cy="563640"/>
                </a:xfrm>
                <a:prstGeom prst="rect">
                  <a:avLst/>
                </a:prstGeom>
                <a:solidFill>
                  <a:srgbClr val="FFFF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chemeClr val="tx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n</a:t>
                  </a: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B408504-B87C-542E-236A-67996CEBD789}"/>
                    </a:ext>
                  </a:extLst>
                </p:cNvPr>
                <p:cNvSpPr/>
                <p:nvPr/>
              </p:nvSpPr>
              <p:spPr>
                <a:xfrm>
                  <a:off x="6327775" y="5400675"/>
                  <a:ext cx="812511" cy="249766"/>
                </a:xfrm>
                <a:prstGeom prst="rect">
                  <a:avLst/>
                </a:prstGeom>
                <a:solidFill>
                  <a:srgbClr val="008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>
                      <a:solidFill>
                        <a:schemeClr val="bg1"/>
                      </a:solidFill>
                      <a:latin typeface="Cambria" panose="02040503050406030204" pitchFamily="18" charset="0"/>
                      <a:ea typeface="Cambria" panose="02040503050406030204" pitchFamily="18" charset="0"/>
                    </a:rPr>
                    <a:t>p</a:t>
                  </a:r>
                </a:p>
              </p:txBody>
            </p: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E5E3AA2-3D36-66B5-14DF-35BCE2F7EB5B}"/>
                  </a:ext>
                </a:extLst>
              </p:cNvPr>
              <p:cNvCxnSpPr>
                <a:stCxn id="26" idx="1"/>
              </p:cNvCxnSpPr>
              <p:nvPr/>
            </p:nvCxnSpPr>
            <p:spPr>
              <a:xfrm flipH="1">
                <a:off x="7013575" y="4001559"/>
                <a:ext cx="608535" cy="2116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FFE396D8-17E1-56D8-902C-B9E6F100DCD4}"/>
                  </a:ext>
                </a:extLst>
              </p:cNvPr>
              <p:cNvCxnSpPr>
                <a:stCxn id="24" idx="0"/>
              </p:cNvCxnSpPr>
              <p:nvPr/>
            </p:nvCxnSpPr>
            <p:spPr>
              <a:xfrm flipV="1">
                <a:off x="8034990" y="3105150"/>
                <a:ext cx="0" cy="49682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6D31CC5-98B7-7BAE-FDAC-306AB50CAD9A}"/>
                  </a:ext>
                </a:extLst>
              </p:cNvPr>
              <p:cNvCxnSpPr>
                <a:stCxn id="25" idx="2"/>
              </p:cNvCxnSpPr>
              <p:nvPr/>
            </p:nvCxnSpPr>
            <p:spPr>
              <a:xfrm>
                <a:off x="8034990" y="4618116"/>
                <a:ext cx="0" cy="626984"/>
              </a:xfrm>
              <a:prstGeom prst="line">
                <a:avLst/>
              </a:prstGeom>
              <a:ln w="28575" cap="rnd">
                <a:solidFill>
                  <a:schemeClr val="tx1"/>
                </a:solidFill>
                <a:headEnd type="none"/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F5911BC-D82D-EF79-0E1D-542CFEF7CE11}"/>
                    </a:ext>
                  </a:extLst>
                </p:cNvPr>
                <p:cNvSpPr txBox="1"/>
                <p:nvPr/>
              </p:nvSpPr>
              <p:spPr>
                <a:xfrm>
                  <a:off x="8108202" y="2998344"/>
                  <a:ext cx="997324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0"/>
                    <a:t>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/>
                    <a:t> </a:t>
                  </a:r>
                </a:p>
                <a:p>
                  <a:endParaRPr lang="en-US" b="0" i="1">
                    <a:latin typeface="Cambria Math" panose="02040503050406030204" pitchFamily="18" charset="0"/>
                  </a:endParaRPr>
                </a:p>
                <a:p>
                  <a:endParaRPr lang="en-US" b="0" i="1">
                    <a:latin typeface="Cambria Math" panose="02040503050406030204" pitchFamily="18" charset="0"/>
                  </a:endParaRPr>
                </a:p>
                <a:p>
                  <a:r>
                    <a:rPr lang="en-US" b="0"/>
                    <a:t>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𝑪𝑬</m:t>
                          </m:r>
                        </m:sub>
                      </m:sSub>
                    </m:oMath>
                  </a14:m>
                  <a:endParaRPr lang="en-US" b="1"/>
                </a:p>
                <a:p>
                  <a:endParaRPr lang="en-US"/>
                </a:p>
                <a:p>
                  <a:endParaRPr lang="en-US"/>
                </a:p>
                <a:p>
                  <a:r>
                    <a:rPr lang="en-US"/>
                    <a:t> </a:t>
                  </a:r>
                </a:p>
                <a:p>
                  <a:r>
                    <a:rPr lang="en-US" b="0"/>
                    <a:t> 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a14:m>
                  <a:r>
                    <a:rPr lang="en-US"/>
                    <a:t> </a:t>
                  </a: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2F5911BC-D82D-EF79-0E1D-542CFEF7CE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8202" y="2998344"/>
                  <a:ext cx="997324" cy="230832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2" name="Picture 41">
            <a:extLst>
              <a:ext uri="{FF2B5EF4-FFF2-40B4-BE49-F238E27FC236}">
                <a16:creationId xmlns:a16="http://schemas.microsoft.com/office/drawing/2014/main" id="{D9301DCA-CFD4-527B-6204-A779A2A3B7F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050" t="7309" r="13993" b="4337"/>
          <a:stretch/>
        </p:blipFill>
        <p:spPr>
          <a:xfrm>
            <a:off x="9010028" y="2160937"/>
            <a:ext cx="2470906" cy="3124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FAD81AA-EC6F-DC89-3475-AEA479FDA859}"/>
                  </a:ext>
                </a:extLst>
              </p:cNvPr>
              <p:cNvSpPr txBox="1"/>
              <p:nvPr/>
            </p:nvSpPr>
            <p:spPr>
              <a:xfrm>
                <a:off x="767841" y="5403919"/>
                <a:ext cx="61480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1st </a:t>
                </a:r>
                <a:r>
                  <a:rPr lang="en-US" err="1"/>
                  <a:t>pn</a:t>
                </a:r>
                <a:r>
                  <a:rPr lang="en-US"/>
                  <a:t> junction: 	Across </a:t>
                </a:r>
                <a:r>
                  <a:rPr lang="en-US" b="1"/>
                  <a:t>Base – Emitter</a:t>
                </a:r>
                <a:r>
                  <a:rPr lang="en-US"/>
                  <a:t>: 	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𝑩𝑬</m:t>
                        </m:r>
                      </m:sub>
                    </m:sSub>
                  </m:oMath>
                </a14:m>
                <a:endParaRPr lang="en-US" b="1"/>
              </a:p>
              <a:p>
                <a:r>
                  <a:rPr lang="en-US"/>
                  <a:t>2nd </a:t>
                </a:r>
                <a:r>
                  <a:rPr lang="en-US" err="1"/>
                  <a:t>pn</a:t>
                </a:r>
                <a:r>
                  <a:rPr lang="en-US"/>
                  <a:t> junction: 	Across </a:t>
                </a:r>
                <a:r>
                  <a:rPr lang="en-US" b="1"/>
                  <a:t>Collector - Base</a:t>
                </a:r>
                <a:r>
                  <a:rPr lang="en-US"/>
                  <a:t>:	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𝑪𝑩</m:t>
                        </m:r>
                      </m:sub>
                    </m:sSub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FAD81AA-EC6F-DC89-3475-AEA479FDA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41" y="5403919"/>
                <a:ext cx="6148030" cy="646331"/>
              </a:xfrm>
              <a:prstGeom prst="rect">
                <a:avLst/>
              </a:prstGeom>
              <a:blipFill>
                <a:blip r:embed="rId8"/>
                <a:stretch>
                  <a:fillRect l="-89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962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D727-637F-A22C-6F20-0EB40B92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9867" cy="1325563"/>
          </a:xfrm>
        </p:spPr>
        <p:txBody>
          <a:bodyPr/>
          <a:lstStyle/>
          <a:p>
            <a:r>
              <a:rPr lang="en-US"/>
              <a:t>Parameters of BJT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FB186-0E54-471A-E55E-909B59259E6A}"/>
              </a:ext>
            </a:extLst>
          </p:cNvPr>
          <p:cNvSpPr txBox="1"/>
          <p:nvPr/>
        </p:nvSpPr>
        <p:spPr>
          <a:xfrm>
            <a:off x="837113" y="1699272"/>
            <a:ext cx="942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 BJT can be thought of as two </a:t>
            </a:r>
            <a:r>
              <a:rPr lang="en-US" sz="2400" b="1"/>
              <a:t>“</a:t>
            </a:r>
            <a:r>
              <a:rPr lang="en-US" sz="2400" b="1" err="1"/>
              <a:t>pn</a:t>
            </a:r>
            <a:r>
              <a:rPr lang="en-US" sz="2400" b="1"/>
              <a:t>”</a:t>
            </a:r>
            <a:r>
              <a:rPr lang="en-US" sz="2400"/>
              <a:t> junctions placed back-to-back.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9301DCA-CFD4-527B-6204-A779A2A3B7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050" t="7309" r="13993" b="4337"/>
          <a:stretch/>
        </p:blipFill>
        <p:spPr>
          <a:xfrm>
            <a:off x="344557" y="2160937"/>
            <a:ext cx="2470906" cy="31248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239030B-7302-E13D-324C-29021B0601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203591"/>
                  </p:ext>
                </p:extLst>
              </p:nvPr>
            </p:nvGraphicFramePr>
            <p:xfrm>
              <a:off x="2894276" y="2530743"/>
              <a:ext cx="9239414" cy="239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159">
                      <a:extLst>
                        <a:ext uri="{9D8B030D-6E8A-4147-A177-3AD203B41FA5}">
                          <a16:colId xmlns:a16="http://schemas.microsoft.com/office/drawing/2014/main" val="2999110078"/>
                        </a:ext>
                      </a:extLst>
                    </a:gridCol>
                    <a:gridCol w="1566407">
                      <a:extLst>
                        <a:ext uri="{9D8B030D-6E8A-4147-A177-3AD203B41FA5}">
                          <a16:colId xmlns:a16="http://schemas.microsoft.com/office/drawing/2014/main" val="3471367064"/>
                        </a:ext>
                      </a:extLst>
                    </a:gridCol>
                    <a:gridCol w="1510748">
                      <a:extLst>
                        <a:ext uri="{9D8B030D-6E8A-4147-A177-3AD203B41FA5}">
                          <a16:colId xmlns:a16="http://schemas.microsoft.com/office/drawing/2014/main" val="2021241800"/>
                        </a:ext>
                      </a:extLst>
                    </a:gridCol>
                    <a:gridCol w="1614114">
                      <a:extLst>
                        <a:ext uri="{9D8B030D-6E8A-4147-A177-3AD203B41FA5}">
                          <a16:colId xmlns:a16="http://schemas.microsoft.com/office/drawing/2014/main" val="449632881"/>
                        </a:ext>
                      </a:extLst>
                    </a:gridCol>
                    <a:gridCol w="1637969">
                      <a:extLst>
                        <a:ext uri="{9D8B030D-6E8A-4147-A177-3AD203B41FA5}">
                          <a16:colId xmlns:a16="http://schemas.microsoft.com/office/drawing/2014/main" val="3510672567"/>
                        </a:ext>
                      </a:extLst>
                    </a:gridCol>
                    <a:gridCol w="1630017">
                      <a:extLst>
                        <a:ext uri="{9D8B030D-6E8A-4147-A177-3AD203B41FA5}">
                          <a16:colId xmlns:a16="http://schemas.microsoft.com/office/drawing/2014/main" val="32421742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Modes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BE 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𝑩𝑬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CB 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𝑪𝑩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𝑪𝑬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4755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Cut-off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𝐵𝐸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&lt;0.7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𝐶𝐵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&gt;−0.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620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Active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Forward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𝐵𝐸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=0.7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𝐶𝐵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&gt;−0.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𝐶𝐸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&gt;0.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35862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Saturation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Forward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𝐵𝐸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=0.7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Forward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𝐶𝐵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=−0.5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𝐶𝐸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=0.2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5716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Active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𝐵𝐸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&lt;0.6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Forward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𝐶𝐵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=−0.5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𝐶𝐸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&lt;0.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53154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239030B-7302-E13D-324C-29021B0601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22203591"/>
                  </p:ext>
                </p:extLst>
              </p:nvPr>
            </p:nvGraphicFramePr>
            <p:xfrm>
              <a:off x="2894276" y="2530743"/>
              <a:ext cx="9239414" cy="2392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80159">
                      <a:extLst>
                        <a:ext uri="{9D8B030D-6E8A-4147-A177-3AD203B41FA5}">
                          <a16:colId xmlns:a16="http://schemas.microsoft.com/office/drawing/2014/main" val="2999110078"/>
                        </a:ext>
                      </a:extLst>
                    </a:gridCol>
                    <a:gridCol w="1566407">
                      <a:extLst>
                        <a:ext uri="{9D8B030D-6E8A-4147-A177-3AD203B41FA5}">
                          <a16:colId xmlns:a16="http://schemas.microsoft.com/office/drawing/2014/main" val="3471367064"/>
                        </a:ext>
                      </a:extLst>
                    </a:gridCol>
                    <a:gridCol w="1510748">
                      <a:extLst>
                        <a:ext uri="{9D8B030D-6E8A-4147-A177-3AD203B41FA5}">
                          <a16:colId xmlns:a16="http://schemas.microsoft.com/office/drawing/2014/main" val="2021241800"/>
                        </a:ext>
                      </a:extLst>
                    </a:gridCol>
                    <a:gridCol w="1614114">
                      <a:extLst>
                        <a:ext uri="{9D8B030D-6E8A-4147-A177-3AD203B41FA5}">
                          <a16:colId xmlns:a16="http://schemas.microsoft.com/office/drawing/2014/main" val="449632881"/>
                        </a:ext>
                      </a:extLst>
                    </a:gridCol>
                    <a:gridCol w="1637969">
                      <a:extLst>
                        <a:ext uri="{9D8B030D-6E8A-4147-A177-3AD203B41FA5}">
                          <a16:colId xmlns:a16="http://schemas.microsoft.com/office/drawing/2014/main" val="3510672567"/>
                        </a:ext>
                      </a:extLst>
                    </a:gridCol>
                    <a:gridCol w="1630017">
                      <a:extLst>
                        <a:ext uri="{9D8B030D-6E8A-4147-A177-3AD203B41FA5}">
                          <a16:colId xmlns:a16="http://schemas.microsoft.com/office/drawing/2014/main" val="3242174286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Modes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BE 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10" t="-4762" r="-325000" b="-28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/>
                            <a:t>CB Junction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4684" t="-4762" r="-101115" b="-28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6418" t="-4762" r="-1493" b="-28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755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Cut-off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10" t="-180328" r="-325000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4684" t="-180328" r="-101115" b="-3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1620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Active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Forward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10" t="-280328" r="-325000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4684" t="-280328" r="-101115" b="-2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6418" t="-280328" r="-1493" b="-2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35862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Saturation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Forward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10" t="-380328" r="-325000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Forward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4684" t="-380328" r="-101115" b="-1983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6418" t="-380328" r="-1493" b="-19836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5716828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Active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8710" t="-279048" r="-325000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Forward Bias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64684" t="-279048" r="-101115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66418" t="-279048" r="-1493" b="-152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3154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788EA-76A8-FB0C-0852-770482BD191C}"/>
                  </a:ext>
                </a:extLst>
              </p:cNvPr>
              <p:cNvSpPr txBox="1"/>
              <p:nvPr/>
            </p:nvSpPr>
            <p:spPr>
              <a:xfrm>
                <a:off x="410032" y="5440312"/>
                <a:ext cx="61480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1st </a:t>
                </a:r>
                <a:r>
                  <a:rPr lang="en-US" err="1"/>
                  <a:t>pn</a:t>
                </a:r>
                <a:r>
                  <a:rPr lang="en-US"/>
                  <a:t> junction: 	Across </a:t>
                </a:r>
                <a:r>
                  <a:rPr lang="en-US" b="1"/>
                  <a:t>Base – Emitter</a:t>
                </a:r>
                <a:r>
                  <a:rPr lang="en-US"/>
                  <a:t>: 	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𝑩𝑬</m:t>
                        </m:r>
                      </m:sub>
                    </m:sSub>
                  </m:oMath>
                </a14:m>
                <a:endParaRPr lang="en-US" b="1"/>
              </a:p>
              <a:p>
                <a:r>
                  <a:rPr lang="en-US"/>
                  <a:t>2nd </a:t>
                </a:r>
                <a:r>
                  <a:rPr lang="en-US" err="1"/>
                  <a:t>pn</a:t>
                </a:r>
                <a:r>
                  <a:rPr lang="en-US"/>
                  <a:t> junction: 	Across </a:t>
                </a:r>
                <a:r>
                  <a:rPr lang="en-US" b="1"/>
                  <a:t>Collector - Base</a:t>
                </a:r>
                <a:r>
                  <a:rPr lang="en-US"/>
                  <a:t>:	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𝑪𝑩</m:t>
                        </m:r>
                      </m:sub>
                    </m:sSub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788EA-76A8-FB0C-0852-770482BD1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32" y="5440312"/>
                <a:ext cx="6148030" cy="646331"/>
              </a:xfrm>
              <a:prstGeom prst="rect">
                <a:avLst/>
              </a:prstGeom>
              <a:blipFill>
                <a:blip r:embed="rId4"/>
                <a:stretch>
                  <a:fillRect l="-79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9D400E-30FE-49E1-C7E2-89ED44A291A2}"/>
                  </a:ext>
                </a:extLst>
              </p:cNvPr>
              <p:cNvSpPr txBox="1"/>
              <p:nvPr/>
            </p:nvSpPr>
            <p:spPr>
              <a:xfrm>
                <a:off x="8102379" y="5499963"/>
                <a:ext cx="2751151" cy="586680"/>
              </a:xfrm>
              <a:prstGeom prst="roundRect">
                <a:avLst>
                  <a:gd name="adj" fmla="val 36904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9D400E-30FE-49E1-C7E2-89ED44A29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379" y="5499963"/>
                <a:ext cx="2751151" cy="586680"/>
              </a:xfrm>
              <a:prstGeom prst="roundRect">
                <a:avLst>
                  <a:gd name="adj" fmla="val 36904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386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8B95332-81B8-5CD9-DD10-270E77ABC3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58" t="-712" r="22990" b="46344"/>
          <a:stretch/>
        </p:blipFill>
        <p:spPr>
          <a:xfrm>
            <a:off x="838199" y="2320339"/>
            <a:ext cx="2428512" cy="32504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EBD727-637F-A22C-6F20-0EB40B92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9867" cy="1325563"/>
          </a:xfrm>
        </p:spPr>
        <p:txBody>
          <a:bodyPr/>
          <a:lstStyle/>
          <a:p>
            <a:r>
              <a:rPr lang="en-US" dirty="0"/>
              <a:t>Parameters of BJT: </a:t>
            </a:r>
            <a:r>
              <a:rPr lang="en-US" b="1" dirty="0"/>
              <a:t>Active Mode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FB186-0E54-471A-E55E-909B59259E6A}"/>
              </a:ext>
            </a:extLst>
          </p:cNvPr>
          <p:cNvSpPr txBox="1"/>
          <p:nvPr/>
        </p:nvSpPr>
        <p:spPr>
          <a:xfrm>
            <a:off x="5979942" y="1716159"/>
            <a:ext cx="5628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Current relationships between the three currents in an </a:t>
            </a:r>
            <a:r>
              <a:rPr lang="en-US" sz="2400" dirty="0" err="1"/>
              <a:t>npn</a:t>
            </a:r>
            <a:r>
              <a:rPr lang="en-US" sz="2400" dirty="0"/>
              <a:t> BJT.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788EA-76A8-FB0C-0852-770482BD191C}"/>
                  </a:ext>
                </a:extLst>
              </p:cNvPr>
              <p:cNvSpPr txBox="1"/>
              <p:nvPr/>
            </p:nvSpPr>
            <p:spPr>
              <a:xfrm>
                <a:off x="930919" y="5704289"/>
                <a:ext cx="61480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1st </a:t>
                </a:r>
                <a:r>
                  <a:rPr lang="en-US" dirty="0" err="1"/>
                  <a:t>pn</a:t>
                </a:r>
                <a:r>
                  <a:rPr lang="en-US" dirty="0"/>
                  <a:t> junction: 	Across </a:t>
                </a:r>
                <a:r>
                  <a:rPr lang="en-US" b="1" dirty="0"/>
                  <a:t>Base – Emitter</a:t>
                </a:r>
                <a:r>
                  <a:rPr lang="en-US" dirty="0"/>
                  <a:t>: 	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𝑩𝑬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2nd </a:t>
                </a:r>
                <a:r>
                  <a:rPr lang="en-US" dirty="0" err="1"/>
                  <a:t>pn</a:t>
                </a:r>
                <a:r>
                  <a:rPr lang="en-US" dirty="0"/>
                  <a:t> junction: 	Across </a:t>
                </a:r>
                <a:r>
                  <a:rPr lang="en-US" b="1" dirty="0"/>
                  <a:t>Collector - Base</a:t>
                </a:r>
                <a:r>
                  <a:rPr lang="en-US" dirty="0"/>
                  <a:t>:	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𝑪𝑩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788EA-76A8-FB0C-0852-770482BD1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919" y="5704289"/>
                <a:ext cx="6148030" cy="646331"/>
              </a:xfrm>
              <a:prstGeom prst="rect">
                <a:avLst/>
              </a:prstGeom>
              <a:blipFill>
                <a:blip r:embed="rId3"/>
                <a:stretch>
                  <a:fillRect l="-89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9D400E-30FE-49E1-C7E2-89ED44A291A2}"/>
                  </a:ext>
                </a:extLst>
              </p:cNvPr>
              <p:cNvSpPr txBox="1"/>
              <p:nvPr/>
            </p:nvSpPr>
            <p:spPr>
              <a:xfrm>
                <a:off x="7418428" y="5717852"/>
                <a:ext cx="2751151" cy="586680"/>
              </a:xfrm>
              <a:prstGeom prst="roundRect">
                <a:avLst>
                  <a:gd name="adj" fmla="val 36904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9D400E-30FE-49E1-C7E2-89ED44A29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8428" y="5717852"/>
                <a:ext cx="2751151" cy="586680"/>
              </a:xfrm>
              <a:prstGeom prst="roundRect">
                <a:avLst>
                  <a:gd name="adj" fmla="val 36904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BE4E65-B16B-581B-F073-8EFEBDFD6F9F}"/>
                  </a:ext>
                </a:extLst>
              </p:cNvPr>
              <p:cNvSpPr txBox="1"/>
              <p:nvPr/>
            </p:nvSpPr>
            <p:spPr>
              <a:xfrm>
                <a:off x="6256329" y="3038439"/>
                <a:ext cx="159614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BE4E65-B16B-581B-F073-8EFEBDFD6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329" y="3038439"/>
                <a:ext cx="1596143" cy="14773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321255-18B1-EE31-D013-9D4DC2787739}"/>
                  </a:ext>
                </a:extLst>
              </p:cNvPr>
              <p:cNvSpPr txBox="1"/>
              <p:nvPr/>
            </p:nvSpPr>
            <p:spPr>
              <a:xfrm>
                <a:off x="7978234" y="2916134"/>
                <a:ext cx="35755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/>
                  <a:t>: Common Emitter Current Gain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/>
                  <a:t>: Common Base Current Gain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321255-18B1-EE31-D013-9D4DC2787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234" y="2916134"/>
                <a:ext cx="3575594" cy="646331"/>
              </a:xfrm>
              <a:prstGeom prst="rect">
                <a:avLst/>
              </a:prstGeom>
              <a:blipFill>
                <a:blip r:embed="rId6"/>
                <a:stretch>
                  <a:fillRect l="-512" t="-4717" r="-853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D2DF94F-1C9C-659F-972B-D0A9252A981D}"/>
              </a:ext>
            </a:extLst>
          </p:cNvPr>
          <p:cNvSpPr/>
          <p:nvPr/>
        </p:nvSpPr>
        <p:spPr>
          <a:xfrm>
            <a:off x="6441060" y="3562465"/>
            <a:ext cx="1241598" cy="1038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F8C41-00DF-7657-5AEE-0DB5807E07EB}"/>
              </a:ext>
            </a:extLst>
          </p:cNvPr>
          <p:cNvSpPr txBox="1"/>
          <p:nvPr/>
        </p:nvSpPr>
        <p:spPr>
          <a:xfrm>
            <a:off x="7924149" y="3784192"/>
            <a:ext cx="3835242" cy="586680"/>
          </a:xfrm>
          <a:prstGeom prst="roundRect">
            <a:avLst>
              <a:gd name="adj" fmla="val 36904"/>
            </a:avLst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Only valid for active mode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787A0A-55FA-267A-E356-3D9653827D98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 flipV="1">
            <a:off x="7682658" y="4077532"/>
            <a:ext cx="241491" cy="395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4010A25-D0C8-3CF2-9451-47ECC84DA1E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759" t="60434" r="2854"/>
          <a:stretch/>
        </p:blipFill>
        <p:spPr>
          <a:xfrm>
            <a:off x="3171445" y="2572627"/>
            <a:ext cx="3001763" cy="22751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F77DA7-0DDE-F61E-E156-FEE33FDF7FAB}"/>
              </a:ext>
            </a:extLst>
          </p:cNvPr>
          <p:cNvSpPr txBox="1"/>
          <p:nvPr/>
        </p:nvSpPr>
        <p:spPr>
          <a:xfrm>
            <a:off x="838199" y="1716159"/>
            <a:ext cx="47738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Equivalent circuit of an </a:t>
            </a:r>
            <a:r>
              <a:rPr lang="en-US" sz="2400" dirty="0" err="1"/>
              <a:t>npn</a:t>
            </a:r>
            <a:r>
              <a:rPr lang="en-US" sz="2400" dirty="0"/>
              <a:t>-BJT in </a:t>
            </a:r>
            <a:r>
              <a:rPr lang="en-US" sz="2400" b="1" dirty="0"/>
              <a:t>Active Mode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6329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BE74F2-D87F-3A5A-CD55-FAAC8549F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13" y="2469405"/>
            <a:ext cx="8485615" cy="287041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EBD727-637F-A22C-6F20-0EB40B92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9867" cy="1325563"/>
          </a:xfrm>
        </p:spPr>
        <p:txBody>
          <a:bodyPr/>
          <a:lstStyle/>
          <a:p>
            <a:r>
              <a:rPr lang="en-US" dirty="0"/>
              <a:t>Parameters of BJT: </a:t>
            </a:r>
            <a:r>
              <a:rPr lang="en-US" b="1" dirty="0"/>
              <a:t>Saturation Mode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FB186-0E54-471A-E55E-909B59259E6A}"/>
              </a:ext>
            </a:extLst>
          </p:cNvPr>
          <p:cNvSpPr txBox="1"/>
          <p:nvPr/>
        </p:nvSpPr>
        <p:spPr>
          <a:xfrm>
            <a:off x="5361523" y="1510759"/>
            <a:ext cx="64698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Current relationships between the three currents in an </a:t>
            </a:r>
            <a:r>
              <a:rPr lang="en-US" sz="2400" dirty="0" err="1"/>
              <a:t>npn</a:t>
            </a:r>
            <a:r>
              <a:rPr lang="en-US" sz="2400" dirty="0"/>
              <a:t> BJT.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788EA-76A8-FB0C-0852-770482BD191C}"/>
                  </a:ext>
                </a:extLst>
              </p:cNvPr>
              <p:cNvSpPr txBox="1"/>
              <p:nvPr/>
            </p:nvSpPr>
            <p:spPr>
              <a:xfrm>
                <a:off x="410032" y="5440312"/>
                <a:ext cx="61480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1st </a:t>
                </a:r>
                <a:r>
                  <a:rPr lang="en-US" err="1"/>
                  <a:t>pn</a:t>
                </a:r>
                <a:r>
                  <a:rPr lang="en-US"/>
                  <a:t> junction: 	Across </a:t>
                </a:r>
                <a:r>
                  <a:rPr lang="en-US" b="1"/>
                  <a:t>Base – Emitter</a:t>
                </a:r>
                <a:r>
                  <a:rPr lang="en-US"/>
                  <a:t>: 	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𝑩𝑬</m:t>
                        </m:r>
                      </m:sub>
                    </m:sSub>
                  </m:oMath>
                </a14:m>
                <a:endParaRPr lang="en-US" b="1"/>
              </a:p>
              <a:p>
                <a:r>
                  <a:rPr lang="en-US"/>
                  <a:t>2nd </a:t>
                </a:r>
                <a:r>
                  <a:rPr lang="en-US" err="1"/>
                  <a:t>pn</a:t>
                </a:r>
                <a:r>
                  <a:rPr lang="en-US"/>
                  <a:t> junction: 	Across </a:t>
                </a:r>
                <a:r>
                  <a:rPr lang="en-US" b="1"/>
                  <a:t>Collector - Base</a:t>
                </a:r>
                <a:r>
                  <a:rPr lang="en-US"/>
                  <a:t>:	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𝑪𝑩</m:t>
                        </m:r>
                      </m:sub>
                    </m:sSub>
                  </m:oMath>
                </a14:m>
                <a:endParaRPr lang="en-US" b="1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788EA-76A8-FB0C-0852-770482BD1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32" y="5440312"/>
                <a:ext cx="6148030" cy="646331"/>
              </a:xfrm>
              <a:prstGeom prst="rect">
                <a:avLst/>
              </a:prstGeom>
              <a:blipFill>
                <a:blip r:embed="rId3"/>
                <a:stretch>
                  <a:fillRect l="-79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9D400E-30FE-49E1-C7E2-89ED44A291A2}"/>
                  </a:ext>
                </a:extLst>
              </p:cNvPr>
              <p:cNvSpPr txBox="1"/>
              <p:nvPr/>
            </p:nvSpPr>
            <p:spPr>
              <a:xfrm>
                <a:off x="6897541" y="5453875"/>
                <a:ext cx="2751151" cy="586680"/>
              </a:xfrm>
              <a:prstGeom prst="roundRect">
                <a:avLst>
                  <a:gd name="adj" fmla="val 36904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9D400E-30FE-49E1-C7E2-89ED44A29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541" y="5453875"/>
                <a:ext cx="2751151" cy="586680"/>
              </a:xfrm>
              <a:prstGeom prst="roundRect">
                <a:avLst>
                  <a:gd name="adj" fmla="val 36904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BE4E65-B16B-581B-F073-8EFEBDFD6F9F}"/>
                  </a:ext>
                </a:extLst>
              </p:cNvPr>
              <p:cNvSpPr txBox="1"/>
              <p:nvPr/>
            </p:nvSpPr>
            <p:spPr>
              <a:xfrm>
                <a:off x="5361523" y="2606894"/>
                <a:ext cx="1558190" cy="15040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BE4E65-B16B-581B-F073-8EFEBDFD6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523" y="2606894"/>
                <a:ext cx="1558190" cy="15040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321255-18B1-EE31-D013-9D4DC2787739}"/>
                  </a:ext>
                </a:extLst>
              </p:cNvPr>
              <p:cNvSpPr txBox="1"/>
              <p:nvPr/>
            </p:nvSpPr>
            <p:spPr>
              <a:xfrm>
                <a:off x="7482642" y="2526343"/>
                <a:ext cx="357559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: Common Emitter Current Gain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Common Base Current Gain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4321255-18B1-EE31-D013-9D4DC2787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42" y="2526343"/>
                <a:ext cx="3575594" cy="646331"/>
              </a:xfrm>
              <a:prstGeom prst="rect">
                <a:avLst/>
              </a:prstGeom>
              <a:blipFill>
                <a:blip r:embed="rId6"/>
                <a:stretch>
                  <a:fillRect l="-511" t="-4717" r="-85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D2DF94F-1C9C-659F-972B-D0A9252A981D}"/>
              </a:ext>
            </a:extLst>
          </p:cNvPr>
          <p:cNvSpPr/>
          <p:nvPr/>
        </p:nvSpPr>
        <p:spPr>
          <a:xfrm>
            <a:off x="5211419" y="3137169"/>
            <a:ext cx="1798288" cy="1038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F8C41-00DF-7657-5AEE-0DB5807E07EB}"/>
              </a:ext>
            </a:extLst>
          </p:cNvPr>
          <p:cNvSpPr txBox="1"/>
          <p:nvPr/>
        </p:nvSpPr>
        <p:spPr>
          <a:xfrm>
            <a:off x="7393656" y="3358895"/>
            <a:ext cx="4661067" cy="586680"/>
          </a:xfrm>
          <a:prstGeom prst="roundRect">
            <a:avLst>
              <a:gd name="adj" fmla="val 36904"/>
            </a:avLst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Only valid for </a:t>
            </a:r>
            <a:r>
              <a:rPr lang="en-US" sz="2400" b="1" dirty="0"/>
              <a:t>Saturation</a:t>
            </a:r>
            <a:r>
              <a:rPr lang="en-US" sz="2400" dirty="0"/>
              <a:t> mode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787A0A-55FA-267A-E356-3D9653827D9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009707" y="3652235"/>
            <a:ext cx="383949" cy="39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83518E7-B8D8-234B-667B-7F9A1F73F046}"/>
              </a:ext>
            </a:extLst>
          </p:cNvPr>
          <p:cNvSpPr txBox="1"/>
          <p:nvPr/>
        </p:nvSpPr>
        <p:spPr>
          <a:xfrm>
            <a:off x="925100" y="1510758"/>
            <a:ext cx="428631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Equivalent circuit of an </a:t>
            </a:r>
            <a:r>
              <a:rPr lang="en-US" sz="2400" dirty="0" err="1"/>
              <a:t>npn</a:t>
            </a:r>
            <a:r>
              <a:rPr lang="en-US" sz="2400" dirty="0"/>
              <a:t>-BJT in </a:t>
            </a:r>
            <a:r>
              <a:rPr lang="en-US" sz="2400" b="1" dirty="0"/>
              <a:t>Saturation Mode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706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BD727-637F-A22C-6F20-0EB40B920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9867" cy="1325563"/>
          </a:xfrm>
        </p:spPr>
        <p:txBody>
          <a:bodyPr/>
          <a:lstStyle/>
          <a:p>
            <a:r>
              <a:rPr lang="en-US" dirty="0"/>
              <a:t>Parameters of BJT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CFB186-0E54-471A-E55E-909B59259E6A}"/>
              </a:ext>
            </a:extLst>
          </p:cNvPr>
          <p:cNvSpPr txBox="1"/>
          <p:nvPr/>
        </p:nvSpPr>
        <p:spPr>
          <a:xfrm>
            <a:off x="837113" y="1699272"/>
            <a:ext cx="9425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 BJT can be thought of as two </a:t>
            </a:r>
            <a:r>
              <a:rPr lang="en-US" sz="2400" b="1"/>
              <a:t>“</a:t>
            </a:r>
            <a:r>
              <a:rPr lang="en-US" sz="2400" b="1" err="1"/>
              <a:t>pn</a:t>
            </a:r>
            <a:r>
              <a:rPr lang="en-US" sz="2400" b="1"/>
              <a:t>”</a:t>
            </a:r>
            <a:r>
              <a:rPr lang="en-US" sz="2400"/>
              <a:t> junctions placed back-to-back.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239030B-7302-E13D-324C-29021B0601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0335866"/>
                  </p:ext>
                </p:extLst>
              </p:nvPr>
            </p:nvGraphicFramePr>
            <p:xfrm>
              <a:off x="3484842" y="2799420"/>
              <a:ext cx="7368688" cy="200240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47846">
                      <a:extLst>
                        <a:ext uri="{9D8B030D-6E8A-4147-A177-3AD203B41FA5}">
                          <a16:colId xmlns:a16="http://schemas.microsoft.com/office/drawing/2014/main" val="2999110078"/>
                        </a:ext>
                      </a:extLst>
                    </a:gridCol>
                    <a:gridCol w="5520842">
                      <a:extLst>
                        <a:ext uri="{9D8B030D-6E8A-4147-A177-3AD203B41FA5}">
                          <a16:colId xmlns:a16="http://schemas.microsoft.com/office/drawing/2014/main" val="13192482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Modes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Conditions!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755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Cut-off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𝑩𝑬</m:t>
                                  </m:r>
                                </m:sub>
                              </m:sSub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dirty="0"/>
                            <a:t>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𝑪𝑩</m:t>
                                  </m:r>
                                </m:sub>
                              </m:sSub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&gt;−</m:t>
                              </m:r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831620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Active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𝑩𝑬</m:t>
                                  </m:r>
                                </m:sub>
                              </m:sSub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b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dirty="0"/>
                            <a:t>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𝑪𝑬</m:t>
                                  </m:r>
                                </m:sub>
                              </m:sSub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88358628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Saturation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𝑩𝑬</m:t>
                                  </m:r>
                                </m:sub>
                              </m:sSub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b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b="1" dirty="0"/>
                            <a:t> </a:t>
                          </a:r>
                          <a:r>
                            <a:rPr lang="en-US" dirty="0"/>
                            <a:t>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𝑪𝑬</m:t>
                                  </m:r>
                                </m:sub>
                              </m:sSub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b="1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𝑪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095716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Active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  <m:r>
                                    <a:rPr lang="en-US" b="1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𝑪</m:t>
                                  </m:r>
                                </m:sub>
                              </m:sSub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  <m:r>
                                <a:rPr lang="en-US" b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b="1" dirty="0">
                              <a:solidFill>
                                <a:srgbClr val="008000"/>
                              </a:solidFill>
                            </a:rPr>
                            <a:t> </a:t>
                          </a:r>
                          <a:r>
                            <a:rPr lang="en-US" dirty="0"/>
                            <a:t>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𝑬𝑪</m:t>
                                  </m:r>
                                </m:sub>
                              </m:sSub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oMath>
                          </a14:m>
                          <a:endParaRPr lang="en-US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4531540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B239030B-7302-E13D-324C-29021B06019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20335866"/>
                  </p:ext>
                </p:extLst>
              </p:nvPr>
            </p:nvGraphicFramePr>
            <p:xfrm>
              <a:off x="3484842" y="2799420"/>
              <a:ext cx="7368688" cy="2002409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847846">
                      <a:extLst>
                        <a:ext uri="{9D8B030D-6E8A-4147-A177-3AD203B41FA5}">
                          <a16:colId xmlns:a16="http://schemas.microsoft.com/office/drawing/2014/main" val="2999110078"/>
                        </a:ext>
                      </a:extLst>
                    </a:gridCol>
                    <a:gridCol w="5520842">
                      <a:extLst>
                        <a:ext uri="{9D8B030D-6E8A-4147-A177-3AD203B41FA5}">
                          <a16:colId xmlns:a16="http://schemas.microsoft.com/office/drawing/2014/main" val="131924821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Modes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Conditions!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47554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Cut-off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3407" t="-108197" b="-363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16200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Active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3407" t="-208197" b="-2639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3586284"/>
                      </a:ext>
                    </a:extLst>
                  </a:tr>
                  <a:tr h="519049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Saturation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3407" t="-221176" b="-8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57168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Reverse Active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3407" t="-447541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531540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788EA-76A8-FB0C-0852-770482BD191C}"/>
                  </a:ext>
                </a:extLst>
              </p:cNvPr>
              <p:cNvSpPr txBox="1"/>
              <p:nvPr/>
            </p:nvSpPr>
            <p:spPr>
              <a:xfrm>
                <a:off x="1021156" y="5681803"/>
                <a:ext cx="61480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1st </a:t>
                </a:r>
                <a:r>
                  <a:rPr lang="en-US" dirty="0" err="1"/>
                  <a:t>pn</a:t>
                </a:r>
                <a:r>
                  <a:rPr lang="en-US" dirty="0"/>
                  <a:t> junction: 	Across </a:t>
                </a:r>
                <a:r>
                  <a:rPr lang="en-US" b="1" dirty="0"/>
                  <a:t>Base – Emitter</a:t>
                </a:r>
                <a:r>
                  <a:rPr lang="en-US" dirty="0"/>
                  <a:t>: 	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𝑩𝑬</m:t>
                        </m:r>
                      </m:sub>
                    </m:sSub>
                  </m:oMath>
                </a14:m>
                <a:endParaRPr lang="en-US" b="1" dirty="0"/>
              </a:p>
              <a:p>
                <a:r>
                  <a:rPr lang="en-US" dirty="0"/>
                  <a:t>2nd </a:t>
                </a:r>
                <a:r>
                  <a:rPr lang="en-US" dirty="0" err="1"/>
                  <a:t>pn</a:t>
                </a:r>
                <a:r>
                  <a:rPr lang="en-US" dirty="0"/>
                  <a:t> junction: 	Across </a:t>
                </a:r>
                <a:r>
                  <a:rPr lang="en-US" b="1" dirty="0"/>
                  <a:t>Collector - Base</a:t>
                </a:r>
                <a:r>
                  <a:rPr lang="en-US" dirty="0"/>
                  <a:t>:	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𝑪𝑩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7788EA-76A8-FB0C-0852-770482BD19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156" y="5681803"/>
                <a:ext cx="6148030" cy="646331"/>
              </a:xfrm>
              <a:prstGeom prst="rect">
                <a:avLst/>
              </a:prstGeom>
              <a:blipFill>
                <a:blip r:embed="rId3"/>
                <a:stretch>
                  <a:fillRect l="-893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9D400E-30FE-49E1-C7E2-89ED44A291A2}"/>
                  </a:ext>
                </a:extLst>
              </p:cNvPr>
              <p:cNvSpPr txBox="1"/>
              <p:nvPr/>
            </p:nvSpPr>
            <p:spPr>
              <a:xfrm>
                <a:off x="8172180" y="5755017"/>
                <a:ext cx="2751151" cy="586680"/>
              </a:xfrm>
              <a:prstGeom prst="roundRect">
                <a:avLst>
                  <a:gd name="adj" fmla="val 36904"/>
                </a:avLst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𝐶𝐵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en-US" sz="240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19D400E-30FE-49E1-C7E2-89ED44A29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2180" y="5755017"/>
                <a:ext cx="2751151" cy="586680"/>
              </a:xfrm>
              <a:prstGeom prst="roundRect">
                <a:avLst>
                  <a:gd name="adj" fmla="val 36904"/>
                </a:avLst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F966060-FDBE-80EE-C803-0363BD45CC6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269" t="12132" r="6600" b="3312"/>
          <a:stretch/>
        </p:blipFill>
        <p:spPr>
          <a:xfrm>
            <a:off x="1266047" y="2694147"/>
            <a:ext cx="1672802" cy="242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7110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8822484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t>Solving </a:t>
            </a:r>
            <a:r>
              <a:rPr spc="-15"/>
              <a:t>Circuits </a:t>
            </a:r>
            <a:r>
              <a:rPr spc="-5"/>
              <a:t>with</a:t>
            </a:r>
            <a:r>
              <a:rPr spc="-10"/>
              <a:t> </a:t>
            </a:r>
            <a:r>
              <a:rPr strike="sngStrike" spc="-5"/>
              <a:t>MOSFET</a:t>
            </a:r>
            <a:r>
              <a:rPr lang="en-US" spc="-5"/>
              <a:t> </a:t>
            </a:r>
            <a:r>
              <a:rPr lang="en-US" b="1" spc="-5"/>
              <a:t>BJT</a:t>
            </a:r>
            <a:endParaRPr b="1" spc="-5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904239" y="1716532"/>
                <a:ext cx="10114280" cy="4614084"/>
              </a:xfrm>
              <a:prstGeom prst="rect">
                <a:avLst/>
              </a:prstGeom>
            </p:spPr>
            <p:txBody>
              <a:bodyPr vert="horz" wrap="square" lIns="0" tIns="91440" rIns="0" bIns="0" rtlCol="0">
                <a:spAutoFit/>
              </a:bodyPr>
              <a:lstStyle/>
              <a:p>
                <a:pPr marL="254000" indent="-228600">
                  <a:lnSpc>
                    <a:spcPct val="100000"/>
                  </a:lnSpc>
                  <a:spcBef>
                    <a:spcPts val="720"/>
                  </a:spcBef>
                  <a:buFont typeface="Arial"/>
                  <a:buChar char="•"/>
                  <a:tabLst>
                    <a:tab pos="254000" algn="l"/>
                  </a:tabLst>
                </a:pPr>
                <a:r>
                  <a:rPr lang="en-US" sz="2800">
                    <a:latin typeface="Calibri"/>
                    <a:cs typeface="Calibri"/>
                  </a:rPr>
                  <a:t>Use </a:t>
                </a:r>
                <a:r>
                  <a:rPr lang="en-US" sz="2800" b="1" spc="-5">
                    <a:latin typeface="Calibri"/>
                    <a:cs typeface="Calibri"/>
                  </a:rPr>
                  <a:t>Method of Assumed</a:t>
                </a:r>
                <a:r>
                  <a:rPr lang="en-US" sz="2800" b="1" spc="5">
                    <a:latin typeface="Calibri"/>
                    <a:cs typeface="Calibri"/>
                  </a:rPr>
                  <a:t> </a:t>
                </a:r>
                <a:r>
                  <a:rPr lang="en-US" sz="2800" b="1" spc="-15">
                    <a:latin typeface="Calibri"/>
                    <a:cs typeface="Calibri"/>
                  </a:rPr>
                  <a:t>State</a:t>
                </a:r>
                <a:r>
                  <a:rPr lang="en-US" sz="2800" spc="-15">
                    <a:latin typeface="Calibri"/>
                    <a:cs typeface="Calibri"/>
                  </a:rPr>
                  <a:t>!</a:t>
                </a:r>
                <a:endParaRPr lang="en-US" sz="2800">
                  <a:latin typeface="Calibri"/>
                  <a:cs typeface="Calibri"/>
                </a:endParaRPr>
              </a:p>
              <a:p>
                <a:pPr marL="254000" indent="-228600">
                  <a:lnSpc>
                    <a:spcPct val="100000"/>
                  </a:lnSpc>
                  <a:spcBef>
                    <a:spcPts val="625"/>
                  </a:spcBef>
                  <a:buFont typeface="Arial"/>
                  <a:buChar char="•"/>
                  <a:tabLst>
                    <a:tab pos="254000" algn="l"/>
                  </a:tabLst>
                </a:pPr>
                <a:r>
                  <a:rPr lang="en-US" sz="2800" spc="-15">
                    <a:solidFill>
                      <a:srgbClr val="FF0000"/>
                    </a:solidFill>
                    <a:latin typeface="Calibri"/>
                    <a:cs typeface="Calibri"/>
                  </a:rPr>
                  <a:t>Three</a:t>
                </a:r>
                <a:r>
                  <a:rPr lang="en-US" sz="2800" spc="-10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2800" spc="-15">
                    <a:solidFill>
                      <a:srgbClr val="FF0000"/>
                    </a:solidFill>
                    <a:latin typeface="Calibri"/>
                    <a:cs typeface="Calibri"/>
                  </a:rPr>
                  <a:t>steps:</a:t>
                </a:r>
                <a:endParaRPr lang="en-US" sz="2800">
                  <a:solidFill>
                    <a:srgbClr val="FF0000"/>
                  </a:solidFill>
                  <a:latin typeface="Calibri"/>
                  <a:cs typeface="Calibri"/>
                </a:endParaRPr>
              </a:p>
              <a:p>
                <a:pPr marL="711200" lvl="1" indent="-228600">
                  <a:lnSpc>
                    <a:spcPct val="100000"/>
                  </a:lnSpc>
                  <a:spcBef>
                    <a:spcPts val="145"/>
                  </a:spcBef>
                  <a:buFont typeface="Arial"/>
                  <a:buChar char="•"/>
                  <a:tabLst>
                    <a:tab pos="711200" algn="l"/>
                  </a:tabLst>
                </a:pPr>
                <a:r>
                  <a:rPr lang="en-US" sz="2800" b="1" spc="-5">
                    <a:latin typeface="Calibri"/>
                    <a:cs typeface="Calibri"/>
                  </a:rPr>
                  <a:t>Assume</a:t>
                </a:r>
                <a:r>
                  <a:rPr lang="en-US" sz="2800" spc="-5">
                    <a:latin typeface="Calibri"/>
                    <a:cs typeface="Calibri"/>
                  </a:rPr>
                  <a:t>: One of the modes </a:t>
                </a:r>
              </a:p>
              <a:p>
                <a:pPr marL="482600" lvl="1">
                  <a:lnSpc>
                    <a:spcPct val="100000"/>
                  </a:lnSpc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z="2800" spc="-5">
                    <a:latin typeface="Calibri"/>
                    <a:cs typeface="Calibri"/>
                  </a:rPr>
                  <a:t>			</a:t>
                </a:r>
                <a:r>
                  <a:rPr lang="en-US" sz="2800" spc="-35">
                    <a:latin typeface="Calibri"/>
                    <a:cs typeface="Calibri"/>
                  </a:rPr>
                  <a:t>(Cutoff, </a:t>
                </a:r>
                <a:r>
                  <a:rPr lang="en-US" sz="2800" strike="sngStrike" spc="-30">
                    <a:latin typeface="Calibri"/>
                    <a:cs typeface="Calibri"/>
                  </a:rPr>
                  <a:t>Triode</a:t>
                </a:r>
                <a:r>
                  <a:rPr lang="en-US" sz="2800" spc="-30">
                    <a:latin typeface="Calibri"/>
                    <a:cs typeface="Calibri"/>
                  </a:rPr>
                  <a:t> </a:t>
                </a:r>
                <a:r>
                  <a:rPr lang="en-US" sz="2800" spc="-30">
                    <a:solidFill>
                      <a:srgbClr val="008000"/>
                    </a:solidFill>
                    <a:latin typeface="Calibri"/>
                    <a:cs typeface="Calibri"/>
                  </a:rPr>
                  <a:t>Saturation</a:t>
                </a:r>
                <a:r>
                  <a:rPr lang="en-US" sz="2800" spc="-30">
                    <a:latin typeface="Calibri"/>
                    <a:cs typeface="Calibri"/>
                  </a:rPr>
                  <a:t>,</a:t>
                </a:r>
                <a:r>
                  <a:rPr lang="en-US" sz="2800" spc="65">
                    <a:latin typeface="Calibri"/>
                    <a:cs typeface="Calibri"/>
                  </a:rPr>
                  <a:t> </a:t>
                </a:r>
                <a:r>
                  <a:rPr lang="en-US" sz="2800" strike="sngStrike" spc="-15">
                    <a:latin typeface="Calibri"/>
                    <a:cs typeface="Calibri"/>
                  </a:rPr>
                  <a:t>Saturation</a:t>
                </a:r>
                <a:r>
                  <a:rPr lang="en-US" sz="2800" spc="-15">
                    <a:latin typeface="Calibri"/>
                    <a:cs typeface="Calibri"/>
                  </a:rPr>
                  <a:t> </a:t>
                </a:r>
                <a:r>
                  <a:rPr lang="en-US" sz="2800" spc="-15">
                    <a:solidFill>
                      <a:srgbClr val="008000"/>
                    </a:solidFill>
                    <a:latin typeface="Calibri"/>
                    <a:cs typeface="Calibri"/>
                  </a:rPr>
                  <a:t>Active</a:t>
                </a:r>
                <a:r>
                  <a:rPr lang="en-US" sz="2800" spc="-15">
                    <a:latin typeface="Calibri"/>
                    <a:cs typeface="Calibri"/>
                  </a:rPr>
                  <a:t>)</a:t>
                </a:r>
                <a:endParaRPr lang="en-US" sz="2800">
                  <a:latin typeface="Calibri"/>
                  <a:cs typeface="Calibri"/>
                </a:endParaRPr>
              </a:p>
              <a:p>
                <a:pPr marL="711200" lvl="1" indent="-228600">
                  <a:lnSpc>
                    <a:spcPct val="100000"/>
                  </a:lnSpc>
                  <a:spcBef>
                    <a:spcPts val="240"/>
                  </a:spcBef>
                  <a:buFont typeface="Arial"/>
                  <a:buChar char="•"/>
                  <a:tabLst>
                    <a:tab pos="711200" algn="l"/>
                  </a:tabLst>
                </a:pPr>
                <a:r>
                  <a:rPr lang="en-US" sz="2800" b="1" spc="-10">
                    <a:latin typeface="Calibri"/>
                    <a:cs typeface="Calibri"/>
                  </a:rPr>
                  <a:t>Solve</a:t>
                </a:r>
                <a:r>
                  <a:rPr lang="en-US" sz="2800" spc="-10">
                    <a:latin typeface="Calibri"/>
                    <a:cs typeface="Calibri"/>
                  </a:rPr>
                  <a:t>: </a:t>
                </a:r>
                <a:r>
                  <a:rPr lang="en-US" sz="2800">
                    <a:latin typeface="Calibri"/>
                    <a:cs typeface="Calibri"/>
                  </a:rPr>
                  <a:t>Use </a:t>
                </a:r>
                <a:r>
                  <a:rPr lang="en-US" sz="2800" spc="-10">
                    <a:latin typeface="Calibri"/>
                    <a:cs typeface="Calibri"/>
                  </a:rPr>
                  <a:t>corresponding equation </a:t>
                </a:r>
                <a:r>
                  <a:rPr lang="en-US" sz="2800" spc="-5">
                    <a:latin typeface="Calibri"/>
                    <a:cs typeface="Calibri"/>
                  </a:rPr>
                  <a:t>and</a:t>
                </a:r>
                <a:r>
                  <a:rPr lang="en-US" sz="2800" spc="35">
                    <a:latin typeface="Calibri"/>
                    <a:cs typeface="Calibri"/>
                  </a:rPr>
                  <a:t> </a:t>
                </a:r>
                <a:r>
                  <a:rPr lang="en-US" sz="2800" spc="-20">
                    <a:latin typeface="Calibri"/>
                    <a:cs typeface="Calibri"/>
                  </a:rPr>
                  <a:t>KCL + KVL with currents</a:t>
                </a:r>
                <a:endParaRPr lang="en-US" sz="2800">
                  <a:latin typeface="Calibri"/>
                  <a:cs typeface="Calibri"/>
                </a:endParaRPr>
              </a:p>
              <a:p>
                <a:pPr marL="711200" marR="17780" lvl="1" indent="-228600">
                  <a:lnSpc>
                    <a:spcPts val="3000"/>
                  </a:lnSpc>
                  <a:spcBef>
                    <a:spcPts val="545"/>
                  </a:spcBef>
                  <a:buFont typeface="Arial"/>
                  <a:buChar char="•"/>
                  <a:tabLst>
                    <a:tab pos="711200" algn="l"/>
                  </a:tabLst>
                </a:pPr>
                <a:r>
                  <a:rPr lang="en-US" sz="2800" b="1" spc="-20">
                    <a:latin typeface="Calibri"/>
                    <a:cs typeface="Calibri"/>
                  </a:rPr>
                  <a:t>Verify</a:t>
                </a:r>
                <a:r>
                  <a:rPr lang="en-US" sz="2800" spc="-20">
                    <a:latin typeface="Calibri"/>
                    <a:cs typeface="Calibri"/>
                  </a:rPr>
                  <a:t>: </a:t>
                </a:r>
                <a:r>
                  <a:rPr lang="en-US" sz="2800" spc="-5">
                    <a:latin typeface="Calibri"/>
                    <a:cs typeface="Calibri"/>
                  </a:rPr>
                  <a:t>Check if </a:t>
                </a:r>
                <a:r>
                  <a:rPr lang="en-US" sz="2800">
                    <a:latin typeface="Calibri"/>
                    <a:cs typeface="Calibri"/>
                  </a:rPr>
                  <a:t>the </a:t>
                </a:r>
                <a:r>
                  <a:rPr lang="en-US" sz="2800" spc="-5">
                    <a:latin typeface="Calibri"/>
                    <a:cs typeface="Calibri"/>
                  </a:rPr>
                  <a:t>conditions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trike="sngStrike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b="0" i="1" strike="sngStrike" spc="-5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sz="2800" b="0" i="1" strike="sngStrike" spc="-5" smtClean="0">
                            <a:latin typeface="Cambria Math" panose="02040503050406030204" pitchFamily="18" charset="0"/>
                            <a:cs typeface="Calibri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en-US" sz="2800" spc="-5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b="1" i="1" spc="-5" smtClean="0">
                            <a:latin typeface="Cambria Math" panose="02040503050406030204" pitchFamily="18" charset="0"/>
                            <a:cs typeface="Calibri"/>
                          </a:rPr>
                          <m:t>𝒗</m:t>
                        </m:r>
                      </m:e>
                      <m:sub>
                        <m:r>
                          <a:rPr lang="en-US" sz="2800" b="1" i="1" spc="-5" smtClean="0">
                            <a:latin typeface="Cambria Math" panose="02040503050406030204" pitchFamily="18" charset="0"/>
                            <a:cs typeface="Calibri"/>
                          </a:rPr>
                          <m:t>𝑩𝑬</m:t>
                        </m:r>
                      </m:sub>
                    </m:sSub>
                  </m:oMath>
                </a14:m>
                <a:r>
                  <a:rPr lang="en-US" sz="2800" spc="-5">
                    <a:latin typeface="Calibri"/>
                    <a:cs typeface="Calibr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trike="sngStrike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b="0" i="1" strike="sngStrike" spc="-5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sz="2800" b="0" i="1" strike="sngStrike" spc="-5" smtClean="0">
                            <a:latin typeface="Cambria Math" panose="02040503050406030204" pitchFamily="18" charset="0"/>
                            <a:cs typeface="Calibri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en-US" sz="2800" spc="-5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800" b="1" i="1" spc="-5" smtClean="0">
                            <a:latin typeface="Cambria Math" panose="02040503050406030204" pitchFamily="18" charset="0"/>
                            <a:cs typeface="Calibri"/>
                          </a:rPr>
                          <m:t>𝒗</m:t>
                        </m:r>
                      </m:e>
                      <m:sub>
                        <m:r>
                          <a:rPr lang="en-US" sz="2800" b="1" i="1" spc="-5" smtClean="0">
                            <a:latin typeface="Cambria Math" panose="02040503050406030204" pitchFamily="18" charset="0"/>
                            <a:cs typeface="Calibri"/>
                          </a:rPr>
                          <m:t>𝑪𝑬</m:t>
                        </m:r>
                      </m:sub>
                    </m:sSub>
                  </m:oMath>
                </a14:m>
                <a:r>
                  <a:rPr lang="en-US" sz="2800" spc="-15">
                    <a:latin typeface="Calibri"/>
                    <a:cs typeface="Calibri"/>
                  </a:rPr>
                  <a:t> are </a:t>
                </a:r>
                <a:r>
                  <a:rPr lang="en-US" sz="2800" spc="-10">
                    <a:latin typeface="Calibri"/>
                    <a:cs typeface="Calibri"/>
                  </a:rPr>
                  <a:t>satisfied. </a:t>
                </a:r>
                <a:r>
                  <a:rPr lang="en-US" sz="2800" spc="-5">
                    <a:latin typeface="Calibri"/>
                    <a:cs typeface="Calibri"/>
                  </a:rPr>
                  <a:t>If not,  </a:t>
                </a:r>
                <a:r>
                  <a:rPr lang="en-US" sz="2800" spc="-15">
                    <a:latin typeface="Calibri"/>
                    <a:cs typeface="Calibri"/>
                  </a:rPr>
                  <a:t>repeat</a:t>
                </a:r>
                <a:r>
                  <a:rPr lang="en-US" sz="2400" spc="-15">
                    <a:latin typeface="Calibri"/>
                    <a:cs typeface="Calibri"/>
                  </a:rPr>
                  <a:t>.</a:t>
                </a:r>
                <a:endParaRPr lang="en-US" sz="2400">
                  <a:latin typeface="Calibri"/>
                  <a:cs typeface="Calibri"/>
                </a:endParaRPr>
              </a:p>
              <a:p>
                <a:pPr marL="254000" indent="-228600">
                  <a:lnSpc>
                    <a:spcPct val="100000"/>
                  </a:lnSpc>
                  <a:spcBef>
                    <a:spcPts val="705"/>
                  </a:spcBef>
                  <a:buFont typeface="Arial"/>
                  <a:buChar char="•"/>
                  <a:tabLst>
                    <a:tab pos="254000" algn="l"/>
                  </a:tabLst>
                </a:pPr>
                <a:r>
                  <a:rPr lang="en-US" sz="2800" spc="-10">
                    <a:latin typeface="Calibri"/>
                    <a:cs typeface="Calibri"/>
                  </a:rPr>
                  <a:t>Might </a:t>
                </a:r>
                <a:r>
                  <a:rPr lang="en-US" sz="2800" spc="-5">
                    <a:latin typeface="Calibri"/>
                    <a:cs typeface="Calibri"/>
                  </a:rPr>
                  <a:t>need </a:t>
                </a:r>
                <a:r>
                  <a:rPr lang="en-US" sz="2800" spc="-15">
                    <a:latin typeface="Calibri"/>
                    <a:cs typeface="Calibri"/>
                  </a:rPr>
                  <a:t>to </a:t>
                </a:r>
                <a:r>
                  <a:rPr lang="en-US" sz="2800" spc="-10">
                    <a:latin typeface="Calibri"/>
                    <a:cs typeface="Calibri"/>
                  </a:rPr>
                  <a:t>solve </a:t>
                </a:r>
                <a:r>
                  <a:rPr lang="en-US" sz="2800" spc="-15">
                    <a:latin typeface="Calibri"/>
                    <a:cs typeface="Calibri"/>
                  </a:rPr>
                  <a:t>quadratic </a:t>
                </a:r>
                <a:r>
                  <a:rPr lang="en-US" sz="2800" spc="-10">
                    <a:latin typeface="Calibri"/>
                    <a:cs typeface="Calibri"/>
                  </a:rPr>
                  <a:t>equation </a:t>
                </a:r>
                <a:r>
                  <a:rPr lang="en-US" sz="2800" spc="70">
                    <a:latin typeface="Cambria Math"/>
                    <a:cs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 spc="70" dirty="0" smtClean="0">
                        <a:latin typeface="Cambria Math" panose="02040503050406030204" pitchFamily="18" charset="0"/>
                        <a:cs typeface="Cambria Math"/>
                      </a:rPr>
                      <m:t>𝑎</m:t>
                    </m:r>
                    <m:sSup>
                      <m:sSupPr>
                        <m:ctrlPr>
                          <a:rPr lang="en-US" sz="2800" b="0" i="1" spc="70" dirty="0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pPr>
                      <m:e>
                        <m:r>
                          <a:rPr lang="en-US" sz="2800" b="0" i="1" spc="70" dirty="0" smtClean="0">
                            <a:latin typeface="Cambria Math" panose="02040503050406030204" pitchFamily="18" charset="0"/>
                            <a:cs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pc="70" dirty="0" smtClean="0">
                            <a:latin typeface="Cambria Math" panose="02040503050406030204" pitchFamily="18" charset="0"/>
                            <a:cs typeface="Cambria Math"/>
                          </a:rPr>
                          <m:t>2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  <a:cs typeface="Cambria Math"/>
                      </a:rPr>
                      <m:t>+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Cambria Math"/>
                      </a:rPr>
                      <m:t>𝑏𝑥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Cambria Math"/>
                      </a:rPr>
                      <m:t>+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Cambria Math"/>
                      </a:rPr>
                      <m:t>𝑐</m:t>
                    </m:r>
                    <m:r>
                      <a:rPr lang="en-US" sz="2800" i="1" dirty="0">
                        <a:latin typeface="Cambria Math" panose="02040503050406030204" pitchFamily="18" charset="0"/>
                        <a:cs typeface="Cambria Math"/>
                      </a:rPr>
                      <m:t> = 0</m:t>
                    </m:r>
                  </m:oMath>
                </a14:m>
                <a:r>
                  <a:rPr lang="en-US" sz="2800" spc="-5">
                    <a:latin typeface="Cambria Math"/>
                    <a:cs typeface="Cambria Math"/>
                  </a:rPr>
                  <a:t>)</a:t>
                </a:r>
                <a:r>
                  <a:rPr lang="en-US" sz="2800" spc="-5">
                    <a:latin typeface="Calibri"/>
                    <a:cs typeface="Calibri"/>
                  </a:rPr>
                  <a:t>.</a:t>
                </a:r>
                <a:endParaRPr lang="en-US" sz="2800">
                  <a:latin typeface="Calibri"/>
                  <a:cs typeface="Calibri"/>
                </a:endParaRPr>
              </a:p>
              <a:p>
                <a:pPr marL="254000" marR="1287145" indent="-228600">
                  <a:lnSpc>
                    <a:spcPts val="3000"/>
                  </a:lnSpc>
                  <a:spcBef>
                    <a:spcPts val="1045"/>
                  </a:spcBef>
                  <a:buFont typeface="Arial"/>
                  <a:buChar char="•"/>
                  <a:tabLst>
                    <a:tab pos="254000" algn="l"/>
                  </a:tabLst>
                </a:pPr>
                <a:r>
                  <a:rPr lang="en-US" sz="2800" spc="-5">
                    <a:latin typeface="Calibri"/>
                    <a:cs typeface="Calibri"/>
                  </a:rPr>
                  <a:t>If </a:t>
                </a:r>
                <a:r>
                  <a:rPr lang="en-US" sz="2800" spc="-15">
                    <a:latin typeface="Calibri"/>
                    <a:cs typeface="Calibri"/>
                  </a:rPr>
                  <a:t>we </a:t>
                </a:r>
                <a:r>
                  <a:rPr lang="en-US" sz="2800" spc="-20">
                    <a:latin typeface="Calibri"/>
                    <a:cs typeface="Calibri"/>
                  </a:rPr>
                  <a:t>get </a:t>
                </a:r>
                <a:r>
                  <a:rPr lang="en-US" sz="2800" spc="-15">
                    <a:latin typeface="Calibri"/>
                    <a:cs typeface="Calibri"/>
                  </a:rPr>
                  <a:t>two </a:t>
                </a:r>
                <a:r>
                  <a:rPr lang="en-US" sz="2800" spc="-10">
                    <a:latin typeface="Calibri"/>
                    <a:cs typeface="Calibri"/>
                  </a:rPr>
                  <a:t>roots, </a:t>
                </a:r>
                <a:r>
                  <a:rPr lang="en-US" sz="2800" spc="-5">
                    <a:latin typeface="Calibri"/>
                    <a:cs typeface="Calibri"/>
                  </a:rPr>
                  <a:t>choose the one </a:t>
                </a:r>
                <a:r>
                  <a:rPr lang="en-US" sz="2800" spc="-20">
                    <a:latin typeface="Calibri"/>
                    <a:cs typeface="Calibri"/>
                  </a:rPr>
                  <a:t>that’s </a:t>
                </a:r>
                <a:r>
                  <a:rPr lang="en-US" sz="2800" i="1" u="heavy" spc="-10">
                    <a:uFill>
                      <a:solidFill>
                        <a:srgbClr val="000000"/>
                      </a:solidFill>
                    </a:uFill>
                    <a:latin typeface="Calibri"/>
                    <a:cs typeface="Calibri"/>
                  </a:rPr>
                  <a:t>favorable</a:t>
                </a:r>
                <a:r>
                  <a:rPr lang="en-US" sz="2800" i="1" spc="-10">
                    <a:latin typeface="Calibri"/>
                    <a:cs typeface="Calibri"/>
                  </a:rPr>
                  <a:t> </a:t>
                </a:r>
                <a:r>
                  <a:rPr lang="en-US" sz="2800" spc="-15">
                    <a:latin typeface="Calibri"/>
                    <a:cs typeface="Calibri"/>
                  </a:rPr>
                  <a:t>to your  </a:t>
                </a:r>
                <a:r>
                  <a:rPr lang="en-US" sz="2800" spc="-5">
                    <a:latin typeface="Calibri"/>
                    <a:cs typeface="Calibri"/>
                  </a:rPr>
                  <a:t>assumption</a:t>
                </a:r>
                <a:endParaRPr sz="280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39" y="1716532"/>
                <a:ext cx="10114280" cy="4614084"/>
              </a:xfrm>
              <a:prstGeom prst="rect">
                <a:avLst/>
              </a:prstGeom>
              <a:blipFill>
                <a:blip r:embed="rId2"/>
                <a:stretch>
                  <a:fillRect l="-1748" t="-265" b="-4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383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010D-FDE0-7595-D7AD-79836BF48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54405"/>
            <a:ext cx="10358120" cy="609398"/>
          </a:xfrm>
        </p:spPr>
        <p:txBody>
          <a:bodyPr/>
          <a:lstStyle/>
          <a:p>
            <a:r>
              <a:rPr lang="en-US"/>
              <a:t>MOSFET Problem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E08B2-E31C-45ED-4F32-E2B5BF3C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451" y="2572349"/>
            <a:ext cx="3486329" cy="2806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D0E1D1-EAF0-9314-DF8A-F3971499CCA7}"/>
              </a:ext>
            </a:extLst>
          </p:cNvPr>
          <p:cNvSpPr txBox="1"/>
          <p:nvPr/>
        </p:nvSpPr>
        <p:spPr>
          <a:xfrm>
            <a:off x="864374" y="2180211"/>
            <a:ext cx="6328433" cy="94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>
              <a:spcBef>
                <a:spcPts val="145"/>
              </a:spcBef>
              <a:tabLst>
                <a:tab pos="711200" algn="l"/>
              </a:tabLst>
            </a:pPr>
            <a:r>
              <a:rPr lang="en-US" b="1" spc="-5">
                <a:solidFill>
                  <a:srgbClr val="FF0000"/>
                </a:solidFill>
                <a:cs typeface="Calibri"/>
              </a:rPr>
              <a:t>Assume</a:t>
            </a:r>
            <a:r>
              <a:rPr lang="en-US" spc="-5">
                <a:solidFill>
                  <a:srgbClr val="FF0000"/>
                </a:solidFill>
                <a:cs typeface="Calibri"/>
              </a:rPr>
              <a:t>:</a:t>
            </a:r>
            <a:r>
              <a:rPr lang="en-US" spc="-5">
                <a:cs typeface="Calibri"/>
              </a:rPr>
              <a:t> One of the modes </a:t>
            </a:r>
            <a:r>
              <a:rPr lang="en-US" spc="-35">
                <a:cs typeface="Calibri"/>
              </a:rPr>
              <a:t>(Cutoff, </a:t>
            </a:r>
            <a:r>
              <a:rPr lang="en-US" spc="-30">
                <a:cs typeface="Calibri"/>
              </a:rPr>
              <a:t>Triode,</a:t>
            </a:r>
            <a:r>
              <a:rPr lang="en-US" spc="65">
                <a:cs typeface="Calibri"/>
              </a:rPr>
              <a:t> </a:t>
            </a:r>
            <a:r>
              <a:rPr lang="en-US" spc="-15">
                <a:cs typeface="Calibri"/>
              </a:rPr>
              <a:t>Saturation)</a:t>
            </a:r>
          </a:p>
          <a:p>
            <a:pPr marL="482600" lvl="1">
              <a:spcBef>
                <a:spcPts val="145"/>
              </a:spcBef>
              <a:tabLst>
                <a:tab pos="711200" algn="l"/>
              </a:tabLst>
            </a:pPr>
            <a:r>
              <a:rPr lang="en-US" spc="-15">
                <a:cs typeface="Calibri"/>
              </a:rPr>
              <a:t>Let the MOSFET be in </a:t>
            </a:r>
            <a:r>
              <a:rPr lang="en-US" b="1" spc="-15">
                <a:cs typeface="Calibri"/>
              </a:rPr>
              <a:t>SATURATION</a:t>
            </a:r>
          </a:p>
          <a:p>
            <a:pPr marL="711200" lvl="1" indent="-228600">
              <a:spcBef>
                <a:spcPts val="145"/>
              </a:spcBef>
              <a:buFont typeface="Arial"/>
              <a:buChar char="•"/>
              <a:tabLst>
                <a:tab pos="711200" algn="l"/>
              </a:tabLst>
            </a:pPr>
            <a:endParaRPr lang="en-US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/>
              <p:nvPr/>
            </p:nvSpPr>
            <p:spPr>
              <a:xfrm>
                <a:off x="916938" y="3102531"/>
                <a:ext cx="4916791" cy="1988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Solve:</a:t>
                </a:r>
                <a:r>
                  <a:rPr lang="en-US"/>
                  <a:t> corresponding equations:</a:t>
                </a:r>
              </a:p>
              <a:p>
                <a:r>
                  <a:rPr lang="en-US"/>
                  <a:t>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Solving Equations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/>
              </a:p>
              <a:p>
                <a:r>
                  <a:rPr lang="en-US" b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1−0.2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b="1"/>
              </a:p>
              <a:p>
                <a:r>
                  <a:rPr lang="en-US" b="1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𝟐𝟖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𝟕𝟐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1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3102531"/>
                <a:ext cx="4916791" cy="1988365"/>
              </a:xfrm>
              <a:prstGeom prst="rect">
                <a:avLst/>
              </a:prstGeom>
              <a:blipFill>
                <a:blip r:embed="rId3"/>
                <a:stretch>
                  <a:fillRect l="-99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/>
              <p:nvPr/>
            </p:nvSpPr>
            <p:spPr>
              <a:xfrm>
                <a:off x="9016615" y="5505453"/>
                <a:ext cx="1198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615" y="5505453"/>
                <a:ext cx="119866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A75C14-ED84-E1C1-3736-A9313DF96B13}"/>
                  </a:ext>
                </a:extLst>
              </p:cNvPr>
              <p:cNvSpPr txBox="1"/>
              <p:nvPr/>
            </p:nvSpPr>
            <p:spPr>
              <a:xfrm>
                <a:off x="916938" y="5280265"/>
                <a:ext cx="525643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Verify: </a:t>
                </a:r>
                <a:r>
                  <a:rPr lang="en-US"/>
                  <a:t>For saturation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𝑫𝑺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b="1"/>
              </a:p>
              <a:p>
                <a:r>
                  <a:rPr lang="en-US" b="1"/>
                  <a:t>	</a:t>
                </a:r>
                <a:r>
                  <a:rPr lang="en-US"/>
                  <a:t>Here,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r>
                  <a:rPr lang="en-US" b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=0.72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≯0.8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en-US" b="1"/>
              </a:p>
              <a:p>
                <a:r>
                  <a:rPr lang="en-US" b="1">
                    <a:solidFill>
                      <a:srgbClr val="FF0000"/>
                    </a:solidFill>
                  </a:rPr>
                  <a:t>Assumption is Wrong!</a:t>
                </a:r>
                <a:r>
                  <a:rPr lang="en-US" b="1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A75C14-ED84-E1C1-3736-A9313DF96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5280265"/>
                <a:ext cx="5256439" cy="1200329"/>
              </a:xfrm>
              <a:prstGeom prst="rect">
                <a:avLst/>
              </a:prstGeom>
              <a:blipFill>
                <a:blip r:embed="rId5"/>
                <a:stretch>
                  <a:fillRect l="-927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3F0AD407-DD41-3E1D-B642-DE2F1AA0109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938" y="1263803"/>
                <a:ext cx="10940904" cy="86226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US" sz="1600"/>
                  <a:t>Analyze the circuit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sz="16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/>
                  <a:t> using the Method of Assumed State. Here, the input of the MOSFET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/>
                  <a:t>. You must validate your assumptions.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3F0AD407-DD41-3E1D-B642-DE2F1AA01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1263803"/>
                <a:ext cx="10940904" cy="862260"/>
              </a:xfrm>
              <a:prstGeom prst="rect">
                <a:avLst/>
              </a:prstGeom>
              <a:blipFill>
                <a:blip r:embed="rId6"/>
                <a:stretch>
                  <a:fillRect l="-223" b="-3472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473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89097" y="4894804"/>
            <a:ext cx="1406324" cy="15682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589648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/>
              <a:t>Transistors </a:t>
            </a:r>
            <a:r>
              <a:t>as </a:t>
            </a:r>
            <a:r>
              <a:rPr spc="-10"/>
              <a:t>Digital</a:t>
            </a:r>
            <a:r>
              <a:rPr spc="-15"/>
              <a:t> Switch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904239" y="1710435"/>
                <a:ext cx="10975873" cy="2629566"/>
              </a:xfrm>
              <a:prstGeom prst="rect">
                <a:avLst/>
              </a:prstGeom>
            </p:spPr>
            <p:txBody>
              <a:bodyPr vert="horz" wrap="square" lIns="0" tIns="109855" rIns="0" bIns="0" rtlCol="0">
                <a:spAutoFit/>
              </a:bodyPr>
              <a:lstStyle/>
              <a:p>
                <a:pPr marL="254000" indent="-228600">
                  <a:lnSpc>
                    <a:spcPct val="100000"/>
                  </a:lnSpc>
                  <a:spcBef>
                    <a:spcPts val="865"/>
                  </a:spcBef>
                  <a:buFont typeface="Arial"/>
                  <a:buChar char="•"/>
                  <a:tabLst>
                    <a:tab pos="253365" algn="l"/>
                    <a:tab pos="254000" algn="l"/>
                  </a:tabLst>
                </a:pPr>
                <a:r>
                  <a:rPr lang="en-US" sz="2200" spc="-30">
                    <a:cs typeface="Calibri"/>
                  </a:rPr>
                  <a:t>Transistors </a:t>
                </a:r>
                <a:r>
                  <a:rPr lang="en-US" sz="2200" spc="-15">
                    <a:cs typeface="Calibri"/>
                  </a:rPr>
                  <a:t>are </a:t>
                </a:r>
                <a:r>
                  <a:rPr lang="en-US" sz="2200">
                    <a:cs typeface="Calibri"/>
                  </a:rPr>
                  <a:t>3 </a:t>
                </a:r>
                <a:r>
                  <a:rPr lang="en-US" sz="2200" spc="-10">
                    <a:cs typeface="Calibri"/>
                  </a:rPr>
                  <a:t>terminal </a:t>
                </a:r>
                <a:r>
                  <a:rPr lang="en-US" sz="2200" spc="-5">
                    <a:cs typeface="Calibri"/>
                  </a:rPr>
                  <a:t>non-linear devices, </a:t>
                </a:r>
                <a:r>
                  <a:rPr lang="en-US" sz="2200" spc="-10">
                    <a:cs typeface="Calibri"/>
                  </a:rPr>
                  <a:t>can </a:t>
                </a:r>
                <a:r>
                  <a:rPr lang="en-US" sz="2200" spc="-5">
                    <a:cs typeface="Calibri"/>
                  </a:rPr>
                  <a:t>be used as</a:t>
                </a:r>
                <a:r>
                  <a:rPr lang="en-US" sz="2200" spc="75">
                    <a:cs typeface="Calibri"/>
                  </a:rPr>
                  <a:t> </a:t>
                </a:r>
                <a:r>
                  <a:rPr lang="en-US" sz="2200" spc="-10">
                    <a:cs typeface="Calibri"/>
                  </a:rPr>
                  <a:t>switch</a:t>
                </a:r>
                <a:endParaRPr lang="en-US" sz="2200">
                  <a:cs typeface="Calibri"/>
                </a:endParaRPr>
              </a:p>
              <a:p>
                <a:pPr marL="254000" indent="-228600">
                  <a:lnSpc>
                    <a:spcPct val="100000"/>
                  </a:lnSpc>
                  <a:spcBef>
                    <a:spcPts val="770"/>
                  </a:spcBef>
                  <a:buFont typeface="Arial"/>
                  <a:buChar char="•"/>
                  <a:tabLst>
                    <a:tab pos="253365" algn="l"/>
                    <a:tab pos="254000" algn="l"/>
                  </a:tabLst>
                </a:pPr>
                <a:r>
                  <a:rPr lang="en-US" sz="2200">
                    <a:cs typeface="Calibri"/>
                  </a:rPr>
                  <a:t>2 </a:t>
                </a:r>
                <a:r>
                  <a:rPr lang="en-US" sz="2200" spc="-5">
                    <a:cs typeface="Calibri"/>
                  </a:rPr>
                  <a:t>types </a:t>
                </a:r>
                <a:r>
                  <a:rPr lang="en-US" sz="2200">
                    <a:cs typeface="Calibri"/>
                  </a:rPr>
                  <a:t>– 		</a:t>
                </a:r>
                <a:r>
                  <a:rPr lang="en-US" sz="2200" b="1" spc="-25">
                    <a:solidFill>
                      <a:srgbClr val="FF0000"/>
                    </a:solidFill>
                    <a:cs typeface="Calibri"/>
                  </a:rPr>
                  <a:t>Voltage </a:t>
                </a:r>
                <a:r>
                  <a:rPr lang="en-US" sz="2200" b="1" spc="-10">
                    <a:solidFill>
                      <a:srgbClr val="FF0000"/>
                    </a:solidFill>
                    <a:cs typeface="Calibri"/>
                  </a:rPr>
                  <a:t>Controlled</a:t>
                </a:r>
                <a:r>
                  <a:rPr lang="en-US" sz="2200" spc="-10">
                    <a:cs typeface="Calibri"/>
                  </a:rPr>
                  <a:t>,		 </a:t>
                </a:r>
                <a:r>
                  <a:rPr lang="en-US" sz="2200" b="1" spc="-15">
                    <a:cs typeface="Calibri"/>
                  </a:rPr>
                  <a:t>Current</a:t>
                </a:r>
                <a:r>
                  <a:rPr lang="en-US" sz="2200" b="1" spc="50">
                    <a:cs typeface="Calibri"/>
                  </a:rPr>
                  <a:t> </a:t>
                </a:r>
                <a:r>
                  <a:rPr lang="en-US" sz="2200" b="1" spc="-10">
                    <a:cs typeface="Calibri"/>
                  </a:rPr>
                  <a:t>Controlled</a:t>
                </a:r>
                <a:endParaRPr lang="en-US" sz="2200" b="1">
                  <a:cs typeface="Calibri"/>
                </a:endParaRPr>
              </a:p>
              <a:p>
                <a:pPr marL="254000" indent="-228600">
                  <a:lnSpc>
                    <a:spcPct val="100000"/>
                  </a:lnSpc>
                  <a:spcBef>
                    <a:spcPts val="650"/>
                  </a:spcBef>
                  <a:buFont typeface="Arial"/>
                  <a:buChar char="•"/>
                  <a:tabLst>
                    <a:tab pos="253365" algn="l"/>
                    <a:tab pos="254000" algn="l"/>
                  </a:tabLst>
                </a:pPr>
                <a:r>
                  <a:rPr lang="en-US" sz="2200" b="1" spc="-10">
                    <a:solidFill>
                      <a:srgbClr val="0000FF"/>
                    </a:solidFill>
                    <a:cs typeface="Calibri"/>
                  </a:rPr>
                  <a:t>M</a:t>
                </a:r>
                <a:r>
                  <a:rPr lang="en-US" sz="2200" spc="-10">
                    <a:cs typeface="Calibri"/>
                  </a:rPr>
                  <a:t>etal </a:t>
                </a:r>
                <a:r>
                  <a:rPr lang="en-US" sz="2200" b="1" spc="-10">
                    <a:solidFill>
                      <a:srgbClr val="0000FF"/>
                    </a:solidFill>
                    <a:cs typeface="Calibri"/>
                  </a:rPr>
                  <a:t>O</a:t>
                </a:r>
                <a:r>
                  <a:rPr lang="en-US" sz="2200" spc="-10">
                    <a:cs typeface="Calibri"/>
                  </a:rPr>
                  <a:t>xide </a:t>
                </a:r>
                <a:r>
                  <a:rPr lang="en-US" sz="2200" b="1" spc="-10">
                    <a:solidFill>
                      <a:srgbClr val="0000FF"/>
                    </a:solidFill>
                    <a:cs typeface="Calibri"/>
                  </a:rPr>
                  <a:t>S</a:t>
                </a:r>
                <a:r>
                  <a:rPr lang="en-US" sz="2200" spc="-10">
                    <a:cs typeface="Calibri"/>
                  </a:rPr>
                  <a:t>emiconductor </a:t>
                </a:r>
                <a:r>
                  <a:rPr lang="en-US" sz="2200" b="1" spc="-5">
                    <a:solidFill>
                      <a:srgbClr val="0000FF"/>
                    </a:solidFill>
                    <a:cs typeface="Calibri"/>
                  </a:rPr>
                  <a:t>F</a:t>
                </a:r>
                <a:r>
                  <a:rPr lang="en-US" sz="2200" spc="-5">
                    <a:cs typeface="Calibri"/>
                  </a:rPr>
                  <a:t>ield </a:t>
                </a:r>
                <a:r>
                  <a:rPr lang="en-US" sz="2200" b="1" spc="-15">
                    <a:solidFill>
                      <a:srgbClr val="0000FF"/>
                    </a:solidFill>
                    <a:cs typeface="Calibri"/>
                  </a:rPr>
                  <a:t>E</a:t>
                </a:r>
                <a:r>
                  <a:rPr lang="en-US" sz="2200" spc="-15">
                    <a:cs typeface="Calibri"/>
                  </a:rPr>
                  <a:t>ffect </a:t>
                </a:r>
                <a:r>
                  <a:rPr lang="en-US" sz="2200" b="1" spc="-15">
                    <a:solidFill>
                      <a:srgbClr val="0000FF"/>
                    </a:solidFill>
                    <a:cs typeface="Calibri"/>
                  </a:rPr>
                  <a:t>T</a:t>
                </a:r>
                <a:r>
                  <a:rPr lang="en-US" sz="2200" spc="-15">
                    <a:cs typeface="Calibri"/>
                  </a:rPr>
                  <a:t>ransistor </a:t>
                </a:r>
                <a:r>
                  <a:rPr lang="en-US" sz="2200" spc="-5">
                    <a:cs typeface="Calibri"/>
                  </a:rPr>
                  <a:t>(</a:t>
                </a:r>
                <a:r>
                  <a:rPr lang="en-US" sz="2200" b="1" spc="-5">
                    <a:solidFill>
                      <a:srgbClr val="0000FF"/>
                    </a:solidFill>
                    <a:cs typeface="Calibri"/>
                  </a:rPr>
                  <a:t>MOSFET</a:t>
                </a:r>
                <a:r>
                  <a:rPr lang="en-US" sz="2200" spc="-5">
                    <a:cs typeface="Calibri"/>
                  </a:rPr>
                  <a:t>) </a:t>
                </a:r>
                <a:r>
                  <a:rPr lang="en-US" sz="2200" spc="-15">
                    <a:cs typeface="Calibri"/>
                  </a:rPr>
                  <a:t>are </a:t>
                </a:r>
                <a:r>
                  <a:rPr lang="en-US" sz="2200" spc="-15">
                    <a:solidFill>
                      <a:srgbClr val="FF0000"/>
                    </a:solidFill>
                    <a:cs typeface="Calibri"/>
                  </a:rPr>
                  <a:t>voltage</a:t>
                </a:r>
                <a:r>
                  <a:rPr lang="en-US" sz="2200" spc="165">
                    <a:solidFill>
                      <a:srgbClr val="FF0000"/>
                    </a:solidFill>
                    <a:cs typeface="Calibri"/>
                  </a:rPr>
                  <a:t> </a:t>
                </a:r>
                <a:r>
                  <a:rPr lang="en-US" sz="2200" spc="-15">
                    <a:solidFill>
                      <a:srgbClr val="FF0000"/>
                    </a:solidFill>
                    <a:cs typeface="Calibri"/>
                  </a:rPr>
                  <a:t>controlled</a:t>
                </a:r>
                <a:endParaRPr lang="en-US" sz="2200">
                  <a:solidFill>
                    <a:srgbClr val="FF0000"/>
                  </a:solidFill>
                  <a:cs typeface="Calibri"/>
                </a:endParaRPr>
              </a:p>
              <a:p>
                <a:pPr marL="254000" indent="-228600">
                  <a:lnSpc>
                    <a:spcPct val="100000"/>
                  </a:lnSpc>
                  <a:spcBef>
                    <a:spcPts val="765"/>
                  </a:spcBef>
                  <a:buFont typeface="Arial"/>
                  <a:buChar char="•"/>
                  <a:tabLst>
                    <a:tab pos="253365" algn="l"/>
                    <a:tab pos="254000" algn="l"/>
                    <a:tab pos="1543050" algn="l"/>
                  </a:tabLst>
                </a:pPr>
                <a:r>
                  <a:rPr lang="en-US" sz="2200" spc="-10">
                    <a:cs typeface="Calibri"/>
                  </a:rPr>
                  <a:t>Control,</a:t>
                </a:r>
                <a:r>
                  <a:rPr lang="en-US" sz="2200">
                    <a:cs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Calibri"/>
                      </a:rPr>
                      <m:t>𝑪</m:t>
                    </m:r>
                    <m:r>
                      <a:rPr lang="en-US" sz="2200" b="1" i="1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Calibri"/>
                          </a:rPr>
                          <m:t>𝑽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Calibri"/>
                          </a:rPr>
                          <m:t>𝑮𝑺</m:t>
                        </m:r>
                      </m:sub>
                    </m:sSub>
                  </m:oMath>
                </a14:m>
                <a:r>
                  <a:rPr lang="en-US" sz="2200" spc="-5">
                    <a:cs typeface="Calibri"/>
                  </a:rPr>
                  <a:t>. The IV </a:t>
                </a:r>
                <a:r>
                  <a:rPr lang="en-US" sz="2200" spc="-15">
                    <a:cs typeface="Calibri"/>
                  </a:rPr>
                  <a:t>characteristics </a:t>
                </a:r>
                <a:r>
                  <a:rPr lang="en-US" sz="2200" spc="65">
                    <a:cs typeface="Cambria Math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pc="65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200" b="1" i="1" spc="65" smtClean="0">
                            <a:latin typeface="Cambria Math" panose="02040503050406030204" pitchFamily="18" charset="0"/>
                            <a:cs typeface="Cambria Math"/>
                          </a:rPr>
                          <m:t>𝑰</m:t>
                        </m:r>
                      </m:e>
                      <m:sub>
                        <m:r>
                          <a:rPr lang="en-US" sz="2200" b="1" i="1" spc="65" smtClean="0">
                            <a:latin typeface="Cambria Math" panose="02040503050406030204" pitchFamily="18" charset="0"/>
                            <a:cs typeface="Cambria Math"/>
                          </a:rPr>
                          <m:t>𝑫𝑺</m:t>
                        </m:r>
                      </m:sub>
                    </m:sSub>
                  </m:oMath>
                </a14:m>
                <a:r>
                  <a:rPr lang="en-US" sz="2200" spc="60">
                    <a:cs typeface="Cambria Math"/>
                  </a:rPr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pc="60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200" b="1" i="1" spc="60" smtClean="0">
                            <a:latin typeface="Cambria Math" panose="02040503050406030204" pitchFamily="18" charset="0"/>
                            <a:cs typeface="Cambria Math"/>
                          </a:rPr>
                          <m:t>𝑽</m:t>
                        </m:r>
                      </m:e>
                      <m:sub>
                        <m:r>
                          <a:rPr lang="en-US" sz="2200" b="1" i="1" spc="60" smtClean="0">
                            <a:latin typeface="Cambria Math" panose="02040503050406030204" pitchFamily="18" charset="0"/>
                            <a:cs typeface="Cambria Math"/>
                          </a:rPr>
                          <m:t>𝑫𝑺</m:t>
                        </m:r>
                      </m:sub>
                    </m:sSub>
                  </m:oMath>
                </a14:m>
                <a:r>
                  <a:rPr lang="en-US" sz="2200" spc="60">
                    <a:cs typeface="Cambria Math"/>
                  </a:rPr>
                  <a:t>) </a:t>
                </a:r>
                <a:r>
                  <a:rPr lang="en-US" sz="2200" spc="-10">
                    <a:cs typeface="Calibri"/>
                  </a:rPr>
                  <a:t>depends </a:t>
                </a:r>
                <a:r>
                  <a:rPr lang="en-US" sz="2200">
                    <a:cs typeface="Calibri"/>
                  </a:rPr>
                  <a:t>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Calibri"/>
                          </a:rPr>
                          <m:t>𝑽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Calibri"/>
                          </a:rPr>
                          <m:t>𝑮𝑺</m:t>
                        </m:r>
                      </m:sub>
                    </m:sSub>
                  </m:oMath>
                </a14:m>
                <a:endParaRPr lang="en-US" sz="2400" b="1" baseline="-15625">
                  <a:cs typeface="Cambria Math"/>
                </a:endParaRPr>
              </a:p>
              <a:p>
                <a:pPr marL="254000" indent="-228600">
                  <a:lnSpc>
                    <a:spcPct val="100000"/>
                  </a:lnSpc>
                  <a:spcBef>
                    <a:spcPts val="745"/>
                  </a:spcBef>
                  <a:buFont typeface="Arial"/>
                  <a:buChar char="•"/>
                  <a:tabLst>
                    <a:tab pos="253365" algn="l"/>
                    <a:tab pos="254000" algn="l"/>
                  </a:tabLst>
                </a:pPr>
                <a:r>
                  <a:rPr lang="en-US" sz="2200" spc="-5">
                    <a:cs typeface="Calibri"/>
                  </a:rPr>
                  <a:t>Actual dependency is</a:t>
                </a:r>
                <a:r>
                  <a:rPr lang="en-US" sz="2200" spc="10">
                    <a:cs typeface="Calibri"/>
                  </a:rPr>
                  <a:t> </a:t>
                </a:r>
                <a:r>
                  <a:rPr lang="en-US" sz="2200" spc="-10">
                    <a:cs typeface="Calibri"/>
                  </a:rPr>
                  <a:t>complex.</a:t>
                </a:r>
                <a:endParaRPr lang="en-US" sz="2200">
                  <a:cs typeface="Calibri"/>
                </a:endParaRPr>
              </a:p>
              <a:p>
                <a:pPr marL="254000" indent="-228600">
                  <a:lnSpc>
                    <a:spcPct val="100000"/>
                  </a:lnSpc>
                  <a:spcBef>
                    <a:spcPts val="770"/>
                  </a:spcBef>
                  <a:buFont typeface="Arial"/>
                  <a:buChar char="•"/>
                  <a:tabLst>
                    <a:tab pos="253365" algn="l"/>
                    <a:tab pos="254000" algn="l"/>
                  </a:tabLst>
                </a:pPr>
                <a:r>
                  <a:rPr lang="en-US" sz="2200" spc="-5">
                    <a:cs typeface="Calibri"/>
                  </a:rPr>
                  <a:t>Will </a:t>
                </a:r>
                <a:r>
                  <a:rPr lang="en-US" sz="2200" spc="-15">
                    <a:cs typeface="Calibri"/>
                  </a:rPr>
                  <a:t>start </a:t>
                </a:r>
                <a:r>
                  <a:rPr lang="en-US" sz="2200" spc="-5">
                    <a:cs typeface="Calibri"/>
                  </a:rPr>
                  <a:t>with </a:t>
                </a:r>
                <a:r>
                  <a:rPr lang="en-US" sz="2200">
                    <a:cs typeface="Calibri"/>
                  </a:rPr>
                  <a:t>a </a:t>
                </a:r>
                <a:r>
                  <a:rPr lang="en-US" sz="2200" spc="-5">
                    <a:cs typeface="Calibri"/>
                  </a:rPr>
                  <a:t>simple </a:t>
                </a:r>
                <a:r>
                  <a:rPr lang="en-US" sz="2200" spc="-10">
                    <a:cs typeface="Calibri"/>
                  </a:rPr>
                  <a:t>(but </a:t>
                </a:r>
                <a:r>
                  <a:rPr lang="en-US" sz="2200" spc="-15">
                    <a:cs typeface="Calibri"/>
                  </a:rPr>
                  <a:t>approximate) </a:t>
                </a:r>
                <a:r>
                  <a:rPr lang="en-US" sz="2200" spc="-5">
                    <a:cs typeface="Calibri"/>
                  </a:rPr>
                  <a:t>one </a:t>
                </a:r>
                <a:r>
                  <a:rPr lang="en-US" sz="2200">
                    <a:cs typeface="Calibri"/>
                  </a:rPr>
                  <a:t>– </a:t>
                </a:r>
                <a:r>
                  <a:rPr lang="en-US" sz="2200" b="1" spc="-5">
                    <a:cs typeface="Calibri"/>
                  </a:rPr>
                  <a:t>S-Model </a:t>
                </a:r>
                <a:r>
                  <a:rPr lang="en-US" sz="2200" spc="-15">
                    <a:cs typeface="Calibri"/>
                  </a:rPr>
                  <a:t>(Switch</a:t>
                </a:r>
                <a:r>
                  <a:rPr lang="en-US" sz="2200" spc="65">
                    <a:cs typeface="Calibri"/>
                  </a:rPr>
                  <a:t> </a:t>
                </a:r>
                <a:r>
                  <a:rPr lang="en-US" sz="2200" spc="-10">
                    <a:cs typeface="Calibri"/>
                  </a:rPr>
                  <a:t>Model)</a:t>
                </a:r>
                <a:endParaRPr sz="2200">
                  <a:cs typeface="Calibri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239" y="1710435"/>
                <a:ext cx="10975873" cy="2629566"/>
              </a:xfrm>
              <a:prstGeom prst="rect">
                <a:avLst/>
              </a:prstGeom>
              <a:blipFill>
                <a:blip r:embed="rId3"/>
                <a:stretch>
                  <a:fillRect l="-1222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bject 5"/>
          <p:cNvSpPr/>
          <p:nvPr/>
        </p:nvSpPr>
        <p:spPr>
          <a:xfrm>
            <a:off x="5230460" y="4929861"/>
            <a:ext cx="1393991" cy="1644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293607" y="4663439"/>
            <a:ext cx="2627376" cy="21945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010D-FDE0-7595-D7AD-79836BF48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54405"/>
            <a:ext cx="10358120" cy="609398"/>
          </a:xfrm>
        </p:spPr>
        <p:txBody>
          <a:bodyPr/>
          <a:lstStyle/>
          <a:p>
            <a:r>
              <a:rPr lang="en-US"/>
              <a:t>MOSFET Problem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3E08B2-E31C-45ED-4F32-E2B5BF3C7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3451" y="2572349"/>
            <a:ext cx="3486329" cy="28068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4447D7-AE3A-A18F-5104-CB4FA7D127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6938" y="1263803"/>
                <a:ext cx="10940904" cy="86226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US" sz="1600"/>
                  <a:t>Analyze the circuit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</m:oMath>
                </a14:m>
                <a:r>
                  <a:rPr lang="en-US" sz="16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/>
                  <a:t> using the Method of Assumed State. Here, the input of the MOSFET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/>
                  <a:t>. You must validate your assumptions.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4447D7-AE3A-A18F-5104-CB4FA7D1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1263803"/>
                <a:ext cx="10940904" cy="862260"/>
              </a:xfrm>
              <a:prstGeom prst="rect">
                <a:avLst/>
              </a:prstGeom>
              <a:blipFill>
                <a:blip r:embed="rId3"/>
                <a:stretch>
                  <a:fillRect l="-223" b="-3472"/>
                </a:stretch>
              </a:blipFill>
              <a:ln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D0E1D1-EAF0-9314-DF8A-F3971499CCA7}"/>
              </a:ext>
            </a:extLst>
          </p:cNvPr>
          <p:cNvSpPr txBox="1"/>
          <p:nvPr/>
        </p:nvSpPr>
        <p:spPr>
          <a:xfrm>
            <a:off x="864374" y="2097860"/>
            <a:ext cx="6328433" cy="948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5400">
              <a:spcBef>
                <a:spcPts val="145"/>
              </a:spcBef>
              <a:tabLst>
                <a:tab pos="711200" algn="l"/>
              </a:tabLst>
            </a:pPr>
            <a:r>
              <a:rPr lang="en-US" b="1" spc="-5">
                <a:solidFill>
                  <a:srgbClr val="FF0000"/>
                </a:solidFill>
                <a:cs typeface="Calibri"/>
              </a:rPr>
              <a:t>Assume</a:t>
            </a:r>
            <a:r>
              <a:rPr lang="en-US" spc="-5">
                <a:solidFill>
                  <a:srgbClr val="FF0000"/>
                </a:solidFill>
                <a:cs typeface="Calibri"/>
              </a:rPr>
              <a:t>:</a:t>
            </a:r>
            <a:endParaRPr lang="en-US" spc="-15">
              <a:cs typeface="Calibri"/>
            </a:endParaRPr>
          </a:p>
          <a:p>
            <a:pPr marL="482600" lvl="1">
              <a:spcBef>
                <a:spcPts val="145"/>
              </a:spcBef>
              <a:tabLst>
                <a:tab pos="711200" algn="l"/>
              </a:tabLst>
            </a:pPr>
            <a:r>
              <a:rPr lang="en-US" spc="-15">
                <a:cs typeface="Calibri"/>
              </a:rPr>
              <a:t>Let the MOSFET be in </a:t>
            </a:r>
            <a:r>
              <a:rPr lang="en-US" b="1" spc="-15">
                <a:cs typeface="Calibri"/>
              </a:rPr>
              <a:t>TRIODE</a:t>
            </a:r>
          </a:p>
          <a:p>
            <a:pPr marL="711200" lvl="1" indent="-228600">
              <a:spcBef>
                <a:spcPts val="145"/>
              </a:spcBef>
              <a:buFont typeface="Arial"/>
              <a:buChar char="•"/>
              <a:tabLst>
                <a:tab pos="711200" algn="l"/>
              </a:tabLst>
            </a:pPr>
            <a:endParaRPr lang="en-US"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/>
              <p:nvPr/>
            </p:nvSpPr>
            <p:spPr>
              <a:xfrm>
                <a:off x="864374" y="2751300"/>
                <a:ext cx="4916791" cy="2588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Solve:</a:t>
                </a:r>
                <a:r>
                  <a:rPr lang="en-US"/>
                  <a:t> </a:t>
                </a:r>
              </a:p>
              <a:p>
                <a:r>
                  <a:rPr lang="en-US"/>
                  <a:t>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/>
              </a:p>
              <a:p>
                <a:endParaRPr lang="en-US"/>
              </a:p>
              <a:p>
                <a:r>
                  <a:rPr lang="en-US"/>
                  <a:t>Solving Equations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endParaRPr lang="en-US"/>
              </a:p>
              <a:p>
                <a:r>
                  <a:rPr lang="en-US" b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0.8−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1"/>
              </a:p>
              <a:p>
                <a:r>
                  <a:rPr lang="en-US" b="1"/>
                  <a:t>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−4.2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+2=0</m:t>
                    </m:r>
                  </m:oMath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r>
                  <a:rPr lang="en-US" b="1"/>
                  <a:t>	</a:t>
                </a:r>
              </a:p>
              <a:p>
                <a:r>
                  <a:rPr lang="en-US" b="1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trike="sngStrike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trike="sngStrike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trike="sngStrike" smtClean="0">
                        <a:latin typeface="Cambria Math" panose="02040503050406030204" pitchFamily="18" charset="0"/>
                      </a:rPr>
                      <m:t>𝟑𝟕</m:t>
                    </m:r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trike="sngStrike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374" y="2751300"/>
                <a:ext cx="4916791" cy="2588594"/>
              </a:xfrm>
              <a:prstGeom prst="rect">
                <a:avLst/>
              </a:prstGeom>
              <a:blipFill>
                <a:blip r:embed="rId4"/>
                <a:stretch>
                  <a:fillRect l="-1117" t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/>
              <p:nvPr/>
            </p:nvSpPr>
            <p:spPr>
              <a:xfrm>
                <a:off x="9016615" y="5505453"/>
                <a:ext cx="1198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V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615" y="5505453"/>
                <a:ext cx="119866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A75C14-ED84-E1C1-3736-A9313DF96B13}"/>
                  </a:ext>
                </a:extLst>
              </p:cNvPr>
              <p:cNvSpPr txBox="1"/>
              <p:nvPr/>
            </p:nvSpPr>
            <p:spPr>
              <a:xfrm>
                <a:off x="916938" y="5280265"/>
                <a:ext cx="525643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Verify: </a:t>
                </a:r>
                <a:r>
                  <a:rPr lang="en-US"/>
                  <a:t>For </a:t>
                </a:r>
                <a:r>
                  <a:rPr lang="en-US" b="1"/>
                  <a:t>triode</a:t>
                </a:r>
                <a:r>
                  <a:rPr lang="en-US"/>
                  <a:t>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𝑫𝑺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endParaRPr lang="en-US" b="1"/>
              </a:p>
              <a:p>
                <a:r>
                  <a:rPr lang="en-US" b="1"/>
                  <a:t>	</a:t>
                </a:r>
                <a:r>
                  <a:rPr lang="en-US"/>
                  <a:t>Here,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b="0" i="1">
                  <a:latin typeface="Cambria Math" panose="02040503050406030204" pitchFamily="18" charset="0"/>
                </a:endParaRPr>
              </a:p>
              <a:p>
                <a:r>
                  <a:rPr lang="en-US" b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=0.73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&lt;0.8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en-US" b="1"/>
              </a:p>
              <a:p>
                <a:r>
                  <a:rPr lang="en-US" b="1">
                    <a:solidFill>
                      <a:srgbClr val="008000"/>
                    </a:solidFill>
                  </a:rPr>
                  <a:t>Assumption is Correct!</a:t>
                </a:r>
                <a:r>
                  <a:rPr lang="en-US" b="1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A75C14-ED84-E1C1-3736-A9313DF96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5280265"/>
                <a:ext cx="5256439" cy="1200329"/>
              </a:xfrm>
              <a:prstGeom prst="rect">
                <a:avLst/>
              </a:prstGeom>
              <a:blipFill>
                <a:blip r:embed="rId6"/>
                <a:stretch>
                  <a:fillRect l="-927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307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ABBD03A-979E-C6A6-8C00-07A7FB06C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663" y="1844999"/>
            <a:ext cx="4178515" cy="44261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2E010D-FDE0-7595-D7AD-79836BF48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54405"/>
            <a:ext cx="10358120" cy="609398"/>
          </a:xfrm>
        </p:spPr>
        <p:txBody>
          <a:bodyPr/>
          <a:lstStyle/>
          <a:p>
            <a:r>
              <a:rPr lang="en-US"/>
              <a:t>BJT Problem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4447D7-AE3A-A18F-5104-CB4FA7D127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2501" y="1235601"/>
                <a:ext cx="10940904" cy="86226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US" sz="1600"/>
                  <a:t>Analyze the circuit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6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US" sz="1600"/>
                  <a:t> using the Method of Assumed State. Here, the input of the BJT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/>
                  <a:t>. You must validate your assumptions.</a:t>
                </a:r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34447D7-AE3A-A18F-5104-CB4FA7D12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1" y="1235601"/>
                <a:ext cx="10940904" cy="862260"/>
              </a:xfrm>
              <a:prstGeom prst="rect">
                <a:avLst/>
              </a:prstGeom>
              <a:blipFill>
                <a:blip r:embed="rId3"/>
                <a:stretch>
                  <a:fillRect l="-222" b="-2740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E1D1-EAF0-9314-DF8A-F3971499CCA7}"/>
                  </a:ext>
                </a:extLst>
              </p:cNvPr>
              <p:cNvSpPr txBox="1"/>
              <p:nvPr/>
            </p:nvSpPr>
            <p:spPr>
              <a:xfrm>
                <a:off x="845868" y="2181793"/>
                <a:ext cx="6328433" cy="1528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b="1" spc="-5">
                    <a:solidFill>
                      <a:srgbClr val="FF0000"/>
                    </a:solidFill>
                    <a:cs typeface="Calibri"/>
                  </a:rPr>
                  <a:t>Assume</a:t>
                </a:r>
                <a:r>
                  <a:rPr lang="en-US" spc="-5">
                    <a:solidFill>
                      <a:srgbClr val="FF0000"/>
                    </a:solidFill>
                    <a:cs typeface="Calibri"/>
                  </a:rPr>
                  <a:t>:</a:t>
                </a:r>
                <a:endParaRPr lang="en-US" spc="-15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Let the BJT be in </a:t>
                </a:r>
                <a:r>
                  <a:rPr lang="en-US" b="1" spc="-15">
                    <a:cs typeface="Calibri"/>
                  </a:rPr>
                  <a:t>ACTIVE </a:t>
                </a:r>
                <a:r>
                  <a:rPr lang="en-US" spc="-15">
                    <a:cs typeface="Calibri"/>
                  </a:rPr>
                  <a:t>mode</a:t>
                </a: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So,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𝐵𝐸</m:t>
                        </m:r>
                      </m:sub>
                    </m:sSub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=0.7 </m:t>
                    </m:r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</m:oMath>
                </a14:m>
                <a:endParaRPr lang="en-US" spc="-15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𝐶𝐸</m:t>
                        </m:r>
                      </m:sub>
                    </m:sSub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&gt;0.3 </m:t>
                    </m:r>
                    <m:r>
                      <m:rPr>
                        <m:sty m:val="p"/>
                      </m:rP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V</m:t>
                    </m:r>
                  </m:oMath>
                </a14:m>
                <a:r>
                  <a:rPr lang="en-US" spc="-15">
                    <a:cs typeface="Calibri"/>
                  </a:rPr>
                  <a:t> </a:t>
                </a:r>
              </a:p>
              <a:p>
                <a:pPr marL="711200" lvl="1" indent="-228600">
                  <a:spcBef>
                    <a:spcPts val="145"/>
                  </a:spcBef>
                  <a:buFont typeface="Arial"/>
                  <a:buChar char="•"/>
                  <a:tabLst>
                    <a:tab pos="711200" algn="l"/>
                  </a:tabLst>
                </a:pPr>
                <a:endParaRPr lang="en-US">
                  <a:cs typeface="Calibri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E1D1-EAF0-9314-DF8A-F3971499C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68" y="2181793"/>
                <a:ext cx="6328433" cy="1528624"/>
              </a:xfrm>
              <a:prstGeom prst="rect">
                <a:avLst/>
              </a:prstGeom>
              <a:blipFill>
                <a:blip r:embed="rId4"/>
                <a:stretch>
                  <a:fillRect l="-482" t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/>
              <p:nvPr/>
            </p:nvSpPr>
            <p:spPr>
              <a:xfrm>
                <a:off x="880820" y="3528479"/>
                <a:ext cx="7107775" cy="2180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Solve:</a:t>
                </a:r>
                <a:r>
                  <a:rPr lang="en-US"/>
                  <a:t> </a:t>
                </a:r>
              </a:p>
              <a:p>
                <a:r>
                  <a:rPr lang="en-US"/>
                  <a:t>Equations: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b="0" i="1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b="0" i="1">
                  <a:latin typeface="Cambria Math" panose="02040503050406030204" pitchFamily="18" charset="0"/>
                </a:endParaRPr>
              </a:p>
              <a:p>
                <a:r>
                  <a:rPr lang="en-US" b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=100×3×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𝐦𝐀</m:t>
                    </m:r>
                  </m:oMath>
                </a14:m>
                <a:endParaRPr lang="en-US" b="1"/>
              </a:p>
              <a:p>
                <a:r>
                  <a:rPr lang="en-US" b="1"/>
                  <a:t>		</a:t>
                </a:r>
              </a:p>
              <a:p>
                <a:r>
                  <a:rPr lang="en-US" b="1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10−0.3×3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b="1"/>
              </a:p>
              <a:p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20" y="3528479"/>
                <a:ext cx="7107775" cy="2180469"/>
              </a:xfrm>
              <a:prstGeom prst="rect">
                <a:avLst/>
              </a:prstGeom>
              <a:blipFill>
                <a:blip r:embed="rId5"/>
                <a:stretch>
                  <a:fillRect l="-686" t="-1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A75C14-ED84-E1C1-3736-A9313DF96B13}"/>
                  </a:ext>
                </a:extLst>
              </p:cNvPr>
              <p:cNvSpPr txBox="1"/>
              <p:nvPr/>
            </p:nvSpPr>
            <p:spPr>
              <a:xfrm>
                <a:off x="916939" y="5512166"/>
                <a:ext cx="482215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Verify: </a:t>
                </a:r>
                <a:r>
                  <a:rPr lang="en-US"/>
                  <a:t>For </a:t>
                </a:r>
                <a:r>
                  <a:rPr lang="en-US" b="1"/>
                  <a:t>ACTIVE</a:t>
                </a:r>
                <a:r>
                  <a:rPr lang="en-US"/>
                  <a:t>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𝑪𝑬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b="1"/>
              </a:p>
              <a:p>
                <a:r>
                  <a:rPr lang="en-US" b="1"/>
                  <a:t>	</a:t>
                </a:r>
                <a:r>
                  <a:rPr lang="en-US"/>
                  <a:t>Here,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=9.1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&gt;0.3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en-US" b="1"/>
              </a:p>
              <a:p>
                <a:r>
                  <a:rPr lang="en-US" b="1">
                    <a:solidFill>
                      <a:srgbClr val="008000"/>
                    </a:solidFill>
                  </a:rPr>
                  <a:t>Assumption is Correct!</a:t>
                </a:r>
                <a:r>
                  <a:rPr lang="en-US" b="1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A75C14-ED84-E1C1-3736-A9313DF96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9" y="5512166"/>
                <a:ext cx="4822154" cy="923330"/>
              </a:xfrm>
              <a:prstGeom prst="rect">
                <a:avLst/>
              </a:prstGeom>
              <a:blipFill>
                <a:blip r:embed="rId6"/>
                <a:stretch>
                  <a:fillRect l="-101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/>
              <p:nvPr/>
            </p:nvSpPr>
            <p:spPr>
              <a:xfrm>
                <a:off x="8134061" y="3630520"/>
                <a:ext cx="1081322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061" y="3630520"/>
                <a:ext cx="1081322" cy="369332"/>
              </a:xfrm>
              <a:prstGeom prst="rect">
                <a:avLst/>
              </a:prstGeom>
              <a:blipFill>
                <a:blip r:embed="rId7"/>
                <a:stretch>
                  <a:fillRect b="-909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995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010D-FDE0-7595-D7AD-79836BF48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54405"/>
            <a:ext cx="10358120" cy="609398"/>
          </a:xfrm>
        </p:spPr>
        <p:txBody>
          <a:bodyPr/>
          <a:lstStyle/>
          <a:p>
            <a:r>
              <a:rPr lang="en-US"/>
              <a:t>BJT 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E1D1-EAF0-9314-DF8A-F3971499CCA7}"/>
                  </a:ext>
                </a:extLst>
              </p:cNvPr>
              <p:cNvSpPr txBox="1"/>
              <p:nvPr/>
            </p:nvSpPr>
            <p:spPr>
              <a:xfrm>
                <a:off x="845868" y="2181793"/>
                <a:ext cx="6328433" cy="1528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b="1" spc="-5">
                    <a:solidFill>
                      <a:srgbClr val="FF0000"/>
                    </a:solidFill>
                    <a:cs typeface="Calibri"/>
                  </a:rPr>
                  <a:t>Assume</a:t>
                </a:r>
                <a:r>
                  <a:rPr lang="en-US" spc="-5">
                    <a:solidFill>
                      <a:srgbClr val="FF0000"/>
                    </a:solidFill>
                    <a:cs typeface="Calibri"/>
                  </a:rPr>
                  <a:t>:</a:t>
                </a:r>
                <a:endParaRPr lang="en-US" spc="-15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Let the BJT be in </a:t>
                </a:r>
                <a:r>
                  <a:rPr lang="en-US" b="1" spc="-15">
                    <a:cs typeface="Calibri"/>
                  </a:rPr>
                  <a:t>ACTIVE </a:t>
                </a:r>
                <a:r>
                  <a:rPr lang="en-US" spc="-15">
                    <a:cs typeface="Calibri"/>
                  </a:rPr>
                  <a:t>mode</a:t>
                </a: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So,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𝐵𝐸</m:t>
                        </m:r>
                      </m:sub>
                    </m:sSub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=0.7 </m:t>
                    </m:r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</m:oMath>
                </a14:m>
                <a:endParaRPr lang="en-US" spc="-15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𝐶𝐸</m:t>
                        </m:r>
                      </m:sub>
                    </m:sSub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&gt;0.2 </m:t>
                    </m:r>
                    <m:r>
                      <m:rPr>
                        <m:sty m:val="p"/>
                      </m:rP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V</m:t>
                    </m:r>
                  </m:oMath>
                </a14:m>
                <a:r>
                  <a:rPr lang="en-US" spc="-15">
                    <a:cs typeface="Calibri"/>
                  </a:rPr>
                  <a:t> </a:t>
                </a:r>
              </a:p>
              <a:p>
                <a:pPr marL="711200" lvl="1" indent="-228600">
                  <a:spcBef>
                    <a:spcPts val="145"/>
                  </a:spcBef>
                  <a:buFont typeface="Arial"/>
                  <a:buChar char="•"/>
                  <a:tabLst>
                    <a:tab pos="711200" algn="l"/>
                  </a:tabLst>
                </a:pPr>
                <a:endParaRPr lang="en-US">
                  <a:cs typeface="Calibri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E1D1-EAF0-9314-DF8A-F3971499C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68" y="2181793"/>
                <a:ext cx="6328433" cy="1528624"/>
              </a:xfrm>
              <a:prstGeom prst="rect">
                <a:avLst/>
              </a:prstGeom>
              <a:blipFill>
                <a:blip r:embed="rId2"/>
                <a:stretch>
                  <a:fillRect l="-482" t="-2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/>
              <p:nvPr/>
            </p:nvSpPr>
            <p:spPr>
              <a:xfrm>
                <a:off x="882501" y="3362566"/>
                <a:ext cx="7107775" cy="1914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Solve:</a:t>
                </a:r>
                <a:r>
                  <a:rPr lang="en-US"/>
                  <a:t> </a:t>
                </a:r>
              </a:p>
              <a:p>
                <a:r>
                  <a:rPr lang="en-US"/>
                  <a:t>Equations: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𝟒𝟑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b="0" i="1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b="0" i="1">
                  <a:latin typeface="Cambria Math" panose="02040503050406030204" pitchFamily="18" charset="0"/>
                </a:endParaRPr>
              </a:p>
              <a:p>
                <a:r>
                  <a:rPr lang="en-US" b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=100×43×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𝐦𝐀</m:t>
                    </m:r>
                  </m:oMath>
                </a14:m>
                <a:endParaRPr lang="en-US" b="1"/>
              </a:p>
              <a:p>
                <a:r>
                  <a:rPr lang="en-US" b="1"/>
                  <a:t>		</a:t>
                </a:r>
              </a:p>
              <a:p>
                <a:r>
                  <a:rPr lang="en-US" b="1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10−4.3×3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1" y="3362566"/>
                <a:ext cx="7107775" cy="1914498"/>
              </a:xfrm>
              <a:prstGeom prst="rect">
                <a:avLst/>
              </a:prstGeom>
              <a:blipFill>
                <a:blip r:embed="rId3"/>
                <a:stretch>
                  <a:fillRect l="-772" t="-19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A75C14-ED84-E1C1-3736-A9313DF96B13}"/>
                  </a:ext>
                </a:extLst>
              </p:cNvPr>
              <p:cNvSpPr txBox="1"/>
              <p:nvPr/>
            </p:nvSpPr>
            <p:spPr>
              <a:xfrm>
                <a:off x="882501" y="5416836"/>
                <a:ext cx="492474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Verify: </a:t>
                </a:r>
                <a:r>
                  <a:rPr lang="en-US"/>
                  <a:t>For </a:t>
                </a:r>
                <a:r>
                  <a:rPr lang="en-US" b="1"/>
                  <a:t>ACTIVE</a:t>
                </a:r>
                <a:r>
                  <a:rPr lang="en-US"/>
                  <a:t>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𝑪𝑬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b="1"/>
              </a:p>
              <a:p>
                <a:r>
                  <a:rPr lang="en-US" b="1"/>
                  <a:t>	</a:t>
                </a:r>
                <a:r>
                  <a:rPr lang="en-US"/>
                  <a:t>Here,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0.2 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en-US" b="1"/>
              </a:p>
              <a:p>
                <a:r>
                  <a:rPr lang="en-US" b="1">
                    <a:solidFill>
                      <a:srgbClr val="FF0000"/>
                    </a:solidFill>
                  </a:rPr>
                  <a:t>Assumption is Wrong!</a:t>
                </a:r>
                <a:r>
                  <a:rPr lang="en-US" b="1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A75C14-ED84-E1C1-3736-A9313DF96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1" y="5416836"/>
                <a:ext cx="4924746" cy="923330"/>
              </a:xfrm>
              <a:prstGeom prst="rect">
                <a:avLst/>
              </a:prstGeom>
              <a:blipFill>
                <a:blip r:embed="rId4"/>
                <a:stretch>
                  <a:fillRect l="-1114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ABBD03A-979E-C6A6-8C00-07A7FB06C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9663" y="1844999"/>
            <a:ext cx="4178515" cy="44261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/>
              <p:nvPr/>
            </p:nvSpPr>
            <p:spPr>
              <a:xfrm>
                <a:off x="8134061" y="3630520"/>
                <a:ext cx="1081322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061" y="3630520"/>
                <a:ext cx="1081322" cy="369332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E6F15-83AF-7516-76DA-0FA8A52C7E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2501" y="1235601"/>
                <a:ext cx="10940904" cy="862260"/>
              </a:xfrm>
              <a:prstGeom prst="rect">
                <a:avLst/>
              </a:prstGeom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US" sz="1600"/>
                  <a:t>Analyze the circuit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6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US" sz="1600"/>
                  <a:t> using the Method of Assumed State. Here, the input of the BJT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/>
                  <a:t>. You must validate your assumptions.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E6F15-83AF-7516-76DA-0FA8A52C7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1" y="1235601"/>
                <a:ext cx="10940904" cy="862260"/>
              </a:xfrm>
              <a:prstGeom prst="rect">
                <a:avLst/>
              </a:prstGeom>
              <a:blipFill>
                <a:blip r:embed="rId7"/>
                <a:stretch>
                  <a:fillRect l="-222" b="-2740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188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010D-FDE0-7595-D7AD-79836BF48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54405"/>
            <a:ext cx="10358120" cy="609398"/>
          </a:xfrm>
        </p:spPr>
        <p:txBody>
          <a:bodyPr/>
          <a:lstStyle/>
          <a:p>
            <a:r>
              <a:rPr lang="en-US"/>
              <a:t>BJT 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E1D1-EAF0-9314-DF8A-F3971499CCA7}"/>
                  </a:ext>
                </a:extLst>
              </p:cNvPr>
              <p:cNvSpPr txBox="1"/>
              <p:nvPr/>
            </p:nvSpPr>
            <p:spPr>
              <a:xfrm>
                <a:off x="845868" y="2181793"/>
                <a:ext cx="6328433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b="1" spc="-5">
                    <a:solidFill>
                      <a:srgbClr val="FF0000"/>
                    </a:solidFill>
                    <a:cs typeface="Calibri"/>
                  </a:rPr>
                  <a:t>Assume</a:t>
                </a:r>
                <a:r>
                  <a:rPr lang="en-US" spc="-5">
                    <a:solidFill>
                      <a:srgbClr val="FF0000"/>
                    </a:solidFill>
                    <a:cs typeface="Calibri"/>
                  </a:rPr>
                  <a:t>:</a:t>
                </a:r>
                <a:endParaRPr lang="en-US" spc="-15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Let the BJT be in </a:t>
                </a:r>
                <a:r>
                  <a:rPr lang="en-US" b="1" spc="-15">
                    <a:cs typeface="Calibri"/>
                  </a:rPr>
                  <a:t>Saturation </a:t>
                </a:r>
                <a:r>
                  <a:rPr lang="en-US" spc="-15">
                    <a:cs typeface="Calibri"/>
                  </a:rPr>
                  <a:t>mode</a:t>
                </a: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So,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𝐵𝐸</m:t>
                        </m:r>
                      </m:sub>
                    </m:sSub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=0.7 </m:t>
                    </m:r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</m:oMath>
                </a14:m>
                <a:r>
                  <a:rPr lang="en-US" spc="-15">
                    <a:cs typeface="Calibri"/>
                  </a:rPr>
                  <a:t>       and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pc="-15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1" i="1" spc="-15" smtClean="0">
                                <a:latin typeface="Cambria Math" panose="02040503050406030204" pitchFamily="18" charset="0"/>
                                <a:cs typeface="Calibri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pc="-15" smtClean="0">
                                <a:latin typeface="Cambria Math" panose="02040503050406030204" pitchFamily="18" charset="0"/>
                                <a:cs typeface="Calibri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pc="-15" smtClean="0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1" i="1" spc="-15" smtClean="0">
                                <a:latin typeface="Cambria Math" panose="02040503050406030204" pitchFamily="18" charset="0"/>
                                <a:cs typeface="Calibri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pc="-15" smtClean="0">
                                <a:latin typeface="Cambria Math" panose="02040503050406030204" pitchFamily="18" charset="0"/>
                                <a:cs typeface="Calibri"/>
                              </a:rPr>
                              <m:t>𝑩</m:t>
                            </m:r>
                          </m:sub>
                        </m:sSub>
                      </m:den>
                    </m:f>
                    <m:r>
                      <a:rPr lang="en-US" b="1" i="1" spc="-15" smtClean="0">
                        <a:latin typeface="Cambria Math" panose="02040503050406030204" pitchFamily="18" charset="0"/>
                        <a:cs typeface="Calibri"/>
                      </a:rPr>
                      <m:t>&lt;</m:t>
                    </m:r>
                    <m:r>
                      <a:rPr lang="en-US" b="1" i="1" spc="-15" smtClean="0">
                        <a:latin typeface="Cambria Math" panose="02040503050406030204" pitchFamily="18" charset="0"/>
                        <a:cs typeface="Calibri"/>
                      </a:rPr>
                      <m:t>𝜷</m:t>
                    </m:r>
                  </m:oMath>
                </a14:m>
                <a:endParaRPr lang="en-US" b="1" spc="-15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𝐶𝐸</m:t>
                        </m:r>
                      </m:sub>
                    </m:sSub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=0.2 </m:t>
                    </m:r>
                    <m:r>
                      <m:rPr>
                        <m:sty m:val="p"/>
                      </m:rP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V</m:t>
                    </m:r>
                  </m:oMath>
                </a14:m>
                <a:r>
                  <a:rPr lang="en-US" spc="-15">
                    <a:cs typeface="Calibri"/>
                  </a:rPr>
                  <a:t> </a:t>
                </a:r>
              </a:p>
              <a:p>
                <a:pPr marL="711200" lvl="1" indent="-228600">
                  <a:spcBef>
                    <a:spcPts val="145"/>
                  </a:spcBef>
                  <a:buFont typeface="Arial"/>
                  <a:buChar char="•"/>
                  <a:tabLst>
                    <a:tab pos="711200" algn="l"/>
                  </a:tabLst>
                </a:pPr>
                <a:endParaRPr lang="en-US">
                  <a:cs typeface="Calibri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E1D1-EAF0-9314-DF8A-F3971499C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68" y="2181793"/>
                <a:ext cx="6328433" cy="1677767"/>
              </a:xfrm>
              <a:prstGeom prst="rect">
                <a:avLst/>
              </a:prstGeom>
              <a:blipFill>
                <a:blip r:embed="rId2"/>
                <a:stretch>
                  <a:fillRect l="-482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/>
              <p:nvPr/>
            </p:nvSpPr>
            <p:spPr>
              <a:xfrm>
                <a:off x="882501" y="3362566"/>
                <a:ext cx="7107775" cy="20897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Solve:</a:t>
                </a:r>
                <a:r>
                  <a:rPr lang="en-US"/>
                  <a:t> </a:t>
                </a:r>
              </a:p>
              <a:p>
                <a:r>
                  <a:rPr lang="en-US"/>
                  <a:t>Equations: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−0.7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𝟒𝟑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b="0" i="1">
                    <a:latin typeface="Cambria Math" panose="02040503050406030204" pitchFamily="18" charset="0"/>
                  </a:rPr>
                  <a:t> </a:t>
                </a:r>
              </a:p>
              <a:p>
                <a:endParaRPr lang="en-US" b="0" i="1">
                  <a:latin typeface="Cambria Math" panose="02040503050406030204" pitchFamily="18" charset="0"/>
                </a:endParaRPr>
              </a:p>
              <a:p>
                <a:r>
                  <a:rPr lang="en-US" b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trike="sngStrike" smtClean="0">
                        <a:latin typeface="Cambria Math" panose="02040503050406030204" pitchFamily="18" charset="0"/>
                      </a:rPr>
                      <m:t>𝛽</m:t>
                    </m:r>
                    <m:sSub>
                      <m:sSubPr>
                        <m:ctrlPr>
                          <a:rPr lang="en-US" b="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trike="sngStrike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𝐶𝐸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10−0.2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𝟐𝟕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𝐦𝐀</m:t>
                    </m:r>
                  </m:oMath>
                </a14:m>
                <a:endParaRPr lang="en-US" b="1"/>
              </a:p>
              <a:p>
                <a:r>
                  <a:rPr lang="en-US" b="1"/>
                  <a:t>		</a:t>
                </a:r>
              </a:p>
              <a:p>
                <a:r>
                  <a:rPr lang="en-US" b="1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1" y="3362566"/>
                <a:ext cx="7107775" cy="2089739"/>
              </a:xfrm>
              <a:prstGeom prst="rect">
                <a:avLst/>
              </a:prstGeom>
              <a:blipFill>
                <a:blip r:embed="rId3"/>
                <a:stretch>
                  <a:fillRect l="-772" t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A75C14-ED84-E1C1-3736-A9313DF96B13}"/>
                  </a:ext>
                </a:extLst>
              </p:cNvPr>
              <p:cNvSpPr txBox="1"/>
              <p:nvPr/>
            </p:nvSpPr>
            <p:spPr>
              <a:xfrm>
                <a:off x="882501" y="5416836"/>
                <a:ext cx="6065699" cy="1234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Verify: </a:t>
                </a:r>
                <a:r>
                  <a:rPr lang="en-US"/>
                  <a:t>For </a:t>
                </a:r>
                <a:r>
                  <a:rPr lang="en-US" b="1"/>
                  <a:t>Saturation</a:t>
                </a:r>
                <a:r>
                  <a:rPr lang="en-US"/>
                  <a:t> condition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pc="-15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  <m:t>𝑩</m:t>
                            </m:r>
                          </m:sub>
                        </m:sSub>
                      </m:den>
                    </m:f>
                    <m:r>
                      <a:rPr lang="en-US" b="1" i="1" spc="-15">
                        <a:latin typeface="Cambria Math" panose="02040503050406030204" pitchFamily="18" charset="0"/>
                        <a:cs typeface="Calibri"/>
                      </a:rPr>
                      <m:t>&lt;</m:t>
                    </m:r>
                    <m:r>
                      <a:rPr lang="en-US" b="1" i="1" spc="-15">
                        <a:latin typeface="Cambria Math" panose="02040503050406030204" pitchFamily="18" charset="0"/>
                        <a:cs typeface="Calibri"/>
                      </a:rPr>
                      <m:t>𝜷</m:t>
                    </m:r>
                  </m:oMath>
                </a14:m>
                <a:endParaRPr lang="en-US" b="1"/>
              </a:p>
              <a:p>
                <a:endParaRPr lang="en-US" b="1"/>
              </a:p>
              <a:p>
                <a:r>
                  <a:rPr lang="en-US" b="1"/>
                  <a:t>	</a:t>
                </a:r>
                <a:r>
                  <a:rPr lang="en-US"/>
                  <a:t>Here,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b="0"/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pc="-15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  <m:t>𝑪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</m:ctrlPr>
                          </m:sSubPr>
                          <m:e>
                            <m: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  <m:t>𝑰</m:t>
                            </m:r>
                          </m:e>
                          <m:sub>
                            <m:r>
                              <a:rPr lang="en-US" b="1" i="1" spc="-15">
                                <a:latin typeface="Cambria Math" panose="02040503050406030204" pitchFamily="18" charset="0"/>
                                <a:cs typeface="Calibri"/>
                              </a:rPr>
                              <m:t>𝑩</m:t>
                            </m:r>
                          </m:sub>
                        </m:sSub>
                      </m:den>
                    </m:f>
                    <m:r>
                      <a:rPr lang="en-US" b="1" i="1" spc="-15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f>
                      <m:fPr>
                        <m:ctrlPr>
                          <a:rPr lang="en-US" b="1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fPr>
                      <m:num>
                        <m:r>
                          <a:rPr lang="en-US" b="1" i="1" spc="-15" smtClean="0">
                            <a:latin typeface="Cambria Math" panose="02040503050406030204" pitchFamily="18" charset="0"/>
                            <a:cs typeface="Calibri"/>
                          </a:rPr>
                          <m:t>𝟑</m:t>
                        </m:r>
                        <m:r>
                          <a:rPr lang="en-US" b="1" i="1" spc="-15" smtClean="0">
                            <a:latin typeface="Cambria Math" panose="02040503050406030204" pitchFamily="18" charset="0"/>
                            <a:cs typeface="Calibri"/>
                          </a:rPr>
                          <m:t>.</m:t>
                        </m:r>
                        <m:r>
                          <a:rPr lang="en-US" b="1" i="1" spc="-15" smtClean="0">
                            <a:latin typeface="Cambria Math" panose="02040503050406030204" pitchFamily="18" charset="0"/>
                            <a:cs typeface="Calibri"/>
                          </a:rPr>
                          <m:t>𝟐𝟕</m:t>
                        </m:r>
                      </m:num>
                      <m:den>
                        <m:r>
                          <a:rPr lang="en-US" b="1" i="1" spc="-15" smtClean="0">
                            <a:latin typeface="Cambria Math" panose="02040503050406030204" pitchFamily="18" charset="0"/>
                            <a:cs typeface="Calibri"/>
                          </a:rPr>
                          <m:t>𝟎</m:t>
                        </m:r>
                        <m:r>
                          <a:rPr lang="en-US" b="1" i="1" spc="-15" smtClean="0">
                            <a:latin typeface="Cambria Math" panose="02040503050406030204" pitchFamily="18" charset="0"/>
                            <a:cs typeface="Calibri"/>
                          </a:rPr>
                          <m:t>.</m:t>
                        </m:r>
                        <m:r>
                          <a:rPr lang="en-US" b="1" i="1" spc="-15" smtClean="0">
                            <a:latin typeface="Cambria Math" panose="02040503050406030204" pitchFamily="18" charset="0"/>
                            <a:cs typeface="Calibri"/>
                          </a:rPr>
                          <m:t>𝟎𝟒𝟑</m:t>
                        </m:r>
                      </m:den>
                    </m:f>
                    <m:r>
                      <a:rPr lang="en-US" b="1" i="1" spc="-15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b="1" i="1" spc="-15" smtClean="0">
                        <a:latin typeface="Cambria Math" panose="02040503050406030204" pitchFamily="18" charset="0"/>
                        <a:cs typeface="Calibri"/>
                      </a:rPr>
                      <m:t>𝟕𝟔</m:t>
                    </m:r>
                    <m:r>
                      <a:rPr lang="en-US" b="1" i="1" spc="-15">
                        <a:latin typeface="Cambria Math" panose="02040503050406030204" pitchFamily="18" charset="0"/>
                        <a:cs typeface="Calibri"/>
                      </a:rPr>
                      <m:t>&lt;</m:t>
                    </m:r>
                    <m:r>
                      <a:rPr lang="en-US" b="1" i="1" spc="-15" smtClean="0">
                        <a:latin typeface="Cambria Math" panose="02040503050406030204" pitchFamily="18" charset="0"/>
                        <a:cs typeface="Calibri"/>
                      </a:rPr>
                      <m:t>𝟏𝟎𝟎</m:t>
                    </m:r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5A75C14-ED84-E1C1-3736-A9313DF96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1" y="5416836"/>
                <a:ext cx="6065699" cy="1234184"/>
              </a:xfrm>
              <a:prstGeom prst="rect">
                <a:avLst/>
              </a:prstGeom>
              <a:blipFill>
                <a:blip r:embed="rId4"/>
                <a:stretch>
                  <a:fillRect l="-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3ABBD03A-979E-C6A6-8C00-07A7FB06C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016" y="1825626"/>
            <a:ext cx="4178515" cy="44261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/>
              <p:nvPr/>
            </p:nvSpPr>
            <p:spPr>
              <a:xfrm>
                <a:off x="8155120" y="3692657"/>
                <a:ext cx="1081322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120" y="3692657"/>
                <a:ext cx="1081322" cy="369332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E6F15-83AF-7516-76DA-0FA8A52C7E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2501" y="1235601"/>
                <a:ext cx="10940904" cy="862260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US" sz="1600"/>
                  <a:t>Analyze the circuit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sz="160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US" sz="1600"/>
                  <a:t> using the Method of Assumed State. Here, the input of the BJT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600"/>
                  <a:t>. You must validate your assumptions.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E6F15-83AF-7516-76DA-0FA8A52C7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1" y="1235601"/>
                <a:ext cx="10940904" cy="862260"/>
              </a:xfrm>
              <a:prstGeom prst="rect">
                <a:avLst/>
              </a:prstGeom>
              <a:blipFill>
                <a:blip r:embed="rId7"/>
                <a:stretch>
                  <a:fillRect l="-222" b="-2740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7D24A2E-2A13-E690-4FB9-9150C3812E53}"/>
              </a:ext>
            </a:extLst>
          </p:cNvPr>
          <p:cNvSpPr txBox="1"/>
          <p:nvPr/>
        </p:nvSpPr>
        <p:spPr>
          <a:xfrm>
            <a:off x="7471142" y="6147102"/>
            <a:ext cx="30834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solidFill>
                  <a:srgbClr val="008000"/>
                </a:solidFill>
              </a:rPr>
              <a:t>Assumption is Correct!</a:t>
            </a:r>
            <a:r>
              <a:rPr lang="en-US" sz="2000" b="1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40084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D5781-4570-1DC6-4341-766C2BC1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395" y="2060841"/>
            <a:ext cx="1850065" cy="4244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2E010D-FDE0-7595-D7AD-79836BF48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54405"/>
            <a:ext cx="10358120" cy="609398"/>
          </a:xfrm>
        </p:spPr>
        <p:txBody>
          <a:bodyPr/>
          <a:lstStyle/>
          <a:p>
            <a:r>
              <a:rPr lang="en-US"/>
              <a:t>BJT Problem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E1D1-EAF0-9314-DF8A-F3971499CCA7}"/>
                  </a:ext>
                </a:extLst>
              </p:cNvPr>
              <p:cNvSpPr txBox="1"/>
              <p:nvPr/>
            </p:nvSpPr>
            <p:spPr>
              <a:xfrm>
                <a:off x="845868" y="1873920"/>
                <a:ext cx="6328433" cy="1528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b="1" spc="-5">
                    <a:solidFill>
                      <a:srgbClr val="FF0000"/>
                    </a:solidFill>
                    <a:cs typeface="Calibri"/>
                  </a:rPr>
                  <a:t>Assume</a:t>
                </a:r>
                <a:r>
                  <a:rPr lang="en-US" spc="-5">
                    <a:solidFill>
                      <a:srgbClr val="FF0000"/>
                    </a:solidFill>
                    <a:cs typeface="Calibri"/>
                  </a:rPr>
                  <a:t>:</a:t>
                </a:r>
                <a:endParaRPr lang="en-US" spc="-15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Let the BJT be in </a:t>
                </a:r>
                <a:r>
                  <a:rPr lang="en-US" b="1" spc="-15">
                    <a:cs typeface="Calibri"/>
                  </a:rPr>
                  <a:t>Active </a:t>
                </a:r>
                <a:r>
                  <a:rPr lang="en-US" spc="-15">
                    <a:cs typeface="Calibri"/>
                  </a:rPr>
                  <a:t>mode</a:t>
                </a: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So,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𝐵𝐸</m:t>
                        </m:r>
                      </m:sub>
                    </m:sSub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=0.7 </m:t>
                    </m:r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</m:oMath>
                </a14:m>
                <a:endParaRPr lang="en-US" b="1" spc="-15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𝐶𝐸</m:t>
                        </m:r>
                      </m:sub>
                    </m:sSub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&gt;0.2 </m:t>
                    </m:r>
                    <m:r>
                      <m:rPr>
                        <m:sty m:val="p"/>
                      </m:rP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V</m:t>
                    </m:r>
                  </m:oMath>
                </a14:m>
                <a:r>
                  <a:rPr lang="en-US" spc="-15">
                    <a:cs typeface="Calibri"/>
                  </a:rPr>
                  <a:t> </a:t>
                </a:r>
              </a:p>
              <a:p>
                <a:pPr marL="711200" lvl="1" indent="-228600">
                  <a:spcBef>
                    <a:spcPts val="145"/>
                  </a:spcBef>
                  <a:buFont typeface="Arial"/>
                  <a:buChar char="•"/>
                  <a:tabLst>
                    <a:tab pos="711200" algn="l"/>
                  </a:tabLst>
                </a:pPr>
                <a:endParaRPr lang="en-US">
                  <a:cs typeface="Calibri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E1D1-EAF0-9314-DF8A-F3971499C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68" y="1873920"/>
                <a:ext cx="6328433" cy="1528624"/>
              </a:xfrm>
              <a:prstGeom prst="rect">
                <a:avLst/>
              </a:prstGeom>
              <a:blipFill>
                <a:blip r:embed="rId3"/>
                <a:stretch>
                  <a:fillRect l="-482" t="-1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/>
              <p:nvPr/>
            </p:nvSpPr>
            <p:spPr>
              <a:xfrm>
                <a:off x="882501" y="3095014"/>
                <a:ext cx="7510132" cy="319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Solve:</a:t>
                </a:r>
                <a:r>
                  <a:rPr lang="en-US"/>
                  <a:t> </a:t>
                </a:r>
              </a:p>
              <a:p>
                <a:r>
                  <a:rPr lang="en-US"/>
                  <a:t>Equations: 	</a:t>
                </a:r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−(−10)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−0.7+10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mA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𝟗𝟑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𝐦𝐀</m:t>
                    </m:r>
                  </m:oMath>
                </a14:m>
                <a:endParaRPr lang="en-US"/>
              </a:p>
              <a:p>
                <a:endParaRPr lang="en-US" b="1" i="1">
                  <a:latin typeface="Cambria Math" panose="02040503050406030204" pitchFamily="18" charset="0"/>
                </a:endParaRPr>
              </a:p>
              <a:p>
                <a:r>
                  <a:rPr lang="en-US" b="1" i="1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den>
                    </m:f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endParaRPr lang="en-US" b="1"/>
              </a:p>
              <a:p>
                <a:r>
                  <a:rPr lang="en-US" b="1"/>
                  <a:t>		</a:t>
                </a:r>
              </a:p>
              <a:p>
                <a:r>
                  <a:rPr lang="en-US" b="1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𝜷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b="1" i="1">
                  <a:latin typeface="Cambria Math" panose="02040503050406030204" pitchFamily="18" charset="0"/>
                </a:endParaRPr>
              </a:p>
              <a:p>
                <a:r>
                  <a:rPr lang="en-US" b="1"/>
                  <a:t>                                     </a:t>
                </a:r>
              </a:p>
              <a:p>
                <a:r>
                  <a:rPr lang="en-US" b="1"/>
                  <a:t>		  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𝟐𝟎𝟕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p>
                        </m:sSup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b="1" i="0">
                  <a:latin typeface="Cambria Math" panose="02040503050406030204" pitchFamily="18" charset="0"/>
                </a:endParaRPr>
              </a:p>
              <a:p>
                <a:r>
                  <a:rPr lang="en-US"/>
                  <a:t>		        </a:t>
                </a:r>
              </a:p>
              <a:p>
                <a:r>
                  <a:rPr lang="en-US" b="0"/>
                  <a:t>		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𝟐𝟑𝟕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1" y="3095014"/>
                <a:ext cx="7510132" cy="3190810"/>
              </a:xfrm>
              <a:prstGeom prst="rect">
                <a:avLst/>
              </a:prstGeom>
              <a:blipFill>
                <a:blip r:embed="rId4"/>
                <a:stretch>
                  <a:fillRect l="-731" t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/>
              <p:nvPr/>
            </p:nvSpPr>
            <p:spPr>
              <a:xfrm>
                <a:off x="9416850" y="2907942"/>
                <a:ext cx="1081322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850" y="2907942"/>
                <a:ext cx="1081322" cy="369332"/>
              </a:xfrm>
              <a:prstGeom prst="rect">
                <a:avLst/>
              </a:prstGeom>
              <a:blipFill>
                <a:blip r:embed="rId5"/>
                <a:stretch>
                  <a:fillRect b="-895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E6F15-83AF-7516-76DA-0FA8A52C7E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2501" y="1235601"/>
                <a:ext cx="10940904" cy="51522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US" sz="1600"/>
                  <a:t>Analyze the circuit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</m:oMath>
                </a14:m>
                <a:r>
                  <a:rPr lang="en-US" sz="1600" b="1" i="1"/>
                  <a:t> </a:t>
                </a:r>
                <a:r>
                  <a:rPr lang="en-US" sz="160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US" sz="1600"/>
                  <a:t> using the Method of Assumed State. You must validate your assumptions.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E6F15-83AF-7516-76DA-0FA8A52C7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1" y="1235601"/>
                <a:ext cx="10940904" cy="515227"/>
              </a:xfrm>
              <a:prstGeom prst="rect">
                <a:avLst/>
              </a:prstGeom>
              <a:blipFill>
                <a:blip r:embed="rId6"/>
                <a:stretch>
                  <a:fillRect l="-222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53C71D57-3C4D-FDAE-D0FE-FBE535EE2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400" t="56813" r="17278"/>
          <a:stretch/>
        </p:blipFill>
        <p:spPr>
          <a:xfrm>
            <a:off x="6741477" y="2101536"/>
            <a:ext cx="1041990" cy="183300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31D023-3FCB-DFA6-34B5-AC477165D5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39" r="29224" b="38459"/>
          <a:stretch/>
        </p:blipFill>
        <p:spPr>
          <a:xfrm>
            <a:off x="8116333" y="4125481"/>
            <a:ext cx="1309404" cy="717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393B5A-4DF4-15D0-D72B-2E6343134CC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47" t="2156" b="54676"/>
          <a:stretch/>
        </p:blipFill>
        <p:spPr>
          <a:xfrm>
            <a:off x="929987" y="4187154"/>
            <a:ext cx="1364469" cy="183218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FE7BA5A4-7D4E-5F16-9DCA-CB12E2DF5CD2}"/>
              </a:ext>
            </a:extLst>
          </p:cNvPr>
          <p:cNvGrpSpPr/>
          <p:nvPr/>
        </p:nvGrpSpPr>
        <p:grpSpPr>
          <a:xfrm>
            <a:off x="7335071" y="1888945"/>
            <a:ext cx="1586030" cy="369332"/>
            <a:chOff x="7335071" y="1888945"/>
            <a:chExt cx="1586030" cy="36933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75298F-D94D-FF4A-ECEF-C076168D0374}"/>
                    </a:ext>
                  </a:extLst>
                </p:cNvPr>
                <p:cNvSpPr txBox="1"/>
                <p:nvPr/>
              </p:nvSpPr>
              <p:spPr>
                <a:xfrm>
                  <a:off x="7444094" y="1888945"/>
                  <a:ext cx="14770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=−0.7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75298F-D94D-FF4A-ECEF-C076168D03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4094" y="1888945"/>
                  <a:ext cx="1477007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BD7EB4C-CCF7-1D28-8628-D5ACBB1C3E36}"/>
                </a:ext>
              </a:extLst>
            </p:cNvPr>
            <p:cNvSpPr/>
            <p:nvPr/>
          </p:nvSpPr>
          <p:spPr>
            <a:xfrm>
              <a:off x="7335071" y="2058586"/>
              <a:ext cx="85900" cy="859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0794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9D5781-4570-1DC6-4341-766C2BC19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4395" y="2060841"/>
            <a:ext cx="1850065" cy="424426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2E010D-FDE0-7595-D7AD-79836BF48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6939" y="654405"/>
            <a:ext cx="10358120" cy="609398"/>
          </a:xfrm>
        </p:spPr>
        <p:txBody>
          <a:bodyPr/>
          <a:lstStyle/>
          <a:p>
            <a:r>
              <a:rPr lang="en-US"/>
              <a:t>BJT Problem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E1D1-EAF0-9314-DF8A-F3971499CCA7}"/>
                  </a:ext>
                </a:extLst>
              </p:cNvPr>
              <p:cNvSpPr txBox="1"/>
              <p:nvPr/>
            </p:nvSpPr>
            <p:spPr>
              <a:xfrm>
                <a:off x="845868" y="1873920"/>
                <a:ext cx="7316390" cy="1528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5400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b="1" spc="-5">
                    <a:solidFill>
                      <a:srgbClr val="FF0000"/>
                    </a:solidFill>
                    <a:cs typeface="Calibri"/>
                  </a:rPr>
                  <a:t>Assume</a:t>
                </a:r>
                <a:r>
                  <a:rPr lang="en-US" spc="-5">
                    <a:solidFill>
                      <a:srgbClr val="FF0000"/>
                    </a:solidFill>
                    <a:cs typeface="Calibri"/>
                  </a:rPr>
                  <a:t>:</a:t>
                </a:r>
                <a:endParaRPr lang="en-US" spc="-15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Let the BJT be in </a:t>
                </a:r>
                <a:r>
                  <a:rPr lang="en-US" b="1" spc="-15">
                    <a:cs typeface="Calibri"/>
                  </a:rPr>
                  <a:t>Active </a:t>
                </a:r>
                <a:r>
                  <a:rPr lang="en-US" spc="-15">
                    <a:cs typeface="Calibri"/>
                  </a:rPr>
                  <a:t>mode</a:t>
                </a: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So,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𝐵𝐸</m:t>
                        </m:r>
                      </m:sub>
                    </m:sSub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=0.7 </m:t>
                    </m:r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𝑉</m:t>
                    </m:r>
                  </m:oMath>
                </a14:m>
                <a:endParaRPr lang="en-US" b="1" spc="-15">
                  <a:cs typeface="Calibri"/>
                </a:endParaRPr>
              </a:p>
              <a:p>
                <a:pPr marL="482600" lvl="1">
                  <a:spcBef>
                    <a:spcPts val="145"/>
                  </a:spcBef>
                  <a:tabLst>
                    <a:tab pos="711200" algn="l"/>
                  </a:tabLst>
                </a:pPr>
                <a:r>
                  <a:rPr lang="en-US" spc="-15">
                    <a:cs typeface="Calibri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𝑣</m:t>
                        </m:r>
                      </m:e>
                      <m:sub>
                        <m:r>
                          <a:rPr lang="en-US" b="0" i="1" spc="-15" smtClean="0">
                            <a:latin typeface="Cambria Math" panose="02040503050406030204" pitchFamily="18" charset="0"/>
                            <a:cs typeface="Calibri"/>
                          </a:rPr>
                          <m:t>𝐶𝐸</m:t>
                        </m:r>
                      </m:sub>
                    </m:sSub>
                    <m: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&gt;0.2 </m:t>
                    </m:r>
                    <m:r>
                      <m:rPr>
                        <m:sty m:val="p"/>
                      </m:rPr>
                      <a:rPr lang="en-US" b="0" i="1" spc="-15" smtClean="0">
                        <a:latin typeface="Cambria Math" panose="02040503050406030204" pitchFamily="18" charset="0"/>
                        <a:cs typeface="Calibri"/>
                      </a:rPr>
                      <m:t>V</m:t>
                    </m:r>
                  </m:oMath>
                </a14:m>
                <a:r>
                  <a:rPr lang="en-US" spc="-15">
                    <a:cs typeface="Calibri"/>
                  </a:rPr>
                  <a:t> </a:t>
                </a:r>
              </a:p>
              <a:p>
                <a:pPr marL="711200" lvl="1" indent="-228600">
                  <a:spcBef>
                    <a:spcPts val="145"/>
                  </a:spcBef>
                  <a:buFont typeface="Arial"/>
                  <a:buChar char="•"/>
                  <a:tabLst>
                    <a:tab pos="711200" algn="l"/>
                  </a:tabLst>
                </a:pPr>
                <a:endParaRPr lang="en-US">
                  <a:cs typeface="Calibri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D0E1D1-EAF0-9314-DF8A-F3971499C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68" y="1873920"/>
                <a:ext cx="7316390" cy="1528624"/>
              </a:xfrm>
              <a:prstGeom prst="rect">
                <a:avLst/>
              </a:prstGeom>
              <a:blipFill>
                <a:blip r:embed="rId3"/>
                <a:stretch>
                  <a:fillRect l="-417" t="-1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/>
              <p:nvPr/>
            </p:nvSpPr>
            <p:spPr>
              <a:xfrm>
                <a:off x="882501" y="2974431"/>
                <a:ext cx="8742762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FF0000"/>
                    </a:solidFill>
                  </a:rPr>
                  <a:t>Solve: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Equations: 	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𝟗𝟑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𝐦𝐀</m:t>
                    </m:r>
                  </m:oMath>
                </a14:m>
                <a:endParaRPr lang="en-US" dirty="0"/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r>
                  <a:rPr lang="en-US" b="1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𝟐𝟏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		</a:t>
                </a:r>
              </a:p>
              <a:p>
                <a:r>
                  <a:rPr lang="en-US" b="1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𝟐𝟑𝟕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r>
                  <a:rPr lang="en-US" b="1" dirty="0"/>
                  <a:t> 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D06187-F033-54F2-7D8D-E3F0ED1AC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1" y="2974431"/>
                <a:ext cx="8742762" cy="1754326"/>
              </a:xfrm>
              <a:prstGeom prst="rect">
                <a:avLst/>
              </a:prstGeom>
              <a:blipFill>
                <a:blip r:embed="rId4"/>
                <a:stretch>
                  <a:fillRect l="-628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/>
              <p:nvPr/>
            </p:nvSpPr>
            <p:spPr>
              <a:xfrm>
                <a:off x="9416850" y="2907942"/>
                <a:ext cx="1081322" cy="369332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ACB552-8E5B-5BE8-F99A-893777842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850" y="2907942"/>
                <a:ext cx="1081322" cy="369332"/>
              </a:xfrm>
              <a:prstGeom prst="rect">
                <a:avLst/>
              </a:prstGeom>
              <a:blipFill>
                <a:blip r:embed="rId5"/>
                <a:stretch>
                  <a:fillRect b="-895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E6F15-83AF-7516-76DA-0FA8A52C7E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2501" y="1235601"/>
                <a:ext cx="10940904" cy="51522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60000"/>
                  </a:lnSpc>
                  <a:buFont typeface="Arial" panose="020B0604020202020204" pitchFamily="34" charset="0"/>
                  <a:buNone/>
                </a:pPr>
                <a:r>
                  <a:rPr lang="en-US" sz="1600"/>
                  <a:t>Analyze the circuit 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sz="1600" b="1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</m:oMath>
                </a14:m>
                <a:r>
                  <a:rPr lang="en-US" sz="1600" b="1" i="1"/>
                  <a:t> </a:t>
                </a:r>
                <a:r>
                  <a:rPr lang="en-US" sz="160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600" b="1" i="1" dirty="0" smtClean="0">
                            <a:latin typeface="Cambria Math" panose="02040503050406030204" pitchFamily="18" charset="0"/>
                          </a:rPr>
                          <m:t>𝒐𝒖𝒕</m:t>
                        </m:r>
                      </m:sub>
                    </m:sSub>
                  </m:oMath>
                </a14:m>
                <a:r>
                  <a:rPr lang="en-US" sz="1600"/>
                  <a:t> using the Method of Assumed State. You must validate your assumptions.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E6F15-83AF-7516-76DA-0FA8A52C7E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01" y="1235601"/>
                <a:ext cx="10940904" cy="515227"/>
              </a:xfrm>
              <a:prstGeom prst="rect">
                <a:avLst/>
              </a:prstGeom>
              <a:blipFill>
                <a:blip r:embed="rId6"/>
                <a:stretch>
                  <a:fillRect l="-222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C5F07-33EE-4CE2-FF44-AABB4BA2118F}"/>
                  </a:ext>
                </a:extLst>
              </p:cNvPr>
              <p:cNvSpPr txBox="1"/>
              <p:nvPr/>
            </p:nvSpPr>
            <p:spPr>
              <a:xfrm>
                <a:off x="916939" y="5160734"/>
                <a:ext cx="6151299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>
                    <a:solidFill>
                      <a:srgbClr val="FF0000"/>
                    </a:solidFill>
                  </a:rPr>
                  <a:t>Verify: </a:t>
                </a:r>
                <a:r>
                  <a:rPr lang="en-US"/>
                  <a:t>For </a:t>
                </a:r>
                <a:r>
                  <a:rPr lang="en-US" b="1"/>
                  <a:t>ACTIVE</a:t>
                </a:r>
                <a:r>
                  <a:rPr lang="en-US"/>
                  <a:t> 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b="1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𝑪𝑬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US" b="1"/>
              </a:p>
              <a:p>
                <a:r>
                  <a:rPr lang="en-US" b="1"/>
                  <a:t>	</a:t>
                </a:r>
              </a:p>
              <a:p>
                <a:r>
                  <a:rPr lang="en-US" b="1"/>
                  <a:t>	</a:t>
                </a:r>
                <a:r>
                  <a:rPr lang="en-US"/>
                  <a:t>Here,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7.237+0.7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𝟕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𝟗𝟑𝟕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&gt;0.2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</m:oMath>
                </a14:m>
                <a:endParaRPr lang="en-US" b="1"/>
              </a:p>
              <a:p>
                <a:endParaRPr lang="en-US" sz="1800" b="1">
                  <a:solidFill>
                    <a:srgbClr val="008000"/>
                  </a:solidFill>
                </a:endParaRPr>
              </a:p>
              <a:p>
                <a:r>
                  <a:rPr lang="en-US" sz="1800" b="1">
                    <a:solidFill>
                      <a:srgbClr val="008000"/>
                    </a:solidFill>
                  </a:rPr>
                  <a:t>Assumption is Correct!</a:t>
                </a:r>
                <a:r>
                  <a:rPr lang="en-US" sz="1800" b="1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3C5F07-33EE-4CE2-FF44-AABB4BA21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9" y="5160734"/>
                <a:ext cx="6151299" cy="1477328"/>
              </a:xfrm>
              <a:prstGeom prst="rect">
                <a:avLst/>
              </a:prstGeom>
              <a:blipFill>
                <a:blip r:embed="rId7"/>
                <a:stretch>
                  <a:fillRect l="-79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D3FEEB2-D0A2-EF07-4BB0-E167270824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639" r="29224" b="38459"/>
          <a:stretch/>
        </p:blipFill>
        <p:spPr>
          <a:xfrm>
            <a:off x="6539698" y="2685184"/>
            <a:ext cx="1309404" cy="71736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4B6832-A112-585F-9A7D-9E4D23DE94F6}"/>
                  </a:ext>
                </a:extLst>
              </p:cNvPr>
              <p:cNvSpPr txBox="1"/>
              <p:nvPr/>
            </p:nvSpPr>
            <p:spPr>
              <a:xfrm>
                <a:off x="7709711" y="2849132"/>
                <a:ext cx="597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4B6832-A112-585F-9A7D-9E4D23DE9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711" y="2849132"/>
                <a:ext cx="59766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ED1FE6-F067-9286-DCC8-17736FB5ECA3}"/>
                  </a:ext>
                </a:extLst>
              </p:cNvPr>
              <p:cNvSpPr txBox="1"/>
              <p:nvPr/>
            </p:nvSpPr>
            <p:spPr>
              <a:xfrm>
                <a:off x="7709711" y="2440434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ED1FE6-F067-9286-DCC8-17736FB5E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711" y="2440434"/>
                <a:ext cx="42191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D83CDE-83CA-4B2A-F6E5-C18C880242B7}"/>
                  </a:ext>
                </a:extLst>
              </p:cNvPr>
              <p:cNvSpPr txBox="1"/>
              <p:nvPr/>
            </p:nvSpPr>
            <p:spPr>
              <a:xfrm>
                <a:off x="7709711" y="3240572"/>
                <a:ext cx="421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D83CDE-83CA-4B2A-F6E5-C18C88024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9711" y="3240572"/>
                <a:ext cx="4219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1578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1802" y="3169809"/>
            <a:ext cx="3408619" cy="3688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827476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/>
              <a:t>Bipolar Junction</a:t>
            </a:r>
            <a:r>
              <a:rPr sz="4400" spc="-65"/>
              <a:t> </a:t>
            </a:r>
            <a:r>
              <a:rPr sz="4400" spc="-50"/>
              <a:t>Transistor</a:t>
            </a:r>
            <a:endParaRPr sz="4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916938" y="1470722"/>
                <a:ext cx="10189845" cy="1826141"/>
              </a:xfrm>
              <a:prstGeom prst="rect">
                <a:avLst/>
              </a:prstGeom>
            </p:spPr>
            <p:txBody>
              <a:bodyPr vert="horz" wrap="square" lIns="0" tIns="91440" rIns="0" bIns="0" rtlCol="0">
                <a:spAutoFit/>
              </a:bodyPr>
              <a:lstStyle/>
              <a:p>
                <a:pPr marL="304800" indent="-228600">
                  <a:lnSpc>
                    <a:spcPct val="100000"/>
                  </a:lnSpc>
                  <a:spcBef>
                    <a:spcPts val="720"/>
                  </a:spcBef>
                  <a:buFont typeface="Arial"/>
                  <a:buChar char="•"/>
                  <a:tabLst>
                    <a:tab pos="304800" algn="l"/>
                  </a:tabLst>
                </a:pPr>
                <a:r>
                  <a:rPr lang="en-US" sz="2400" b="1" spc="-15">
                    <a:solidFill>
                      <a:srgbClr val="FF0000"/>
                    </a:solidFill>
                    <a:cs typeface="Calibri"/>
                  </a:rPr>
                  <a:t>Current-controlled</a:t>
                </a:r>
                <a:r>
                  <a:rPr lang="en-US" sz="2400" b="1" spc="-15">
                    <a:cs typeface="Calibri"/>
                  </a:rPr>
                  <a:t> </a:t>
                </a:r>
                <a:r>
                  <a:rPr lang="en-US" sz="2400" spc="-35">
                    <a:cs typeface="Calibri"/>
                  </a:rPr>
                  <a:t>transistor, </a:t>
                </a:r>
                <a:r>
                  <a:rPr lang="en-US" sz="2400">
                    <a:cs typeface="Calibri"/>
                  </a:rPr>
                  <a:t>3 </a:t>
                </a:r>
                <a:r>
                  <a:rPr lang="en-US" sz="2400" spc="-10">
                    <a:cs typeface="Calibri"/>
                  </a:rPr>
                  <a:t>terminals </a:t>
                </a:r>
                <a:r>
                  <a:rPr lang="en-US" sz="2400">
                    <a:cs typeface="Calibri"/>
                  </a:rPr>
                  <a:t>– </a:t>
                </a:r>
                <a:r>
                  <a:rPr lang="en-US" sz="2400" spc="-5">
                    <a:cs typeface="Calibri"/>
                  </a:rPr>
                  <a:t>Base, </a:t>
                </a:r>
                <a:r>
                  <a:rPr lang="en-US" sz="2400" spc="-45">
                    <a:cs typeface="Calibri"/>
                  </a:rPr>
                  <a:t>Emitter,</a:t>
                </a:r>
                <a:r>
                  <a:rPr lang="en-US" sz="2400" spc="130">
                    <a:cs typeface="Calibri"/>
                  </a:rPr>
                  <a:t> </a:t>
                </a:r>
                <a:r>
                  <a:rPr lang="en-US" sz="2400" spc="-10">
                    <a:cs typeface="Calibri"/>
                  </a:rPr>
                  <a:t>Collector</a:t>
                </a:r>
                <a:endParaRPr lang="en-US" sz="2400">
                  <a:cs typeface="Calibri"/>
                </a:endParaRPr>
              </a:p>
              <a:p>
                <a:pPr marL="304800" indent="-228600">
                  <a:lnSpc>
                    <a:spcPct val="100000"/>
                  </a:lnSpc>
                  <a:spcBef>
                    <a:spcPts val="625"/>
                  </a:spcBef>
                  <a:buFont typeface="Arial"/>
                  <a:buChar char="•"/>
                  <a:tabLst>
                    <a:tab pos="304800" algn="l"/>
                    <a:tab pos="3467100" algn="l"/>
                    <a:tab pos="5036820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𝐼𝑉</m:t>
                    </m:r>
                  </m:oMath>
                </a14:m>
                <a:r>
                  <a:rPr lang="en-US" sz="2400">
                    <a:cs typeface="Cambria Math"/>
                  </a:rPr>
                  <a:t> </a:t>
                </a:r>
                <a:r>
                  <a:rPr lang="en-US" sz="2400" spc="-10">
                    <a:cs typeface="Calibri"/>
                  </a:rPr>
                  <a:t>between </a:t>
                </a:r>
                <a:r>
                  <a:rPr lang="en-US" sz="2400">
                    <a:cs typeface="Cambria Math"/>
                  </a:rPr>
                  <a:t>𝐶</a:t>
                </a:r>
                <a:r>
                  <a:rPr lang="en-US" sz="2400" spc="175">
                    <a:cs typeface="Cambria Math"/>
                  </a:rPr>
                  <a:t> </a:t>
                </a:r>
                <a:r>
                  <a:rPr lang="en-US" sz="2400" spc="-5">
                    <a:cs typeface="Calibri"/>
                  </a:rPr>
                  <a:t>and</a:t>
                </a:r>
                <a:r>
                  <a:rPr lang="en-US" sz="2400" spc="10">
                    <a:cs typeface="Calibri"/>
                  </a:rPr>
                  <a:t> </a:t>
                </a:r>
                <a:r>
                  <a:rPr lang="en-US" sz="2400">
                    <a:cs typeface="Cambria Math"/>
                  </a:rPr>
                  <a:t>𝐸	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mbria Math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mbria Math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sz="2400">
                    <a:cs typeface="Cambria Math"/>
                  </a:rPr>
                  <a:t> 𝑣𝑠</a:t>
                </a:r>
                <a:r>
                  <a:rPr lang="en-US" sz="2400" spc="45">
                    <a:cs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pc="45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b="0" i="1" spc="45" smtClean="0">
                            <a:latin typeface="Cambria Math" panose="02040503050406030204" pitchFamily="18" charset="0"/>
                            <a:cs typeface="Cambria Math"/>
                          </a:rPr>
                          <m:t>𝑉</m:t>
                        </m:r>
                      </m:e>
                      <m:sub>
                        <m:r>
                          <a:rPr lang="en-US" sz="2400" b="0" i="1" spc="45" smtClean="0">
                            <a:latin typeface="Cambria Math" panose="02040503050406030204" pitchFamily="18" charset="0"/>
                            <a:cs typeface="Cambria Math"/>
                          </a:rPr>
                          <m:t>𝐶𝐸</m:t>
                        </m:r>
                      </m:sub>
                    </m:sSub>
                  </m:oMath>
                </a14:m>
                <a:r>
                  <a:rPr lang="en-US" sz="2400" spc="-5">
                    <a:cs typeface="Calibri"/>
                  </a:rPr>
                  <a:t>) is </a:t>
                </a:r>
                <a:r>
                  <a:rPr lang="en-US" sz="2400" spc="-15">
                    <a:cs typeface="Calibri"/>
                  </a:rPr>
                  <a:t>controlled </a:t>
                </a:r>
                <a:r>
                  <a:rPr lang="en-US" sz="2400" spc="-5">
                    <a:cs typeface="Calibri"/>
                  </a:rPr>
                  <a:t>by </a:t>
                </a:r>
                <a:r>
                  <a:rPr lang="en-US" sz="2400">
                    <a:cs typeface="Calibri"/>
                  </a:rPr>
                  <a:t>base </a:t>
                </a:r>
                <a:r>
                  <a:rPr lang="en-US" sz="2400" spc="-15">
                    <a:cs typeface="Calibri"/>
                  </a:rPr>
                  <a:t>current,</a:t>
                </a:r>
                <a:r>
                  <a:rPr lang="en-US" sz="2400" spc="20">
                    <a:cs typeface="Calibri"/>
                  </a:rPr>
                  <a:t> </a:t>
                </a:r>
                <a:r>
                  <a:rPr lang="en-US" sz="2400">
                    <a:cs typeface="Cambria Math"/>
                  </a:rPr>
                  <a:t>𝑰</a:t>
                </a:r>
                <a:r>
                  <a:rPr lang="en-US" sz="2800" baseline="-16666">
                    <a:cs typeface="Cambria Math"/>
                  </a:rPr>
                  <a:t>𝑩</a:t>
                </a:r>
              </a:p>
              <a:p>
                <a:pPr marL="304800" indent="-228600">
                  <a:lnSpc>
                    <a:spcPct val="100000"/>
                  </a:lnSpc>
                  <a:spcBef>
                    <a:spcPts val="650"/>
                  </a:spcBef>
                  <a:buFont typeface="Arial"/>
                  <a:buChar char="•"/>
                  <a:tabLst>
                    <a:tab pos="304800" algn="l"/>
                  </a:tabLst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mbria Math"/>
                      </a:rPr>
                      <m:t>𝐼𝑉</m:t>
                    </m:r>
                  </m:oMath>
                </a14:m>
                <a:r>
                  <a:rPr lang="en-US" sz="2400">
                    <a:cs typeface="Cambria Math"/>
                  </a:rPr>
                  <a:t> is </a:t>
                </a:r>
                <a:r>
                  <a:rPr lang="en-US" sz="2400" spc="-10">
                    <a:cs typeface="Calibri"/>
                  </a:rPr>
                  <a:t>quite </a:t>
                </a:r>
                <a:r>
                  <a:rPr lang="en-US" sz="2400" spc="-5">
                    <a:cs typeface="Calibri"/>
                  </a:rPr>
                  <a:t>like</a:t>
                </a:r>
                <a:r>
                  <a:rPr lang="en-US" sz="2400" spc="-15">
                    <a:cs typeface="Calibri"/>
                  </a:rPr>
                  <a:t> </a:t>
                </a:r>
                <a:r>
                  <a:rPr lang="en-US" sz="2400" spc="-45">
                    <a:cs typeface="Calibri"/>
                  </a:rPr>
                  <a:t>MOSFET, </a:t>
                </a:r>
                <a:r>
                  <a:rPr lang="en-US" sz="2400">
                    <a:cs typeface="Calibri"/>
                  </a:rPr>
                  <a:t>but </a:t>
                </a:r>
                <a:r>
                  <a:rPr lang="en-US" sz="2400" spc="-15">
                    <a:cs typeface="Calibri"/>
                  </a:rPr>
                  <a:t>there are </a:t>
                </a:r>
                <a:r>
                  <a:rPr lang="en-US" sz="2400">
                    <a:cs typeface="Calibri"/>
                  </a:rPr>
                  <a:t>some</a:t>
                </a:r>
                <a:r>
                  <a:rPr lang="en-US" sz="2400" spc="105">
                    <a:cs typeface="Calibri"/>
                  </a:rPr>
                  <a:t> </a:t>
                </a:r>
                <a:r>
                  <a:rPr lang="en-US" sz="2400" spc="-20">
                    <a:cs typeface="Calibri"/>
                  </a:rPr>
                  <a:t>differences</a:t>
                </a:r>
                <a:endParaRPr lang="en-US" sz="2400">
                  <a:cs typeface="Calibri"/>
                </a:endParaRPr>
              </a:p>
              <a:p>
                <a:pPr marL="304800" indent="-228600">
                  <a:lnSpc>
                    <a:spcPct val="100000"/>
                  </a:lnSpc>
                  <a:spcBef>
                    <a:spcPts val="745"/>
                  </a:spcBef>
                  <a:buFont typeface="Arial"/>
                  <a:buChar char="•"/>
                  <a:tabLst>
                    <a:tab pos="304800" algn="l"/>
                  </a:tabLst>
                </a:pPr>
                <a:r>
                  <a:rPr lang="en-US" sz="2400" spc="-55">
                    <a:cs typeface="Calibri"/>
                  </a:rPr>
                  <a:t>We </a:t>
                </a:r>
                <a:r>
                  <a:rPr lang="en-US" sz="2400" spc="-10">
                    <a:cs typeface="Calibri"/>
                  </a:rPr>
                  <a:t>can </a:t>
                </a:r>
                <a:r>
                  <a:rPr lang="en-US" sz="2400">
                    <a:cs typeface="Calibri"/>
                  </a:rPr>
                  <a:t>use a </a:t>
                </a:r>
                <a:r>
                  <a:rPr lang="en-US" sz="2400" spc="-5">
                    <a:cs typeface="Calibri"/>
                  </a:rPr>
                  <a:t>S-model </a:t>
                </a:r>
                <a:r>
                  <a:rPr lang="en-US" sz="2400" spc="-15">
                    <a:cs typeface="Calibri"/>
                  </a:rPr>
                  <a:t>here </a:t>
                </a:r>
                <a:r>
                  <a:rPr lang="en-US" sz="2400" spc="-25">
                    <a:cs typeface="Calibri"/>
                  </a:rPr>
                  <a:t>too, </a:t>
                </a:r>
                <a:r>
                  <a:rPr lang="en-US" sz="2400">
                    <a:cs typeface="Calibri"/>
                  </a:rPr>
                  <a:t>but </a:t>
                </a:r>
                <a:r>
                  <a:rPr lang="en-US" sz="2400" spc="-15">
                    <a:cs typeface="Calibri"/>
                  </a:rPr>
                  <a:t>controlled </a:t>
                </a:r>
                <a:r>
                  <a:rPr lang="en-US" sz="2400" spc="-5">
                    <a:cs typeface="Calibri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pc="85" dirty="0" smtClean="0"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2400" b="1" i="1" spc="85" dirty="0" smtClean="0">
                            <a:latin typeface="Cambria Math" panose="02040503050406030204" pitchFamily="18" charset="0"/>
                            <a:cs typeface="Cambria Math"/>
                          </a:rPr>
                          <m:t>𝑰</m:t>
                        </m:r>
                      </m:e>
                      <m:sub>
                        <m:r>
                          <a:rPr lang="en-US" sz="2400" b="1" i="1" spc="85" dirty="0" smtClean="0">
                            <a:latin typeface="Cambria Math" panose="02040503050406030204" pitchFamily="18" charset="0"/>
                            <a:cs typeface="Cambria Math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 sz="2800" spc="127" baseline="-16666">
                    <a:cs typeface="Cambria Math"/>
                  </a:rPr>
                  <a:t> </a:t>
                </a:r>
                <a:r>
                  <a:rPr lang="en-US" sz="2400" spc="-15">
                    <a:cs typeface="Calibri"/>
                  </a:rPr>
                  <a:t>(instead </a:t>
                </a:r>
                <a:r>
                  <a:rPr lang="en-US" sz="2400" spc="-5">
                    <a:cs typeface="Calibri"/>
                  </a:rPr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400" b="1" i="1" spc="-5" smtClean="0">
                            <a:latin typeface="Cambria Math" panose="02040503050406030204" pitchFamily="18" charset="0"/>
                            <a:cs typeface="Calibri"/>
                          </a:rPr>
                          <m:t>𝑽</m:t>
                        </m:r>
                      </m:e>
                      <m:sub>
                        <m:r>
                          <a:rPr lang="en-US" sz="2400" b="1" i="1" spc="-5" smtClean="0">
                            <a:latin typeface="Cambria Math" panose="02040503050406030204" pitchFamily="18" charset="0"/>
                            <a:cs typeface="Calibri"/>
                          </a:rPr>
                          <m:t>𝑮𝑺</m:t>
                        </m:r>
                      </m:sub>
                    </m:sSub>
                  </m:oMath>
                </a14:m>
                <a:r>
                  <a:rPr lang="en-US" sz="2400" spc="-229">
                    <a:cs typeface="Calibri"/>
                  </a:rPr>
                  <a:t>)</a:t>
                </a:r>
                <a:endParaRPr sz="2400">
                  <a:cs typeface="Calibri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1470722"/>
                <a:ext cx="10189845" cy="1826141"/>
              </a:xfrm>
              <a:prstGeom prst="rect">
                <a:avLst/>
              </a:prstGeom>
              <a:blipFill>
                <a:blip r:embed="rId3"/>
                <a:stretch>
                  <a:fillRect l="-897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1011579" y="4001299"/>
            <a:ext cx="2031657" cy="27073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39770" y="4001299"/>
            <a:ext cx="1921182" cy="27207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325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/>
              <a:t>BJT </a:t>
            </a:r>
            <a:r>
              <a:rPr sz="4400" spc="-10"/>
              <a:t>vs </a:t>
            </a:r>
            <a:r>
              <a:rPr sz="4400" spc="-5"/>
              <a:t>MOSFET </a:t>
            </a:r>
            <a:r>
              <a:rPr sz="4400"/>
              <a:t>-</a:t>
            </a:r>
            <a:r>
              <a:rPr sz="4400" spc="-15"/>
              <a:t> </a:t>
            </a:r>
            <a:r>
              <a:rPr sz="4400" spc="-30"/>
              <a:t>Differences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6192744" y="1553348"/>
            <a:ext cx="0" cy="5167630"/>
          </a:xfrm>
          <a:custGeom>
            <a:avLst/>
            <a:gdLst/>
            <a:ahLst/>
            <a:cxnLst/>
            <a:rect l="l" t="t" r="r" b="b"/>
            <a:pathLst>
              <a:path h="5167630">
                <a:moveTo>
                  <a:pt x="0" y="0"/>
                </a:moveTo>
                <a:lnTo>
                  <a:pt x="1" y="516731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379981" y="2204663"/>
            <a:ext cx="1642420" cy="232594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96612" y="2260798"/>
            <a:ext cx="2087791" cy="2047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377DA7-E44F-22B1-C701-9E70AE09D66C}"/>
                  </a:ext>
                </a:extLst>
              </p:cNvPr>
              <p:cNvSpPr txBox="1"/>
              <p:nvPr/>
            </p:nvSpPr>
            <p:spPr>
              <a:xfrm>
                <a:off x="959327" y="4613431"/>
                <a:ext cx="44837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/>
                  <a:t>Current</a:t>
                </a:r>
                <a:r>
                  <a:rPr lang="en-US"/>
                  <a:t> controlled,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</a:t>
                </a:r>
                <a:r>
                  <a:rPr lang="en-US"/>
                  <a:t>controls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𝑪𝑬</m:t>
                        </m:r>
                      </m:sub>
                    </m:sSub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377DA7-E44F-22B1-C701-9E70AE09D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27" y="4613431"/>
                <a:ext cx="4483728" cy="369332"/>
              </a:xfrm>
              <a:prstGeom prst="rect">
                <a:avLst/>
              </a:prstGeom>
              <a:blipFill>
                <a:blip r:embed="rId4"/>
                <a:stretch>
                  <a:fillRect l="-1087" t="-10000" r="-27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AC8EC1-64F8-013A-80AD-83A0E30F2B23}"/>
                  </a:ext>
                </a:extLst>
              </p:cNvPr>
              <p:cNvSpPr txBox="1"/>
              <p:nvPr/>
            </p:nvSpPr>
            <p:spPr>
              <a:xfrm>
                <a:off x="6798127" y="4603246"/>
                <a:ext cx="472627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/>
                  <a:t>Voltage</a:t>
                </a:r>
                <a:r>
                  <a:rPr lang="en-US"/>
                  <a:t> controlled,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</m:oMath>
                </a14:m>
                <a:r>
                  <a:rPr lang="en-US"/>
                  <a:t> controls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𝑫𝑺</m:t>
                        </m:r>
                      </m:sub>
                    </m:sSub>
                  </m:oMath>
                </a14:m>
                <a:r>
                  <a:rPr lang="en-US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𝑫𝑺</m:t>
                        </m:r>
                      </m:sub>
                    </m:sSub>
                  </m:oMath>
                </a14:m>
                <a:r>
                  <a:rPr lang="en-US"/>
                  <a:t>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1AC8EC1-64F8-013A-80AD-83A0E30F2B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127" y="4603246"/>
                <a:ext cx="4726276" cy="369332"/>
              </a:xfrm>
              <a:prstGeom prst="rect">
                <a:avLst/>
              </a:prstGeom>
              <a:blipFill>
                <a:blip r:embed="rId5"/>
                <a:stretch>
                  <a:fillRect l="-1032" t="-8197" r="-25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0E0F71-735E-3681-7BF0-6E655CE55523}"/>
                  </a:ext>
                </a:extLst>
              </p:cNvPr>
              <p:cNvSpPr txBox="1"/>
              <p:nvPr/>
            </p:nvSpPr>
            <p:spPr>
              <a:xfrm>
                <a:off x="371314" y="5685491"/>
                <a:ext cx="565975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Base</a:t>
                </a:r>
                <a:r>
                  <a:rPr lang="en-US"/>
                  <a:t> current,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/>
                  <a:t>, is the control.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/>
                  <a:t>, rather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50E0F71-735E-3681-7BF0-6E655CE55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14" y="5685491"/>
                <a:ext cx="5659755" cy="646331"/>
              </a:xfrm>
              <a:prstGeom prst="rect">
                <a:avLst/>
              </a:prstGeom>
              <a:blipFill>
                <a:blip r:embed="rId6"/>
                <a:stretch>
                  <a:fillRect l="-970" t="-5660" r="-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76D023-3EC3-0C56-CFD6-2A6D1D506483}"/>
                  </a:ext>
                </a:extLst>
              </p:cNvPr>
              <p:cNvSpPr txBox="1"/>
              <p:nvPr/>
            </p:nvSpPr>
            <p:spPr>
              <a:xfrm>
                <a:off x="6501844" y="5685491"/>
                <a:ext cx="531884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/>
                  <a:t>Gate</a:t>
                </a:r>
                <a:r>
                  <a:rPr lang="en-US"/>
                  <a:t> current,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sub>
                    </m:sSub>
                  </m:oMath>
                </a14:m>
                <a:r>
                  <a:rPr lang="en-US"/>
                  <a:t>, is always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/>
                  <a:t>. Hence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𝐷𝑆</m:t>
                        </m:r>
                      </m:sub>
                    </m:sSub>
                  </m:oMath>
                </a14:m>
                <a:r>
                  <a:rPr lang="en-US" b="1"/>
                  <a:t>.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76D023-3EC3-0C56-CFD6-2A6D1D506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844" y="5685491"/>
                <a:ext cx="5318842" cy="369332"/>
              </a:xfrm>
              <a:prstGeom prst="rect">
                <a:avLst/>
              </a:prstGeom>
              <a:blipFill>
                <a:blip r:embed="rId7"/>
                <a:stretch>
                  <a:fillRect l="-103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5">
            <a:extLst>
              <a:ext uri="{FF2B5EF4-FFF2-40B4-BE49-F238E27FC236}">
                <a16:creationId xmlns:a16="http://schemas.microsoft.com/office/drawing/2014/main" id="{3CD12494-B425-01A4-CFAE-9F34E8B1CC54}"/>
              </a:ext>
            </a:extLst>
          </p:cNvPr>
          <p:cNvSpPr txBox="1"/>
          <p:nvPr/>
        </p:nvSpPr>
        <p:spPr>
          <a:xfrm>
            <a:off x="3068078" y="1687705"/>
            <a:ext cx="9473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B</a:t>
            </a:r>
            <a:r>
              <a:rPr sz="2800" b="1" spc="-1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J</a:t>
            </a:r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T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E5CBA0BA-7A2E-F88B-4A49-6750C219A7C3}"/>
              </a:ext>
            </a:extLst>
          </p:cNvPr>
          <p:cNvSpPr txBox="1"/>
          <p:nvPr/>
        </p:nvSpPr>
        <p:spPr>
          <a:xfrm>
            <a:off x="8740251" y="1687705"/>
            <a:ext cx="164415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M</a:t>
            </a:r>
            <a:r>
              <a:rPr sz="2800" b="1" spc="-5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</a:t>
            </a:r>
            <a:r>
              <a:rPr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SF</a:t>
            </a:r>
            <a:r>
              <a:rPr sz="2800" b="1" spc="-1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E</a:t>
            </a:r>
            <a:r>
              <a:rPr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76608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61678" y="1444464"/>
            <a:ext cx="4163424" cy="4505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082116" y="1325704"/>
            <a:ext cx="6109884" cy="4281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325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/>
              <a:t>BJT </a:t>
            </a:r>
            <a:r>
              <a:rPr sz="4400" spc="-10"/>
              <a:t>vs </a:t>
            </a:r>
            <a:r>
              <a:rPr sz="4400" spc="-5"/>
              <a:t>MOSFET </a:t>
            </a:r>
            <a:r>
              <a:rPr sz="4400"/>
              <a:t>-</a:t>
            </a:r>
            <a:r>
              <a:rPr sz="4400" spc="-15"/>
              <a:t> </a:t>
            </a:r>
            <a:r>
              <a:rPr sz="4400" spc="-30"/>
              <a:t>Differences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772016" y="1507037"/>
            <a:ext cx="9473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B</a:t>
            </a:r>
            <a:r>
              <a:rPr sz="2800" b="1" spc="-1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J</a:t>
            </a:r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17615" y="1507037"/>
            <a:ext cx="164415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M</a:t>
            </a:r>
            <a:r>
              <a:rPr sz="2800" b="1" spc="-5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</a:t>
            </a:r>
            <a:r>
              <a:rPr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SF</a:t>
            </a:r>
            <a:r>
              <a:rPr sz="2800" b="1" spc="-1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E</a:t>
            </a:r>
            <a:r>
              <a:rPr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5974AF-2A36-D661-FE40-57AB9DB90DC4}"/>
              </a:ext>
            </a:extLst>
          </p:cNvPr>
          <p:cNvSpPr txBox="1"/>
          <p:nvPr/>
        </p:nvSpPr>
        <p:spPr>
          <a:xfrm>
            <a:off x="3404226" y="1698330"/>
            <a:ext cx="2325695" cy="1663065"/>
          </a:xfrm>
          <a:prstGeom prst="roundRect">
            <a:avLst>
              <a:gd name="adj" fmla="val 19586"/>
            </a:avLst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Slope</a:t>
            </a:r>
            <a:r>
              <a:rPr lang="en-US"/>
              <a:t> in the </a:t>
            </a:r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saturation</a:t>
            </a:r>
            <a:r>
              <a:rPr lang="en-US"/>
              <a:t> region is </a:t>
            </a:r>
            <a:r>
              <a:rPr lang="en-US" b="1"/>
              <a:t>HIGH</a:t>
            </a:r>
            <a:r>
              <a:rPr lang="en-US"/>
              <a:t>,  hence very small resistance when “</a:t>
            </a:r>
            <a:r>
              <a:rPr lang="en-US" b="1"/>
              <a:t>ON</a:t>
            </a:r>
            <a:r>
              <a:rPr lang="en-US"/>
              <a:t>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2DBDC-AB3A-5C3F-C42B-B68202CA5B60}"/>
                  </a:ext>
                </a:extLst>
              </p:cNvPr>
              <p:cNvSpPr txBox="1"/>
              <p:nvPr/>
            </p:nvSpPr>
            <p:spPr>
              <a:xfrm>
                <a:off x="106017" y="5963277"/>
                <a:ext cx="609467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/>
                  <a:t>Current in </a:t>
                </a:r>
                <a:r>
                  <a:rPr lang="en-US" b="1"/>
                  <a:t>active</a:t>
                </a:r>
                <a:r>
                  <a:rPr lang="en-US"/>
                  <a:t> region changes linearly with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/>
                  <a:t>. </a:t>
                </a:r>
              </a:p>
              <a:p>
                <a:r>
                  <a:rPr lang="en-US"/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2DBDC-AB3A-5C3F-C42B-B68202CA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" y="5963277"/>
                <a:ext cx="6094674" cy="646331"/>
              </a:xfrm>
              <a:prstGeom prst="rect">
                <a:avLst/>
              </a:prstGeom>
              <a:blipFill>
                <a:blip r:embed="rId4"/>
                <a:stretch>
                  <a:fillRect l="-80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19D5DA-FB78-5C4E-D82B-538FE34FAB0B}"/>
                  </a:ext>
                </a:extLst>
              </p:cNvPr>
              <p:cNvSpPr txBox="1"/>
              <p:nvPr/>
            </p:nvSpPr>
            <p:spPr>
              <a:xfrm>
                <a:off x="6200691" y="5788258"/>
                <a:ext cx="5829631" cy="942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/>
                  <a:t>Current in </a:t>
                </a:r>
                <a:r>
                  <a:rPr lang="en-US" b="1"/>
                  <a:t>Saturation</a:t>
                </a:r>
                <a:r>
                  <a:rPr lang="en-US"/>
                  <a:t> region changes quadratically with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</m:oMath>
                </a14:m>
                <a:r>
                  <a:rPr lang="en-US"/>
                  <a:t>. </a:t>
                </a:r>
              </a:p>
              <a:p>
                <a:r>
                  <a:rPr lang="en-US"/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𝑫𝑺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19D5DA-FB78-5C4E-D82B-538FE34FA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691" y="5788258"/>
                <a:ext cx="5829631" cy="942502"/>
              </a:xfrm>
              <a:prstGeom prst="rect">
                <a:avLst/>
              </a:prstGeom>
              <a:blipFill>
                <a:blip r:embed="rId5"/>
                <a:stretch>
                  <a:fillRect l="-837" t="-3896" r="-1883" b="-9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07CA3B2-C26F-4DCA-18E3-9A57DDF17C8A}"/>
              </a:ext>
            </a:extLst>
          </p:cNvPr>
          <p:cNvSpPr txBox="1"/>
          <p:nvPr/>
        </p:nvSpPr>
        <p:spPr>
          <a:xfrm>
            <a:off x="4162278" y="3752641"/>
            <a:ext cx="2325695" cy="1663065"/>
          </a:xfrm>
          <a:prstGeom prst="roundRect">
            <a:avLst>
              <a:gd name="adj" fmla="val 19586"/>
            </a:avLst>
          </a:prstGeom>
          <a:noFill/>
          <a:ln w="381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Slope</a:t>
            </a:r>
            <a:r>
              <a:rPr lang="en-US"/>
              <a:t> in the </a:t>
            </a:r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Triode</a:t>
            </a:r>
            <a:r>
              <a:rPr lang="en-US"/>
              <a:t> region is </a:t>
            </a:r>
            <a:r>
              <a:rPr lang="en-US" b="1"/>
              <a:t>LOW</a:t>
            </a:r>
            <a:r>
              <a:rPr lang="en-US"/>
              <a:t>,  hence significant resistance when “</a:t>
            </a:r>
            <a:r>
              <a:rPr lang="en-US" b="1"/>
              <a:t>ON</a:t>
            </a:r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2784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" grpId="0"/>
      <p:bldP spid="12" grpId="0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161678" y="1444464"/>
            <a:ext cx="4163424" cy="45054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6082116" y="1325704"/>
            <a:ext cx="6109884" cy="4281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3258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/>
              <a:t>BJT </a:t>
            </a:r>
            <a:r>
              <a:rPr sz="4400" spc="-10"/>
              <a:t>vs </a:t>
            </a:r>
            <a:r>
              <a:rPr sz="4400" spc="-5"/>
              <a:t>MOSFET </a:t>
            </a:r>
            <a:r>
              <a:rPr sz="4400"/>
              <a:t>-</a:t>
            </a:r>
            <a:r>
              <a:rPr sz="4400" spc="-15"/>
              <a:t> </a:t>
            </a:r>
            <a:r>
              <a:rPr sz="4400" spc="-30"/>
              <a:t>Differences</a:t>
            </a:r>
            <a:endParaRPr sz="4400"/>
          </a:p>
        </p:txBody>
      </p:sp>
      <p:sp>
        <p:nvSpPr>
          <p:cNvPr id="5" name="object 5"/>
          <p:cNvSpPr txBox="1"/>
          <p:nvPr/>
        </p:nvSpPr>
        <p:spPr>
          <a:xfrm>
            <a:off x="1772016" y="1507037"/>
            <a:ext cx="9473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B</a:t>
            </a:r>
            <a:r>
              <a:rPr sz="2800" b="1" spc="-1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J</a:t>
            </a:r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517615" y="1507037"/>
            <a:ext cx="164415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M</a:t>
            </a:r>
            <a:r>
              <a:rPr sz="2800" b="1" spc="-5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</a:t>
            </a:r>
            <a:r>
              <a:rPr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SF</a:t>
            </a:r>
            <a:r>
              <a:rPr sz="2800" b="1" spc="-1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E</a:t>
            </a:r>
            <a:r>
              <a:rPr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5974AF-2A36-D661-FE40-57AB9DB90DC4}"/>
              </a:ext>
            </a:extLst>
          </p:cNvPr>
          <p:cNvSpPr txBox="1"/>
          <p:nvPr/>
        </p:nvSpPr>
        <p:spPr>
          <a:xfrm>
            <a:off x="3404226" y="1698330"/>
            <a:ext cx="2325695" cy="1663065"/>
          </a:xfrm>
          <a:prstGeom prst="roundRect">
            <a:avLst>
              <a:gd name="adj" fmla="val 19586"/>
            </a:avLst>
          </a:prstGeom>
          <a:noFill/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Slope</a:t>
            </a:r>
            <a:r>
              <a:rPr lang="en-US"/>
              <a:t> in the </a:t>
            </a:r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saturation</a:t>
            </a:r>
            <a:r>
              <a:rPr lang="en-US"/>
              <a:t> region is </a:t>
            </a:r>
            <a:r>
              <a:rPr lang="en-US" b="1"/>
              <a:t>HIGH</a:t>
            </a:r>
            <a:r>
              <a:rPr lang="en-US"/>
              <a:t>,  hence very small resistance when “</a:t>
            </a:r>
            <a:r>
              <a:rPr lang="en-US" b="1"/>
              <a:t>ON</a:t>
            </a:r>
            <a:r>
              <a:rPr lang="en-US"/>
              <a:t>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2DBDC-AB3A-5C3F-C42B-B68202CA5B60}"/>
                  </a:ext>
                </a:extLst>
              </p:cNvPr>
              <p:cNvSpPr txBox="1"/>
              <p:nvPr/>
            </p:nvSpPr>
            <p:spPr>
              <a:xfrm>
                <a:off x="106017" y="5963277"/>
                <a:ext cx="609467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/>
                  <a:t>Current in </a:t>
                </a:r>
                <a:r>
                  <a:rPr lang="en-US" b="1"/>
                  <a:t>active</a:t>
                </a:r>
                <a:r>
                  <a:rPr lang="en-US"/>
                  <a:t> region changes linearly with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r>
                  <a:rPr lang="en-US"/>
                  <a:t>. </a:t>
                </a:r>
              </a:p>
              <a:p>
                <a:r>
                  <a:rPr lang="en-US"/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42DBDC-AB3A-5C3F-C42B-B68202CA5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17" y="5963277"/>
                <a:ext cx="6094674" cy="646331"/>
              </a:xfrm>
              <a:prstGeom prst="rect">
                <a:avLst/>
              </a:prstGeom>
              <a:blipFill>
                <a:blip r:embed="rId4"/>
                <a:stretch>
                  <a:fillRect l="-80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19D5DA-FB78-5C4E-D82B-538FE34FAB0B}"/>
                  </a:ext>
                </a:extLst>
              </p:cNvPr>
              <p:cNvSpPr txBox="1"/>
              <p:nvPr/>
            </p:nvSpPr>
            <p:spPr>
              <a:xfrm>
                <a:off x="6200691" y="5788258"/>
                <a:ext cx="5829631" cy="942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/>
                  <a:t>Current in </a:t>
                </a:r>
                <a:r>
                  <a:rPr lang="en-US" b="1"/>
                  <a:t>Saturation</a:t>
                </a:r>
                <a:r>
                  <a:rPr lang="en-US"/>
                  <a:t> region changes quadratically with control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</m:oMath>
                </a14:m>
                <a:r>
                  <a:rPr lang="en-US"/>
                  <a:t>. </a:t>
                </a:r>
              </a:p>
              <a:p>
                <a:r>
                  <a:rPr lang="en-US"/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𝑫𝑺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319D5DA-FB78-5C4E-D82B-538FE34FA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691" y="5788258"/>
                <a:ext cx="5829631" cy="942502"/>
              </a:xfrm>
              <a:prstGeom prst="rect">
                <a:avLst/>
              </a:prstGeom>
              <a:blipFill>
                <a:blip r:embed="rId5"/>
                <a:stretch>
                  <a:fillRect l="-837" t="-3896" r="-1883" b="-9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D07CA3B2-C26F-4DCA-18E3-9A57DDF17C8A}"/>
              </a:ext>
            </a:extLst>
          </p:cNvPr>
          <p:cNvSpPr txBox="1"/>
          <p:nvPr/>
        </p:nvSpPr>
        <p:spPr>
          <a:xfrm>
            <a:off x="4162278" y="3752641"/>
            <a:ext cx="2325695" cy="1663065"/>
          </a:xfrm>
          <a:prstGeom prst="roundRect">
            <a:avLst>
              <a:gd name="adj" fmla="val 19586"/>
            </a:avLst>
          </a:prstGeom>
          <a:noFill/>
          <a:ln w="381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b="1"/>
              <a:t>Slope</a:t>
            </a:r>
            <a:r>
              <a:rPr lang="en-US"/>
              <a:t> in the </a:t>
            </a:r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Triode</a:t>
            </a:r>
            <a:r>
              <a:rPr lang="en-US"/>
              <a:t> region is </a:t>
            </a:r>
            <a:r>
              <a:rPr lang="en-US" b="1"/>
              <a:t>LOW</a:t>
            </a:r>
            <a:r>
              <a:rPr lang="en-US"/>
              <a:t>,  hence significant resistance when “</a:t>
            </a:r>
            <a:r>
              <a:rPr lang="en-US" b="1"/>
              <a:t>ON</a:t>
            </a:r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53073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0" grpId="0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37731" y="1677639"/>
            <a:ext cx="3349472" cy="23470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1124"/>
            <a:ext cx="624205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"/>
              <a:t>BJT </a:t>
            </a:r>
            <a:r>
              <a:rPr sz="4400" spc="-10"/>
              <a:t>vs </a:t>
            </a:r>
            <a:r>
              <a:rPr sz="4400" spc="-5"/>
              <a:t>MOSFET </a:t>
            </a:r>
            <a:r>
              <a:rPr sz="4400"/>
              <a:t>-</a:t>
            </a:r>
            <a:r>
              <a:rPr sz="4400" spc="-15"/>
              <a:t> </a:t>
            </a:r>
            <a:r>
              <a:rPr sz="4400" spc="-5"/>
              <a:t>Similarities</a:t>
            </a:r>
            <a:endParaRPr sz="4400"/>
          </a:p>
        </p:txBody>
      </p:sp>
      <p:sp>
        <p:nvSpPr>
          <p:cNvPr id="7" name="object 7"/>
          <p:cNvSpPr/>
          <p:nvPr/>
        </p:nvSpPr>
        <p:spPr>
          <a:xfrm>
            <a:off x="401734" y="1690687"/>
            <a:ext cx="2406082" cy="2603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bject 12"/>
              <p:cNvSpPr txBox="1"/>
              <p:nvPr/>
            </p:nvSpPr>
            <p:spPr>
              <a:xfrm>
                <a:off x="382574" y="4320019"/>
                <a:ext cx="5302609" cy="2110193"/>
              </a:xfrm>
              <a:prstGeom prst="rect">
                <a:avLst/>
              </a:prstGeom>
            </p:spPr>
            <p:txBody>
              <a:bodyPr vert="horz" wrap="square" lIns="0" tIns="146685" rIns="0" bIns="0" rtlCol="0">
                <a:spAutoFit/>
              </a:bodyPr>
              <a:lstStyle/>
              <a:p>
                <a:pPr marL="327025" indent="-285750">
                  <a:lnSpc>
                    <a:spcPct val="100000"/>
                  </a:lnSpc>
                  <a:spcBef>
                    <a:spcPts val="1155"/>
                  </a:spcBef>
                  <a:buFont typeface="Arial" panose="020B0604020202020204" pitchFamily="34" charset="0"/>
                  <a:buChar char="•"/>
                </a:pPr>
                <a:r>
                  <a:rPr lang="en-US" sz="2000" b="1" spc="-10">
                    <a:latin typeface="Calibri"/>
                    <a:cs typeface="Calibri"/>
                  </a:rPr>
                  <a:t>Saturation</a:t>
                </a:r>
                <a:r>
                  <a:rPr lang="en-US" sz="2000" spc="-10">
                    <a:latin typeface="Calibri"/>
                    <a:cs typeface="Calibri"/>
                  </a:rPr>
                  <a:t> </a:t>
                </a:r>
                <a:r>
                  <a:rPr lang="en-US" sz="2000">
                    <a:latin typeface="Calibri"/>
                    <a:cs typeface="Calibri"/>
                  </a:rPr>
                  <a:t>mode </a:t>
                </a:r>
                <a:r>
                  <a:rPr lang="en-US" sz="2000" spc="-15">
                    <a:latin typeface="Calibri"/>
                    <a:cs typeface="Calibri"/>
                  </a:rPr>
                  <a:t>for </a:t>
                </a:r>
                <a:r>
                  <a:rPr lang="en-US" sz="2000" spc="-5">
                    <a:latin typeface="Calibri"/>
                    <a:cs typeface="Calibri"/>
                  </a:rPr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𝐶𝐸</m:t>
                        </m:r>
                      </m:sub>
                    </m:sSub>
                    <m:r>
                      <a:rPr lang="en-US" sz="2000" b="0" i="1" spc="-5" smtClean="0">
                        <a:latin typeface="Cambria Math" panose="02040503050406030204" pitchFamily="18" charset="0"/>
                        <a:cs typeface="Calibri"/>
                      </a:rPr>
                      <m:t>(&lt;0.2 </m:t>
                    </m:r>
                    <m:r>
                      <m:rPr>
                        <m:sty m:val="p"/>
                      </m:rPr>
                      <a:rPr lang="en-US" sz="2000" b="0" i="1" spc="-5" smtClean="0">
                        <a:latin typeface="Cambria Math" panose="02040503050406030204" pitchFamily="18" charset="0"/>
                        <a:cs typeface="Calibri"/>
                      </a:rPr>
                      <m:t>V</m:t>
                    </m:r>
                    <m:r>
                      <a:rPr lang="en-US" sz="2000" b="0" i="1" spc="-5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US" sz="2000">
                  <a:latin typeface="Cambria Math"/>
                  <a:cs typeface="Cambria Math"/>
                </a:endParaRPr>
              </a:p>
              <a:p>
                <a:pPr marL="323850" indent="-285750">
                  <a:lnSpc>
                    <a:spcPct val="100000"/>
                  </a:lnSpc>
                  <a:spcBef>
                    <a:spcPts val="1055"/>
                  </a:spcBef>
                  <a:buFont typeface="Arial" panose="020B0604020202020204" pitchFamily="34" charset="0"/>
                  <a:buChar char="•"/>
                  <a:tabLst>
                    <a:tab pos="4551045" algn="l"/>
                  </a:tabLst>
                </a:pPr>
                <a:r>
                  <a:rPr lang="en-US" sz="2000" spc="-10">
                    <a:latin typeface="Calibri"/>
                    <a:cs typeface="Calibri"/>
                  </a:rPr>
                  <a:t>Approximately </a:t>
                </a:r>
                <a:r>
                  <a:rPr lang="en-US" sz="2000" spc="-5">
                    <a:latin typeface="Calibri"/>
                    <a:cs typeface="Calibri"/>
                  </a:rPr>
                  <a:t>Short </a:t>
                </a:r>
                <a:r>
                  <a:rPr lang="en-US" sz="2000" spc="-10">
                    <a:latin typeface="Calibri"/>
                    <a:cs typeface="Calibri"/>
                  </a:rPr>
                  <a:t>circuit </a:t>
                </a:r>
                <a:r>
                  <a:rPr lang="en-US" sz="2000" spc="-5">
                    <a:latin typeface="Calibri"/>
                    <a:cs typeface="Calibri"/>
                  </a:rPr>
                  <a:t>in</a:t>
                </a:r>
                <a:r>
                  <a:rPr lang="en-US" sz="2000" spc="80">
                    <a:latin typeface="Calibri"/>
                    <a:cs typeface="Calibri"/>
                  </a:rPr>
                  <a:t> </a:t>
                </a:r>
                <a:r>
                  <a:rPr lang="en-US" sz="2000" b="1" spc="-15">
                    <a:latin typeface="Calibri"/>
                    <a:cs typeface="Calibri"/>
                  </a:rPr>
                  <a:t>Saturation</a:t>
                </a:r>
                <a:r>
                  <a:rPr lang="en-US" sz="2000" b="1" spc="15">
                    <a:latin typeface="Calibri"/>
                    <a:cs typeface="Calibri"/>
                  </a:rPr>
                  <a:t> </a:t>
                </a:r>
                <a:r>
                  <a:rPr lang="en-US" sz="2000" spc="-5">
                    <a:latin typeface="Calibri"/>
                    <a:cs typeface="Calibri"/>
                  </a:rPr>
                  <a:t>mode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𝐼</m:t>
                        </m:r>
                      </m:e>
                      <m:sub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spc="-5">
                    <a:latin typeface="Calibri"/>
                    <a:cs typeface="Calibri"/>
                  </a:rPr>
                  <a:t> </a:t>
                </a:r>
                <a:r>
                  <a:rPr lang="en-US" sz="2000" b="1" spc="-5">
                    <a:latin typeface="Calibri"/>
                    <a:cs typeface="Calibri"/>
                  </a:rPr>
                  <a:t>HIGH</a:t>
                </a:r>
                <a:r>
                  <a:rPr lang="en-US" sz="2000" spc="-5">
                    <a:latin typeface="Calibri"/>
                    <a:cs typeface="Calibri"/>
                  </a:rPr>
                  <a:t>) </a:t>
                </a:r>
              </a:p>
              <a:p>
                <a:pPr marL="323850" indent="-285750">
                  <a:lnSpc>
                    <a:spcPct val="100000"/>
                  </a:lnSpc>
                  <a:spcBef>
                    <a:spcPts val="1055"/>
                  </a:spcBef>
                  <a:buFont typeface="Arial" panose="020B0604020202020204" pitchFamily="34" charset="0"/>
                  <a:buChar char="•"/>
                  <a:tabLst>
                    <a:tab pos="4551045" algn="l"/>
                  </a:tabLst>
                </a:pPr>
                <a:r>
                  <a:rPr lang="en-US" sz="2000" spc="-5">
                    <a:latin typeface="Calibri"/>
                    <a:cs typeface="Calibri"/>
                  </a:rPr>
                  <a:t>Open circuit </a:t>
                </a:r>
                <a:r>
                  <a:rPr lang="en-US" sz="2000">
                    <a:latin typeface="Calibri"/>
                    <a:cs typeface="Calibri"/>
                  </a:rPr>
                  <a:t>in</a:t>
                </a:r>
                <a:r>
                  <a:rPr lang="en-US" sz="2000" spc="35">
                    <a:latin typeface="Calibri"/>
                    <a:cs typeface="Calibri"/>
                  </a:rPr>
                  <a:t> </a:t>
                </a:r>
                <a:r>
                  <a:rPr lang="en-US" sz="2000" b="1" spc="-5">
                    <a:latin typeface="Calibri"/>
                    <a:cs typeface="Calibri"/>
                  </a:rPr>
                  <a:t>Cutoff</a:t>
                </a:r>
                <a:r>
                  <a:rPr lang="en-US" sz="2000" b="1" spc="15">
                    <a:latin typeface="Calibri"/>
                    <a:cs typeface="Calibri"/>
                  </a:rPr>
                  <a:t> </a:t>
                </a:r>
                <a:r>
                  <a:rPr lang="en-US" sz="2000" spc="-5">
                    <a:latin typeface="Calibri"/>
                    <a:cs typeface="Calibri"/>
                  </a:rPr>
                  <a:t>mode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𝐼</m:t>
                        </m:r>
                      </m:e>
                      <m:sub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𝐵</m:t>
                        </m:r>
                      </m:sub>
                    </m:sSub>
                    <m:r>
                      <a:rPr lang="en-US" sz="2000" b="0" i="1" spc="-5" smtClean="0">
                        <a:latin typeface="Cambria Math" panose="02040503050406030204" pitchFamily="18" charset="0"/>
                        <a:cs typeface="Calibri"/>
                      </a:rPr>
                      <m:t>=0</m:t>
                    </m:r>
                  </m:oMath>
                </a14:m>
                <a:r>
                  <a:rPr lang="en-US" sz="2000" spc="-5">
                    <a:latin typeface="Calibri"/>
                    <a:cs typeface="Calibri"/>
                  </a:rPr>
                  <a:t>)</a:t>
                </a:r>
              </a:p>
              <a:p>
                <a:pPr marL="323850" indent="-285750">
                  <a:lnSpc>
                    <a:spcPct val="100000"/>
                  </a:lnSpc>
                  <a:spcBef>
                    <a:spcPts val="1055"/>
                  </a:spcBef>
                  <a:buFont typeface="Arial" panose="020B0604020202020204" pitchFamily="34" charset="0"/>
                  <a:buChar char="•"/>
                  <a:tabLst>
                    <a:tab pos="4551045" algn="l"/>
                  </a:tabLst>
                </a:pPr>
                <a:r>
                  <a:rPr lang="en-US" sz="2000" spc="-5">
                    <a:latin typeface="Calibri"/>
                    <a:cs typeface="Calibri"/>
                  </a:rPr>
                  <a:t>Can use as </a:t>
                </a:r>
                <a:r>
                  <a:rPr lang="en-US" sz="2000">
                    <a:latin typeface="Calibri"/>
                    <a:cs typeface="Calibri"/>
                  </a:rPr>
                  <a:t>a </a:t>
                </a:r>
                <a:r>
                  <a:rPr lang="en-US" sz="2000" spc="-10">
                    <a:latin typeface="Calibri"/>
                    <a:cs typeface="Calibri"/>
                  </a:rPr>
                  <a:t>switch </a:t>
                </a:r>
                <a:r>
                  <a:rPr lang="en-US" sz="2000">
                    <a:latin typeface="Cambria Math"/>
                    <a:cs typeface="Cambria Math"/>
                  </a:rPr>
                  <a:t>⇒</a:t>
                </a:r>
                <a:r>
                  <a:rPr lang="en-US" sz="2000" spc="70">
                    <a:latin typeface="Cambria Math"/>
                    <a:cs typeface="Cambria Math"/>
                  </a:rPr>
                  <a:t> </a:t>
                </a:r>
                <a:r>
                  <a:rPr lang="en-US" sz="2000" spc="-5">
                    <a:latin typeface="Calibri"/>
                    <a:cs typeface="Calibri"/>
                  </a:rPr>
                  <a:t>S-Model!</a:t>
                </a:r>
                <a:endParaRPr sz="200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2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574" y="4320019"/>
                <a:ext cx="5302609" cy="2110193"/>
              </a:xfrm>
              <a:prstGeom prst="rect">
                <a:avLst/>
              </a:prstGeom>
              <a:blipFill>
                <a:blip r:embed="rId4"/>
                <a:stretch>
                  <a:fillRect l="-2069" r="-1034" b="-6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object 5">
            <a:extLst>
              <a:ext uri="{FF2B5EF4-FFF2-40B4-BE49-F238E27FC236}">
                <a16:creationId xmlns:a16="http://schemas.microsoft.com/office/drawing/2014/main" id="{712A09FE-766C-6E59-A4BA-513464B9E26E}"/>
              </a:ext>
            </a:extLst>
          </p:cNvPr>
          <p:cNvSpPr txBox="1"/>
          <p:nvPr/>
        </p:nvSpPr>
        <p:spPr>
          <a:xfrm>
            <a:off x="1772016" y="1507037"/>
            <a:ext cx="94733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B</a:t>
            </a:r>
            <a:r>
              <a:rPr sz="2800" b="1" spc="-1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J</a:t>
            </a:r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T</a:t>
            </a:r>
          </a:p>
        </p:txBody>
      </p:sp>
      <p:sp>
        <p:nvSpPr>
          <p:cNvPr id="15" name="object 6">
            <a:extLst>
              <a:ext uri="{FF2B5EF4-FFF2-40B4-BE49-F238E27FC236}">
                <a16:creationId xmlns:a16="http://schemas.microsoft.com/office/drawing/2014/main" id="{7911A191-021B-468B-8344-F64947304801}"/>
              </a:ext>
            </a:extLst>
          </p:cNvPr>
          <p:cNvSpPr txBox="1"/>
          <p:nvPr/>
        </p:nvSpPr>
        <p:spPr>
          <a:xfrm>
            <a:off x="8517615" y="1507037"/>
            <a:ext cx="1644152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5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M</a:t>
            </a:r>
            <a:r>
              <a:rPr sz="2800" b="1" spc="-5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O</a:t>
            </a:r>
            <a:r>
              <a:rPr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SF</a:t>
            </a:r>
            <a:r>
              <a:rPr sz="2800" b="1" spc="-1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E</a:t>
            </a:r>
            <a:r>
              <a:rPr sz="2800" b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  <a:cs typeface="Calibri"/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2">
                <a:extLst>
                  <a:ext uri="{FF2B5EF4-FFF2-40B4-BE49-F238E27FC236}">
                    <a16:creationId xmlns:a16="http://schemas.microsoft.com/office/drawing/2014/main" id="{0D8EBF69-D05D-1A07-B7B3-5504BF4E9E90}"/>
                  </a:ext>
                </a:extLst>
              </p:cNvPr>
              <p:cNvSpPr txBox="1"/>
              <p:nvPr/>
            </p:nvSpPr>
            <p:spPr>
              <a:xfrm>
                <a:off x="6709621" y="4320019"/>
                <a:ext cx="4991312" cy="2110193"/>
              </a:xfrm>
              <a:prstGeom prst="rect">
                <a:avLst/>
              </a:prstGeom>
            </p:spPr>
            <p:txBody>
              <a:bodyPr vert="horz" wrap="square" lIns="0" tIns="146685" rIns="0" bIns="0" rtlCol="0">
                <a:spAutoFit/>
              </a:bodyPr>
              <a:lstStyle/>
              <a:p>
                <a:pPr marL="327025" indent="-285750">
                  <a:lnSpc>
                    <a:spcPct val="100000"/>
                  </a:lnSpc>
                  <a:spcBef>
                    <a:spcPts val="1155"/>
                  </a:spcBef>
                  <a:buFont typeface="Arial" panose="020B0604020202020204" pitchFamily="34" charset="0"/>
                  <a:buChar char="•"/>
                </a:pPr>
                <a:r>
                  <a:rPr lang="en-US" sz="2000" b="1" spc="-10">
                    <a:latin typeface="Calibri"/>
                    <a:cs typeface="Calibri"/>
                  </a:rPr>
                  <a:t>Triode</a:t>
                </a:r>
                <a:r>
                  <a:rPr lang="en-US" sz="2000" spc="-10">
                    <a:latin typeface="Calibri"/>
                    <a:cs typeface="Calibri"/>
                  </a:rPr>
                  <a:t> </a:t>
                </a:r>
                <a:r>
                  <a:rPr lang="en-US" sz="2000">
                    <a:latin typeface="Calibri"/>
                    <a:cs typeface="Calibri"/>
                  </a:rPr>
                  <a:t>mode </a:t>
                </a:r>
                <a:r>
                  <a:rPr lang="en-US" sz="2000" spc="-15">
                    <a:latin typeface="Calibri"/>
                    <a:cs typeface="Calibri"/>
                  </a:rPr>
                  <a:t>for </a:t>
                </a:r>
                <a:r>
                  <a:rPr lang="en-US" sz="2000" spc="-5">
                    <a:latin typeface="Calibri"/>
                    <a:cs typeface="Calibri"/>
                  </a:rPr>
                  <a:t>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𝐷𝑆</m:t>
                        </m:r>
                      </m:sub>
                    </m:sSub>
                    <m:r>
                      <a:rPr lang="en-US" sz="2000" b="0" i="1" spc="-5" smtClean="0">
                        <a:latin typeface="Cambria Math" panose="02040503050406030204" pitchFamily="18" charset="0"/>
                        <a:cs typeface="Calibri"/>
                      </a:rPr>
                      <m:t>(&lt;</m:t>
                    </m:r>
                    <m:sSub>
                      <m:sSubPr>
                        <m:ctrlP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𝑂𝑉</m:t>
                        </m:r>
                      </m:sub>
                    </m:sSub>
                    <m:r>
                      <a:rPr lang="en-US" sz="2000" b="0" i="1" spc="-5" smtClean="0">
                        <a:latin typeface="Cambria Math" panose="02040503050406030204" pitchFamily="18" charset="0"/>
                        <a:cs typeface="Calibri"/>
                      </a:rPr>
                      <m:t>)</m:t>
                    </m:r>
                  </m:oMath>
                </a14:m>
                <a:endParaRPr lang="en-US" sz="2000">
                  <a:latin typeface="Cambria Math"/>
                  <a:cs typeface="Cambria Math"/>
                </a:endParaRPr>
              </a:p>
              <a:p>
                <a:pPr marL="323850" indent="-285750">
                  <a:lnSpc>
                    <a:spcPct val="100000"/>
                  </a:lnSpc>
                  <a:spcBef>
                    <a:spcPts val="1055"/>
                  </a:spcBef>
                  <a:buFont typeface="Arial" panose="020B0604020202020204" pitchFamily="34" charset="0"/>
                  <a:buChar char="•"/>
                  <a:tabLst>
                    <a:tab pos="4551045" algn="l"/>
                  </a:tabLst>
                </a:pPr>
                <a:r>
                  <a:rPr lang="en-US" sz="2000" spc="-10">
                    <a:latin typeface="Calibri"/>
                    <a:cs typeface="Calibri"/>
                  </a:rPr>
                  <a:t>Approximately </a:t>
                </a:r>
                <a:r>
                  <a:rPr lang="en-US" sz="2000" spc="-5">
                    <a:latin typeface="Calibri"/>
                    <a:cs typeface="Calibri"/>
                  </a:rPr>
                  <a:t>Short </a:t>
                </a:r>
                <a:r>
                  <a:rPr lang="en-US" sz="2000" spc="-10">
                    <a:latin typeface="Calibri"/>
                    <a:cs typeface="Calibri"/>
                  </a:rPr>
                  <a:t>circuit </a:t>
                </a:r>
                <a:r>
                  <a:rPr lang="en-US" sz="2000" spc="-5">
                    <a:latin typeface="Calibri"/>
                    <a:cs typeface="Calibri"/>
                  </a:rPr>
                  <a:t>in</a:t>
                </a:r>
                <a:r>
                  <a:rPr lang="en-US" sz="2000" spc="80">
                    <a:latin typeface="Calibri"/>
                    <a:cs typeface="Calibri"/>
                  </a:rPr>
                  <a:t> </a:t>
                </a:r>
                <a:r>
                  <a:rPr lang="en-US" sz="2000" b="1" spc="-15">
                    <a:latin typeface="Calibri"/>
                    <a:cs typeface="Calibri"/>
                  </a:rPr>
                  <a:t>Triode</a:t>
                </a:r>
                <a:r>
                  <a:rPr lang="en-US" sz="2000" b="1" spc="15">
                    <a:latin typeface="Calibri"/>
                    <a:cs typeface="Calibri"/>
                  </a:rPr>
                  <a:t> </a:t>
                </a:r>
                <a:r>
                  <a:rPr lang="en-US" sz="2000" spc="-5">
                    <a:latin typeface="Calibri"/>
                    <a:cs typeface="Calibri"/>
                  </a:rPr>
                  <a:t>mode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𝑉</m:t>
                        </m:r>
                      </m:e>
                      <m:sub>
                        <m:r>
                          <a:rPr lang="en-US" sz="2000" b="0" i="1" spc="-5" smtClean="0">
                            <a:latin typeface="Cambria Math" panose="02040503050406030204" pitchFamily="18" charset="0"/>
                            <a:cs typeface="Calibri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en-US" sz="2000" spc="-5">
                    <a:latin typeface="Calibri"/>
                    <a:cs typeface="Calibri"/>
                  </a:rPr>
                  <a:t> </a:t>
                </a:r>
                <a:r>
                  <a:rPr lang="en-US" sz="2000" b="1" spc="-5">
                    <a:latin typeface="Calibri"/>
                    <a:cs typeface="Calibri"/>
                  </a:rPr>
                  <a:t>HIGH</a:t>
                </a:r>
                <a:r>
                  <a:rPr lang="en-US" sz="2000" spc="-5">
                    <a:latin typeface="Calibri"/>
                    <a:cs typeface="Calibri"/>
                  </a:rPr>
                  <a:t>) </a:t>
                </a:r>
              </a:p>
              <a:p>
                <a:pPr marL="323850" indent="-285750">
                  <a:lnSpc>
                    <a:spcPct val="100000"/>
                  </a:lnSpc>
                  <a:spcBef>
                    <a:spcPts val="1055"/>
                  </a:spcBef>
                  <a:buFont typeface="Arial" panose="020B0604020202020204" pitchFamily="34" charset="0"/>
                  <a:buChar char="•"/>
                  <a:tabLst>
                    <a:tab pos="4551045" algn="l"/>
                  </a:tabLst>
                </a:pPr>
                <a:r>
                  <a:rPr lang="en-US" sz="2000" spc="-5">
                    <a:latin typeface="Calibri"/>
                    <a:cs typeface="Calibri"/>
                  </a:rPr>
                  <a:t>Open circuit </a:t>
                </a:r>
                <a:r>
                  <a:rPr lang="en-US" sz="2000">
                    <a:latin typeface="Calibri"/>
                    <a:cs typeface="Calibri"/>
                  </a:rPr>
                  <a:t>in</a:t>
                </a:r>
                <a:r>
                  <a:rPr lang="en-US" sz="2000" spc="35">
                    <a:latin typeface="Calibri"/>
                    <a:cs typeface="Calibri"/>
                  </a:rPr>
                  <a:t> </a:t>
                </a:r>
                <a:r>
                  <a:rPr lang="en-US" sz="2000" b="1" spc="-5">
                    <a:latin typeface="Calibri"/>
                    <a:cs typeface="Calibri"/>
                  </a:rPr>
                  <a:t>Cutoff</a:t>
                </a:r>
                <a:r>
                  <a:rPr lang="en-US" sz="2000" b="1" spc="15">
                    <a:latin typeface="Calibri"/>
                    <a:cs typeface="Calibri"/>
                  </a:rPr>
                  <a:t> </a:t>
                </a:r>
                <a:r>
                  <a:rPr lang="en-US" sz="2000" spc="-5">
                    <a:latin typeface="Calibri"/>
                    <a:cs typeface="Calibri"/>
                  </a:rPr>
                  <a:t>mode </a:t>
                </a:r>
                <a:r>
                  <a:rPr lang="en-US" sz="2000" b="1" spc="-5">
                    <a:latin typeface="Calibri"/>
                    <a:cs typeface="Calibri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1" i="1" spc="-5" smtClean="0">
                            <a:latin typeface="Cambria Math" panose="02040503050406030204" pitchFamily="18" charset="0"/>
                            <a:cs typeface="Calibri"/>
                          </a:rPr>
                          <m:t>𝑽</m:t>
                        </m:r>
                      </m:e>
                      <m:sub>
                        <m:r>
                          <a:rPr lang="en-US" sz="2000" b="1" i="1" spc="-5" smtClean="0">
                            <a:latin typeface="Cambria Math" panose="02040503050406030204" pitchFamily="18" charset="0"/>
                            <a:cs typeface="Calibri"/>
                          </a:rPr>
                          <m:t>𝑮𝑺</m:t>
                        </m:r>
                      </m:sub>
                    </m:sSub>
                    <m:r>
                      <a:rPr lang="en-US" sz="2000" b="1" i="1" spc="-5" smtClean="0">
                        <a:latin typeface="Cambria Math" panose="02040503050406030204" pitchFamily="18" charset="0"/>
                        <a:cs typeface="Calibri"/>
                      </a:rPr>
                      <m:t>&lt;</m:t>
                    </m:r>
                    <m:sSub>
                      <m:sSubPr>
                        <m:ctrlPr>
                          <a:rPr lang="en-US" sz="2000" b="1" i="1" spc="-5" smtClean="0">
                            <a:latin typeface="Cambria Math" panose="02040503050406030204" pitchFamily="18" charset="0"/>
                            <a:cs typeface="Calibri"/>
                          </a:rPr>
                        </m:ctrlPr>
                      </m:sSubPr>
                      <m:e>
                        <m:r>
                          <a:rPr lang="en-US" sz="2000" b="1" i="1" spc="-5" smtClean="0">
                            <a:latin typeface="Cambria Math" panose="02040503050406030204" pitchFamily="18" charset="0"/>
                            <a:cs typeface="Calibri"/>
                          </a:rPr>
                          <m:t>𝑽</m:t>
                        </m:r>
                      </m:e>
                      <m:sub>
                        <m:r>
                          <a:rPr lang="en-US" sz="2000" b="1" i="1" spc="-5" smtClean="0">
                            <a:latin typeface="Cambria Math" panose="02040503050406030204" pitchFamily="18" charset="0"/>
                            <a:cs typeface="Calibri"/>
                          </a:rPr>
                          <m:t>𝑻</m:t>
                        </m:r>
                      </m:sub>
                    </m:sSub>
                    <m:r>
                      <a:rPr lang="en-US" sz="2000" b="1" i="1" spc="-5" smtClean="0">
                        <a:latin typeface="Cambria Math" panose="02040503050406030204" pitchFamily="18" charset="0"/>
                        <a:cs typeface="Calibri"/>
                      </a:rPr>
                      <m:t>=</m:t>
                    </m:r>
                    <m:r>
                      <a:rPr lang="en-US" sz="2000" b="1" i="1" spc="-5" smtClean="0">
                        <a:latin typeface="Cambria Math" panose="02040503050406030204" pitchFamily="18" charset="0"/>
                        <a:cs typeface="Calibri"/>
                      </a:rPr>
                      <m:t>𝟎</m:t>
                    </m:r>
                  </m:oMath>
                </a14:m>
                <a:r>
                  <a:rPr lang="en-US" sz="2000" b="1" spc="-5">
                    <a:latin typeface="Calibri"/>
                    <a:cs typeface="Calibri"/>
                  </a:rPr>
                  <a:t>)</a:t>
                </a:r>
              </a:p>
              <a:p>
                <a:pPr marL="323850" indent="-285750">
                  <a:lnSpc>
                    <a:spcPct val="100000"/>
                  </a:lnSpc>
                  <a:spcBef>
                    <a:spcPts val="1055"/>
                  </a:spcBef>
                  <a:buFont typeface="Arial" panose="020B0604020202020204" pitchFamily="34" charset="0"/>
                  <a:buChar char="•"/>
                  <a:tabLst>
                    <a:tab pos="4551045" algn="l"/>
                  </a:tabLst>
                </a:pPr>
                <a:r>
                  <a:rPr lang="en-US" sz="2000" spc="-5">
                    <a:latin typeface="Calibri"/>
                    <a:cs typeface="Calibri"/>
                  </a:rPr>
                  <a:t> Can use as </a:t>
                </a:r>
                <a:r>
                  <a:rPr lang="en-US" sz="2000">
                    <a:latin typeface="Calibri"/>
                    <a:cs typeface="Calibri"/>
                  </a:rPr>
                  <a:t>a </a:t>
                </a:r>
                <a:r>
                  <a:rPr lang="en-US" sz="2000" spc="-10">
                    <a:latin typeface="Calibri"/>
                    <a:cs typeface="Calibri"/>
                  </a:rPr>
                  <a:t>switch </a:t>
                </a:r>
                <a:r>
                  <a:rPr lang="en-US" sz="2000">
                    <a:latin typeface="Cambria Math"/>
                    <a:cs typeface="Cambria Math"/>
                  </a:rPr>
                  <a:t>⇒</a:t>
                </a:r>
                <a:r>
                  <a:rPr lang="en-US" sz="2000" spc="70">
                    <a:latin typeface="Cambria Math"/>
                    <a:cs typeface="Cambria Math"/>
                  </a:rPr>
                  <a:t> </a:t>
                </a:r>
                <a:r>
                  <a:rPr lang="en-US" sz="2000" spc="-5">
                    <a:latin typeface="Calibri"/>
                    <a:cs typeface="Calibri"/>
                  </a:rPr>
                  <a:t>S-Model!</a:t>
                </a:r>
                <a:endParaRPr sz="200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6" name="object 12">
                <a:extLst>
                  <a:ext uri="{FF2B5EF4-FFF2-40B4-BE49-F238E27FC236}">
                    <a16:creationId xmlns:a16="http://schemas.microsoft.com/office/drawing/2014/main" id="{0D8EBF69-D05D-1A07-B7B3-5504BF4E9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9621" y="4320019"/>
                <a:ext cx="4991312" cy="2110193"/>
              </a:xfrm>
              <a:prstGeom prst="rect">
                <a:avLst/>
              </a:prstGeom>
              <a:blipFill>
                <a:blip r:embed="rId5"/>
                <a:stretch>
                  <a:fillRect l="-2200" r="-1467" b="-6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53822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/>
              <a:t>MOSFET</a:t>
            </a:r>
            <a:r>
              <a:rPr spc="-55"/>
              <a:t> </a:t>
            </a:r>
            <a:r>
              <a:rPr spc="-5"/>
              <a:t>S-Model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916938" y="1548194"/>
                <a:ext cx="10212494" cy="1536318"/>
              </a:xfrm>
              <a:prstGeom prst="rect">
                <a:avLst/>
              </a:prstGeom>
            </p:spPr>
            <p:txBody>
              <a:bodyPr vert="horz" wrap="square" lIns="0" tIns="91440" rIns="0" bIns="0" rtlCol="0">
                <a:spAutoFit/>
              </a:bodyPr>
              <a:lstStyle/>
              <a:p>
                <a:pPr marL="311150" indent="-285750">
                  <a:lnSpc>
                    <a:spcPct val="100000"/>
                  </a:lnSpc>
                  <a:spcBef>
                    <a:spcPts val="720"/>
                  </a:spcBef>
                  <a:buFont typeface="Arial" panose="020B0604020202020204" pitchFamily="34" charset="0"/>
                  <a:buChar char="•"/>
                  <a:tabLst>
                    <a:tab pos="254000" algn="l"/>
                  </a:tabLst>
                </a:pPr>
                <a:r>
                  <a:rPr lang="en-US" sz="2400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The MOSFET (approximately) behaves like a switch </a:t>
                </a:r>
              </a:p>
              <a:p>
                <a:pPr marL="311150" indent="-285750">
                  <a:lnSpc>
                    <a:spcPct val="100000"/>
                  </a:lnSpc>
                  <a:spcBef>
                    <a:spcPts val="720"/>
                  </a:spcBef>
                  <a:buFont typeface="Arial" panose="020B0604020202020204" pitchFamily="34" charset="0"/>
                  <a:buChar char="•"/>
                  <a:tabLst>
                    <a:tab pos="2540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𝐺𝑆</m:t>
                        </m:r>
                      </m:sub>
                    </m:sSub>
                  </m:oMath>
                </a14:m>
                <a:r>
                  <a:rPr lang="en-US" sz="2400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 Here,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= “0” ⇒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</m:oMath>
                </a14:m>
                <a:r>
                  <a:rPr lang="en-US" sz="2400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=“1”⇒ 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𝑮𝑺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4000"/>
                </a:br>
                <a:endParaRPr sz="3600" baseline="-16666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1548194"/>
                <a:ext cx="10212494" cy="1536318"/>
              </a:xfrm>
              <a:prstGeom prst="rect">
                <a:avLst/>
              </a:prstGeom>
              <a:blipFill>
                <a:blip r:embed="rId2"/>
                <a:stretch>
                  <a:fillRect l="-1432" t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/>
          <p:nvPr/>
        </p:nvSpPr>
        <p:spPr>
          <a:xfrm>
            <a:off x="4193073" y="3262312"/>
            <a:ext cx="2285999" cy="2838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37495" y="3243262"/>
            <a:ext cx="2311400" cy="27749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932723" y="2976562"/>
            <a:ext cx="3121660" cy="3200400"/>
          </a:xfrm>
          <a:custGeom>
            <a:avLst/>
            <a:gdLst/>
            <a:ahLst/>
            <a:cxnLst/>
            <a:rect l="l" t="t" r="r" b="b"/>
            <a:pathLst>
              <a:path w="3121659" h="3200400">
                <a:moveTo>
                  <a:pt x="0" y="221637"/>
                </a:moveTo>
                <a:lnTo>
                  <a:pt x="4502" y="176969"/>
                </a:lnTo>
                <a:lnTo>
                  <a:pt x="17417" y="135366"/>
                </a:lnTo>
                <a:lnTo>
                  <a:pt x="37852" y="97717"/>
                </a:lnTo>
                <a:lnTo>
                  <a:pt x="64916" y="64916"/>
                </a:lnTo>
                <a:lnTo>
                  <a:pt x="97717" y="37852"/>
                </a:lnTo>
                <a:lnTo>
                  <a:pt x="135366" y="17417"/>
                </a:lnTo>
                <a:lnTo>
                  <a:pt x="176969" y="4502"/>
                </a:lnTo>
                <a:lnTo>
                  <a:pt x="221637" y="0"/>
                </a:lnTo>
                <a:lnTo>
                  <a:pt x="2899581" y="0"/>
                </a:lnTo>
                <a:lnTo>
                  <a:pt x="2944248" y="4502"/>
                </a:lnTo>
                <a:lnTo>
                  <a:pt x="2985852" y="17417"/>
                </a:lnTo>
                <a:lnTo>
                  <a:pt x="3023500" y="37852"/>
                </a:lnTo>
                <a:lnTo>
                  <a:pt x="3056302" y="64916"/>
                </a:lnTo>
                <a:lnTo>
                  <a:pt x="3083366" y="97717"/>
                </a:lnTo>
                <a:lnTo>
                  <a:pt x="3103801" y="135366"/>
                </a:lnTo>
                <a:lnTo>
                  <a:pt x="3116716" y="176969"/>
                </a:lnTo>
                <a:lnTo>
                  <a:pt x="3121219" y="221637"/>
                </a:lnTo>
                <a:lnTo>
                  <a:pt x="3121219" y="2978762"/>
                </a:lnTo>
                <a:lnTo>
                  <a:pt x="3116716" y="3023430"/>
                </a:lnTo>
                <a:lnTo>
                  <a:pt x="3103801" y="3065033"/>
                </a:lnTo>
                <a:lnTo>
                  <a:pt x="3083366" y="3102682"/>
                </a:lnTo>
                <a:lnTo>
                  <a:pt x="3056302" y="3135484"/>
                </a:lnTo>
                <a:lnTo>
                  <a:pt x="3023500" y="3162547"/>
                </a:lnTo>
                <a:lnTo>
                  <a:pt x="2985852" y="3182982"/>
                </a:lnTo>
                <a:lnTo>
                  <a:pt x="2944248" y="3195897"/>
                </a:lnTo>
                <a:lnTo>
                  <a:pt x="2899581" y="3200400"/>
                </a:lnTo>
                <a:lnTo>
                  <a:pt x="221637" y="3200400"/>
                </a:lnTo>
                <a:lnTo>
                  <a:pt x="176969" y="3195897"/>
                </a:lnTo>
                <a:lnTo>
                  <a:pt x="135366" y="3182982"/>
                </a:lnTo>
                <a:lnTo>
                  <a:pt x="97717" y="3162547"/>
                </a:lnTo>
                <a:lnTo>
                  <a:pt x="64916" y="3135484"/>
                </a:lnTo>
                <a:lnTo>
                  <a:pt x="37852" y="3102682"/>
                </a:lnTo>
                <a:lnTo>
                  <a:pt x="17417" y="3065033"/>
                </a:lnTo>
                <a:lnTo>
                  <a:pt x="4502" y="3023430"/>
                </a:lnTo>
                <a:lnTo>
                  <a:pt x="0" y="2978762"/>
                </a:lnTo>
                <a:lnTo>
                  <a:pt x="0" y="221637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77145" y="2976562"/>
            <a:ext cx="3121660" cy="3200400"/>
          </a:xfrm>
          <a:custGeom>
            <a:avLst/>
            <a:gdLst/>
            <a:ahLst/>
            <a:cxnLst/>
            <a:rect l="l" t="t" r="r" b="b"/>
            <a:pathLst>
              <a:path w="3121659" h="3200400">
                <a:moveTo>
                  <a:pt x="0" y="221637"/>
                </a:moveTo>
                <a:lnTo>
                  <a:pt x="4502" y="176969"/>
                </a:lnTo>
                <a:lnTo>
                  <a:pt x="17417" y="135366"/>
                </a:lnTo>
                <a:lnTo>
                  <a:pt x="37852" y="97717"/>
                </a:lnTo>
                <a:lnTo>
                  <a:pt x="64916" y="64916"/>
                </a:lnTo>
                <a:lnTo>
                  <a:pt x="97717" y="37852"/>
                </a:lnTo>
                <a:lnTo>
                  <a:pt x="135366" y="17417"/>
                </a:lnTo>
                <a:lnTo>
                  <a:pt x="176969" y="4502"/>
                </a:lnTo>
                <a:lnTo>
                  <a:pt x="221637" y="0"/>
                </a:lnTo>
                <a:lnTo>
                  <a:pt x="2899581" y="0"/>
                </a:lnTo>
                <a:lnTo>
                  <a:pt x="2944248" y="4502"/>
                </a:lnTo>
                <a:lnTo>
                  <a:pt x="2985852" y="17417"/>
                </a:lnTo>
                <a:lnTo>
                  <a:pt x="3023500" y="37852"/>
                </a:lnTo>
                <a:lnTo>
                  <a:pt x="3056302" y="64916"/>
                </a:lnTo>
                <a:lnTo>
                  <a:pt x="3083366" y="97717"/>
                </a:lnTo>
                <a:lnTo>
                  <a:pt x="3103801" y="135366"/>
                </a:lnTo>
                <a:lnTo>
                  <a:pt x="3116716" y="176969"/>
                </a:lnTo>
                <a:lnTo>
                  <a:pt x="3121219" y="221637"/>
                </a:lnTo>
                <a:lnTo>
                  <a:pt x="3121219" y="2978762"/>
                </a:lnTo>
                <a:lnTo>
                  <a:pt x="3116716" y="3023430"/>
                </a:lnTo>
                <a:lnTo>
                  <a:pt x="3103801" y="3065033"/>
                </a:lnTo>
                <a:lnTo>
                  <a:pt x="3083366" y="3102682"/>
                </a:lnTo>
                <a:lnTo>
                  <a:pt x="3056302" y="3135484"/>
                </a:lnTo>
                <a:lnTo>
                  <a:pt x="3023500" y="3162547"/>
                </a:lnTo>
                <a:lnTo>
                  <a:pt x="2985852" y="3182982"/>
                </a:lnTo>
                <a:lnTo>
                  <a:pt x="2944248" y="3195897"/>
                </a:lnTo>
                <a:lnTo>
                  <a:pt x="2899581" y="3200400"/>
                </a:lnTo>
                <a:lnTo>
                  <a:pt x="221637" y="3200400"/>
                </a:lnTo>
                <a:lnTo>
                  <a:pt x="176969" y="3195897"/>
                </a:lnTo>
                <a:lnTo>
                  <a:pt x="135366" y="3182982"/>
                </a:lnTo>
                <a:lnTo>
                  <a:pt x="97717" y="3162547"/>
                </a:lnTo>
                <a:lnTo>
                  <a:pt x="64916" y="3135484"/>
                </a:lnTo>
                <a:lnTo>
                  <a:pt x="37852" y="3102682"/>
                </a:lnTo>
                <a:lnTo>
                  <a:pt x="17417" y="3065033"/>
                </a:lnTo>
                <a:lnTo>
                  <a:pt x="4502" y="3023430"/>
                </a:lnTo>
                <a:lnTo>
                  <a:pt x="0" y="2978762"/>
                </a:lnTo>
                <a:lnTo>
                  <a:pt x="0" y="221637"/>
                </a:lnTo>
                <a:close/>
              </a:path>
            </a:pathLst>
          </a:custGeom>
          <a:ln w="28575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12226" y="3679081"/>
            <a:ext cx="1761283" cy="2078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4">
            <a:extLst>
              <a:ext uri="{FF2B5EF4-FFF2-40B4-BE49-F238E27FC236}">
                <a16:creationId xmlns:a16="http://schemas.microsoft.com/office/drawing/2014/main" id="{084BE636-97AE-D1F2-ADC8-0456D91099AA}"/>
              </a:ext>
            </a:extLst>
          </p:cNvPr>
          <p:cNvSpPr/>
          <p:nvPr/>
        </p:nvSpPr>
        <p:spPr>
          <a:xfrm>
            <a:off x="1069429" y="3077398"/>
            <a:ext cx="1921182" cy="27207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6">
            <a:extLst>
              <a:ext uri="{FF2B5EF4-FFF2-40B4-BE49-F238E27FC236}">
                <a16:creationId xmlns:a16="http://schemas.microsoft.com/office/drawing/2014/main" id="{12859CDB-252B-956B-DB5C-248D6F7FD7F3}"/>
              </a:ext>
            </a:extLst>
          </p:cNvPr>
          <p:cNvSpPr/>
          <p:nvPr/>
        </p:nvSpPr>
        <p:spPr>
          <a:xfrm>
            <a:off x="5907660" y="3209040"/>
            <a:ext cx="3352800" cy="2565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A0D1984-7C6C-6930-F360-8E164D13DDB1}"/>
              </a:ext>
            </a:extLst>
          </p:cNvPr>
          <p:cNvSpPr/>
          <p:nvPr/>
        </p:nvSpPr>
        <p:spPr>
          <a:xfrm>
            <a:off x="2797430" y="3113790"/>
            <a:ext cx="2908300" cy="27559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8" y="611124"/>
            <a:ext cx="53822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5"/>
              <a:t>BJT</a:t>
            </a:r>
            <a:r>
              <a:rPr spc="-55"/>
              <a:t> </a:t>
            </a:r>
            <a:r>
              <a:rPr spc="-5"/>
              <a:t>S-Model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916938" y="1548194"/>
                <a:ext cx="10212494" cy="1536318"/>
              </a:xfrm>
              <a:prstGeom prst="rect">
                <a:avLst/>
              </a:prstGeom>
            </p:spPr>
            <p:txBody>
              <a:bodyPr vert="horz" wrap="square" lIns="0" tIns="91440" rIns="0" bIns="0" rtlCol="0">
                <a:spAutoFit/>
              </a:bodyPr>
              <a:lstStyle/>
              <a:p>
                <a:pPr marL="311150" indent="-285750">
                  <a:lnSpc>
                    <a:spcPct val="100000"/>
                  </a:lnSpc>
                  <a:spcBef>
                    <a:spcPts val="720"/>
                  </a:spcBef>
                  <a:buFont typeface="Arial" panose="020B0604020202020204" pitchFamily="34" charset="0"/>
                  <a:buChar char="•"/>
                  <a:tabLst>
                    <a:tab pos="254000" algn="l"/>
                  </a:tabLst>
                </a:pPr>
                <a:r>
                  <a:rPr lang="en-US" sz="2400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The BJT (approximately) behaves like a switch </a:t>
                </a:r>
              </a:p>
              <a:p>
                <a:pPr marL="311150" indent="-285750">
                  <a:lnSpc>
                    <a:spcPct val="100000"/>
                  </a:lnSpc>
                  <a:spcBef>
                    <a:spcPts val="720"/>
                  </a:spcBef>
                  <a:buFont typeface="Arial" panose="020B0604020202020204" pitchFamily="34" charset="0"/>
                  <a:buChar char="•"/>
                  <a:tabLst>
                    <a:tab pos="254000" algn="l"/>
                  </a:tabLs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sz="2400" b="0" i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. Here,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 = “0” ⇒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b="0" i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solidFill>
                          <a:srgbClr val="00B0F0"/>
                        </a:solidFill>
                        <a:effectLst/>
                        <a:latin typeface="Cambria Math" panose="02040503050406030204" pitchFamily="18" charset="0"/>
                      </a:rPr>
                      <m:t>=“1”⇒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sz="24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1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𝑻𝑯</m:t>
                        </m:r>
                      </m:sub>
                    </m:sSub>
                    <m:r>
                      <a:rPr lang="en-US" sz="4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4000"/>
                </a:br>
                <a:endParaRPr sz="3600" baseline="-16666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38" y="1548194"/>
                <a:ext cx="10212494" cy="1536318"/>
              </a:xfrm>
              <a:prstGeom prst="rect">
                <a:avLst/>
              </a:prstGeom>
              <a:blipFill>
                <a:blip r:embed="rId5"/>
                <a:stretch>
                  <a:fillRect l="-1432" t="-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bject 6"/>
          <p:cNvSpPr/>
          <p:nvPr/>
        </p:nvSpPr>
        <p:spPr>
          <a:xfrm>
            <a:off x="3151992" y="3209039"/>
            <a:ext cx="2660418" cy="2455161"/>
          </a:xfrm>
          <a:custGeom>
            <a:avLst/>
            <a:gdLst/>
            <a:ahLst/>
            <a:cxnLst/>
            <a:rect l="l" t="t" r="r" b="b"/>
            <a:pathLst>
              <a:path w="3121659" h="3200400">
                <a:moveTo>
                  <a:pt x="0" y="221637"/>
                </a:moveTo>
                <a:lnTo>
                  <a:pt x="4502" y="176969"/>
                </a:lnTo>
                <a:lnTo>
                  <a:pt x="17417" y="135366"/>
                </a:lnTo>
                <a:lnTo>
                  <a:pt x="37852" y="97717"/>
                </a:lnTo>
                <a:lnTo>
                  <a:pt x="64916" y="64916"/>
                </a:lnTo>
                <a:lnTo>
                  <a:pt x="97717" y="37852"/>
                </a:lnTo>
                <a:lnTo>
                  <a:pt x="135366" y="17417"/>
                </a:lnTo>
                <a:lnTo>
                  <a:pt x="176969" y="4502"/>
                </a:lnTo>
                <a:lnTo>
                  <a:pt x="221637" y="0"/>
                </a:lnTo>
                <a:lnTo>
                  <a:pt x="2899581" y="0"/>
                </a:lnTo>
                <a:lnTo>
                  <a:pt x="2944248" y="4502"/>
                </a:lnTo>
                <a:lnTo>
                  <a:pt x="2985852" y="17417"/>
                </a:lnTo>
                <a:lnTo>
                  <a:pt x="3023500" y="37852"/>
                </a:lnTo>
                <a:lnTo>
                  <a:pt x="3056302" y="64916"/>
                </a:lnTo>
                <a:lnTo>
                  <a:pt x="3083366" y="97717"/>
                </a:lnTo>
                <a:lnTo>
                  <a:pt x="3103801" y="135366"/>
                </a:lnTo>
                <a:lnTo>
                  <a:pt x="3116716" y="176969"/>
                </a:lnTo>
                <a:lnTo>
                  <a:pt x="3121219" y="221637"/>
                </a:lnTo>
                <a:lnTo>
                  <a:pt x="3121219" y="2978762"/>
                </a:lnTo>
                <a:lnTo>
                  <a:pt x="3116716" y="3023430"/>
                </a:lnTo>
                <a:lnTo>
                  <a:pt x="3103801" y="3065033"/>
                </a:lnTo>
                <a:lnTo>
                  <a:pt x="3083366" y="3102682"/>
                </a:lnTo>
                <a:lnTo>
                  <a:pt x="3056302" y="3135484"/>
                </a:lnTo>
                <a:lnTo>
                  <a:pt x="3023500" y="3162547"/>
                </a:lnTo>
                <a:lnTo>
                  <a:pt x="2985852" y="3182982"/>
                </a:lnTo>
                <a:lnTo>
                  <a:pt x="2944248" y="3195897"/>
                </a:lnTo>
                <a:lnTo>
                  <a:pt x="2899581" y="3200400"/>
                </a:lnTo>
                <a:lnTo>
                  <a:pt x="221637" y="3200400"/>
                </a:lnTo>
                <a:lnTo>
                  <a:pt x="176969" y="3195897"/>
                </a:lnTo>
                <a:lnTo>
                  <a:pt x="135366" y="3182982"/>
                </a:lnTo>
                <a:lnTo>
                  <a:pt x="97717" y="3162547"/>
                </a:lnTo>
                <a:lnTo>
                  <a:pt x="64916" y="3135484"/>
                </a:lnTo>
                <a:lnTo>
                  <a:pt x="37852" y="3102682"/>
                </a:lnTo>
                <a:lnTo>
                  <a:pt x="17417" y="3065033"/>
                </a:lnTo>
                <a:lnTo>
                  <a:pt x="4502" y="3023430"/>
                </a:lnTo>
                <a:lnTo>
                  <a:pt x="0" y="2978762"/>
                </a:lnTo>
                <a:lnTo>
                  <a:pt x="0" y="221637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135172" y="3209040"/>
            <a:ext cx="2851381" cy="2455160"/>
          </a:xfrm>
          <a:custGeom>
            <a:avLst/>
            <a:gdLst/>
            <a:ahLst/>
            <a:cxnLst/>
            <a:rect l="l" t="t" r="r" b="b"/>
            <a:pathLst>
              <a:path w="3121659" h="3200400">
                <a:moveTo>
                  <a:pt x="0" y="221637"/>
                </a:moveTo>
                <a:lnTo>
                  <a:pt x="4502" y="176969"/>
                </a:lnTo>
                <a:lnTo>
                  <a:pt x="17417" y="135366"/>
                </a:lnTo>
                <a:lnTo>
                  <a:pt x="37852" y="97717"/>
                </a:lnTo>
                <a:lnTo>
                  <a:pt x="64916" y="64916"/>
                </a:lnTo>
                <a:lnTo>
                  <a:pt x="97717" y="37852"/>
                </a:lnTo>
                <a:lnTo>
                  <a:pt x="135366" y="17417"/>
                </a:lnTo>
                <a:lnTo>
                  <a:pt x="176969" y="4502"/>
                </a:lnTo>
                <a:lnTo>
                  <a:pt x="221637" y="0"/>
                </a:lnTo>
                <a:lnTo>
                  <a:pt x="2899581" y="0"/>
                </a:lnTo>
                <a:lnTo>
                  <a:pt x="2944248" y="4502"/>
                </a:lnTo>
                <a:lnTo>
                  <a:pt x="2985852" y="17417"/>
                </a:lnTo>
                <a:lnTo>
                  <a:pt x="3023500" y="37852"/>
                </a:lnTo>
                <a:lnTo>
                  <a:pt x="3056302" y="64916"/>
                </a:lnTo>
                <a:lnTo>
                  <a:pt x="3083366" y="97717"/>
                </a:lnTo>
                <a:lnTo>
                  <a:pt x="3103801" y="135366"/>
                </a:lnTo>
                <a:lnTo>
                  <a:pt x="3116716" y="176969"/>
                </a:lnTo>
                <a:lnTo>
                  <a:pt x="3121219" y="221637"/>
                </a:lnTo>
                <a:lnTo>
                  <a:pt x="3121219" y="2978762"/>
                </a:lnTo>
                <a:lnTo>
                  <a:pt x="3116716" y="3023430"/>
                </a:lnTo>
                <a:lnTo>
                  <a:pt x="3103801" y="3065033"/>
                </a:lnTo>
                <a:lnTo>
                  <a:pt x="3083366" y="3102682"/>
                </a:lnTo>
                <a:lnTo>
                  <a:pt x="3056302" y="3135484"/>
                </a:lnTo>
                <a:lnTo>
                  <a:pt x="3023500" y="3162547"/>
                </a:lnTo>
                <a:lnTo>
                  <a:pt x="2985852" y="3182982"/>
                </a:lnTo>
                <a:lnTo>
                  <a:pt x="2944248" y="3195897"/>
                </a:lnTo>
                <a:lnTo>
                  <a:pt x="2899581" y="3200400"/>
                </a:lnTo>
                <a:lnTo>
                  <a:pt x="221637" y="3200400"/>
                </a:lnTo>
                <a:lnTo>
                  <a:pt x="176969" y="3195897"/>
                </a:lnTo>
                <a:lnTo>
                  <a:pt x="135366" y="3182982"/>
                </a:lnTo>
                <a:lnTo>
                  <a:pt x="97717" y="3162547"/>
                </a:lnTo>
                <a:lnTo>
                  <a:pt x="64916" y="3135484"/>
                </a:lnTo>
                <a:lnTo>
                  <a:pt x="37852" y="3102682"/>
                </a:lnTo>
                <a:lnTo>
                  <a:pt x="17417" y="3065033"/>
                </a:lnTo>
                <a:lnTo>
                  <a:pt x="4502" y="3023430"/>
                </a:lnTo>
                <a:lnTo>
                  <a:pt x="0" y="2978762"/>
                </a:lnTo>
                <a:lnTo>
                  <a:pt x="0" y="221637"/>
                </a:lnTo>
                <a:close/>
              </a:path>
            </a:pathLst>
          </a:custGeom>
          <a:ln w="28575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object 15">
                <a:extLst>
                  <a:ext uri="{FF2B5EF4-FFF2-40B4-BE49-F238E27FC236}">
                    <a16:creationId xmlns:a16="http://schemas.microsoft.com/office/drawing/2014/main" id="{31B64F54-4E1C-6025-3FE4-FE2C1EAE4D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9208723"/>
                  </p:ext>
                </p:extLst>
              </p:nvPr>
            </p:nvGraphicFramePr>
            <p:xfrm>
              <a:off x="8187267" y="611124"/>
              <a:ext cx="3454400" cy="1112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514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029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sz="21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91440" algn="ctr">
                            <a:lnSpc>
                              <a:spcPct val="100000"/>
                            </a:lnSpc>
                            <a:spcBef>
                              <a:spcPts val="265"/>
                            </a:spcBef>
                          </a:pPr>
                          <a:r>
                            <a:rPr sz="1800" b="1" spc="-15">
                              <a:solidFill>
                                <a:srgbClr val="FFFFFF"/>
                              </a:solidFill>
                            </a:rPr>
                            <a:t>Representation</a:t>
                          </a:r>
                          <a:endParaRPr sz="1800">
                            <a:latin typeface="Calibri"/>
                            <a:cs typeface="Calibri"/>
                          </a:endParaRPr>
                        </a:p>
                      </a:txBody>
                      <a:tcPr marL="0" marR="0" marT="33655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90805" algn="ctr">
                            <a:lnSpc>
                              <a:spcPct val="100000"/>
                            </a:lnSpc>
                            <a:spcBef>
                              <a:spcPts val="250"/>
                            </a:spcBef>
                          </a:pPr>
                          <a:r>
                            <a:rPr sz="1800"/>
                            <a:t>Logic</a:t>
                          </a:r>
                          <a:r>
                            <a:rPr sz="1800" spc="-10"/>
                            <a:t> </a:t>
                          </a:r>
                          <a:r>
                            <a:rPr sz="1800"/>
                            <a:t>0</a:t>
                          </a:r>
                          <a:endParaRPr sz="1800">
                            <a:latin typeface="Calibri"/>
                            <a:cs typeface="Calibri"/>
                          </a:endParaRPr>
                        </a:p>
                      </a:txBody>
                      <a:tcPr marL="0" marR="0" marT="3175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  <a:spcBef>
                              <a:spcPts val="250"/>
                            </a:spcBef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Cambria Math"/>
                                      </a:rPr>
                                      <m:t>𝑰</m:t>
                                    </m:r>
                                  </m:e>
                                  <m:sub>
                                    <m: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Cambria Math"/>
                                      </a:rPr>
                                      <m:t>𝑩</m:t>
                                    </m:r>
                                  </m:sub>
                                </m:sSub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=</m:t>
                                </m:r>
                                <m:r>
                                  <a:rPr lang="en-US" sz="1800" b="1" i="1" smtClean="0">
                                    <a:latin typeface="Cambria Math" panose="02040503050406030204" pitchFamily="18" charset="0"/>
                                    <a:cs typeface="Cambria Math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sz="1800" b="1">
                            <a:latin typeface="Cambria Math"/>
                            <a:cs typeface="Cambria Math"/>
                          </a:endParaRPr>
                        </a:p>
                      </a:txBody>
                      <a:tcPr marL="0" marR="0" marT="3175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90805" algn="ctr">
                            <a:lnSpc>
                              <a:spcPct val="100000"/>
                            </a:lnSpc>
                            <a:spcBef>
                              <a:spcPts val="254"/>
                            </a:spcBef>
                          </a:pPr>
                          <a:r>
                            <a:rPr sz="1800"/>
                            <a:t>Logic</a:t>
                          </a:r>
                          <a:r>
                            <a:rPr sz="1800" spc="-10"/>
                            <a:t> </a:t>
                          </a:r>
                          <a:r>
                            <a:rPr sz="1800"/>
                            <a:t>1</a:t>
                          </a:r>
                          <a:endParaRPr sz="1800">
                            <a:latin typeface="Calibri"/>
                            <a:cs typeface="Calibri"/>
                          </a:endParaRPr>
                        </a:p>
                      </a:txBody>
                      <a:tcPr marL="0" marR="0" marT="32384" marB="0"/>
                    </a:tc>
                    <a:tc>
                      <a:txBody>
                        <a:bodyPr/>
                        <a:lstStyle/>
                        <a:p>
                          <a:pPr marL="95250" algn="ctr">
                            <a:lnSpc>
                              <a:spcPct val="100000"/>
                            </a:lnSpc>
                            <a:spcBef>
                              <a:spcPts val="254"/>
                            </a:spcBef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mbria Math"/>
                                </a:rPr>
                                <m:t>&gt;</m:t>
                              </m:r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𝑻𝑯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 b="1">
                              <a:latin typeface="Cambria Math"/>
                              <a:cs typeface="Cambria Math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𝑰</m:t>
                                  </m:r>
                                </m:e>
                                <m:sub>
                                  <m:r>
                                    <a:rPr lang="en-US" sz="1800" b="1" i="1" smtClean="0">
                                      <a:latin typeface="Cambria Math" panose="02040503050406030204" pitchFamily="18" charset="0"/>
                                      <a:cs typeface="Cambria Math"/>
                                    </a:rPr>
                                    <m:t>𝑩</m:t>
                                  </m:r>
                                </m:sub>
                              </m:sSub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mbria Math"/>
                                </a:rPr>
                                <m:t>=</m:t>
                              </m:r>
                              <m:r>
                                <a:rPr lang="en-US" sz="1800" b="1" i="1" smtClean="0">
                                  <a:latin typeface="Cambria Math" panose="02040503050406030204" pitchFamily="18" charset="0"/>
                                  <a:cs typeface="Cambria Math"/>
                                </a:rPr>
                                <m:t>𝑯𝑰𝑮𝑯</m:t>
                              </m:r>
                            </m:oMath>
                          </a14:m>
                          <a:endParaRPr sz="1800" b="1">
                            <a:latin typeface="Cambria Math"/>
                            <a:cs typeface="Cambria Math"/>
                          </a:endParaRPr>
                        </a:p>
                      </a:txBody>
                      <a:tcPr marL="0" marR="0" marT="32384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object 15">
                <a:extLst>
                  <a:ext uri="{FF2B5EF4-FFF2-40B4-BE49-F238E27FC236}">
                    <a16:creationId xmlns:a16="http://schemas.microsoft.com/office/drawing/2014/main" id="{31B64F54-4E1C-6025-3FE4-FE2C1EAE4D1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99208723"/>
                  </p:ext>
                </p:extLst>
              </p:nvPr>
            </p:nvGraphicFramePr>
            <p:xfrm>
              <a:off x="8187267" y="611124"/>
              <a:ext cx="3454400" cy="111252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15146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30293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0000"/>
                            </a:lnSpc>
                          </a:pPr>
                          <a:endParaRPr sz="21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91440" algn="ctr">
                            <a:lnSpc>
                              <a:spcPct val="100000"/>
                            </a:lnSpc>
                            <a:spcBef>
                              <a:spcPts val="265"/>
                            </a:spcBef>
                          </a:pPr>
                          <a:r>
                            <a:rPr sz="1800" b="1" spc="-15">
                              <a:solidFill>
                                <a:srgbClr val="FFFFFF"/>
                              </a:solidFill>
                            </a:rPr>
                            <a:t>Representation</a:t>
                          </a:r>
                          <a:endParaRPr sz="1800">
                            <a:latin typeface="Calibri"/>
                            <a:cs typeface="Calibri"/>
                          </a:endParaRPr>
                        </a:p>
                      </a:txBody>
                      <a:tcPr marL="0" marR="0" marT="33655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90805" algn="ctr">
                            <a:lnSpc>
                              <a:spcPct val="100000"/>
                            </a:lnSpc>
                            <a:spcBef>
                              <a:spcPts val="250"/>
                            </a:spcBef>
                          </a:pPr>
                          <a:r>
                            <a:rPr sz="1800"/>
                            <a:t>Logic</a:t>
                          </a:r>
                          <a:r>
                            <a:rPr sz="1800" spc="-10"/>
                            <a:t> </a:t>
                          </a:r>
                          <a:r>
                            <a:rPr sz="1800"/>
                            <a:t>0</a:t>
                          </a:r>
                          <a:endParaRPr sz="1800">
                            <a:latin typeface="Calibri"/>
                            <a:cs typeface="Calibri"/>
                          </a:endParaRPr>
                        </a:p>
                      </a:txBody>
                      <a:tcPr marL="0" marR="0" marT="3175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31750" marB="0">
                        <a:blipFill>
                          <a:blip r:embed="rId6"/>
                          <a:stretch>
                            <a:fillRect l="-50265" t="-113115" r="-1058" b="-1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90805" algn="ctr">
                            <a:lnSpc>
                              <a:spcPct val="100000"/>
                            </a:lnSpc>
                            <a:spcBef>
                              <a:spcPts val="254"/>
                            </a:spcBef>
                          </a:pPr>
                          <a:r>
                            <a:rPr sz="1800"/>
                            <a:t>Logic</a:t>
                          </a:r>
                          <a:r>
                            <a:rPr sz="1800" spc="-10"/>
                            <a:t> </a:t>
                          </a:r>
                          <a:r>
                            <a:rPr sz="1800"/>
                            <a:t>1</a:t>
                          </a:r>
                          <a:endParaRPr sz="1800">
                            <a:latin typeface="Calibri"/>
                            <a:cs typeface="Calibri"/>
                          </a:endParaRPr>
                        </a:p>
                      </a:txBody>
                      <a:tcPr marL="0" marR="0" marT="32384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32384" marB="0">
                        <a:blipFill>
                          <a:blip r:embed="rId6"/>
                          <a:stretch>
                            <a:fillRect l="-50265" t="-213115" r="-1058" b="-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object 16">
            <a:extLst>
              <a:ext uri="{FF2B5EF4-FFF2-40B4-BE49-F238E27FC236}">
                <a16:creationId xmlns:a16="http://schemas.microsoft.com/office/drawing/2014/main" id="{C0CFEE9F-4768-9526-E95F-055A822487F8}"/>
              </a:ext>
            </a:extLst>
          </p:cNvPr>
          <p:cNvSpPr/>
          <p:nvPr/>
        </p:nvSpPr>
        <p:spPr>
          <a:xfrm>
            <a:off x="9197935" y="5271965"/>
            <a:ext cx="2329180" cy="142875"/>
          </a:xfrm>
          <a:custGeom>
            <a:avLst/>
            <a:gdLst/>
            <a:ahLst/>
            <a:cxnLst/>
            <a:rect l="l" t="t" r="r" b="b"/>
            <a:pathLst>
              <a:path w="2329179" h="142875">
                <a:moveTo>
                  <a:pt x="2186139" y="0"/>
                </a:moveTo>
                <a:lnTo>
                  <a:pt x="2243289" y="71437"/>
                </a:lnTo>
                <a:lnTo>
                  <a:pt x="2186139" y="142874"/>
                </a:lnTo>
                <a:lnTo>
                  <a:pt x="2300439" y="85724"/>
                </a:lnTo>
                <a:lnTo>
                  <a:pt x="2251176" y="85724"/>
                </a:lnTo>
                <a:lnTo>
                  <a:pt x="2257577" y="79324"/>
                </a:lnTo>
                <a:lnTo>
                  <a:pt x="2257577" y="63538"/>
                </a:lnTo>
                <a:lnTo>
                  <a:pt x="2251176" y="57149"/>
                </a:lnTo>
                <a:lnTo>
                  <a:pt x="2300439" y="57149"/>
                </a:lnTo>
                <a:lnTo>
                  <a:pt x="2186139" y="0"/>
                </a:lnTo>
                <a:close/>
              </a:path>
              <a:path w="2329179" h="142875">
                <a:moveTo>
                  <a:pt x="2231859" y="57149"/>
                </a:moveTo>
                <a:lnTo>
                  <a:pt x="6388" y="57149"/>
                </a:lnTo>
                <a:lnTo>
                  <a:pt x="0" y="63538"/>
                </a:lnTo>
                <a:lnTo>
                  <a:pt x="0" y="79324"/>
                </a:lnTo>
                <a:lnTo>
                  <a:pt x="6388" y="85724"/>
                </a:lnTo>
                <a:lnTo>
                  <a:pt x="2231859" y="85724"/>
                </a:lnTo>
                <a:lnTo>
                  <a:pt x="2243289" y="71437"/>
                </a:lnTo>
                <a:lnTo>
                  <a:pt x="2231859" y="57149"/>
                </a:lnTo>
                <a:close/>
              </a:path>
              <a:path w="2329179" h="142875">
                <a:moveTo>
                  <a:pt x="2300439" y="57149"/>
                </a:moveTo>
                <a:lnTo>
                  <a:pt x="2251176" y="57149"/>
                </a:lnTo>
                <a:lnTo>
                  <a:pt x="2257577" y="63538"/>
                </a:lnTo>
                <a:lnTo>
                  <a:pt x="2257577" y="79324"/>
                </a:lnTo>
                <a:lnTo>
                  <a:pt x="2251176" y="85724"/>
                </a:lnTo>
                <a:lnTo>
                  <a:pt x="2300439" y="85724"/>
                </a:lnTo>
                <a:lnTo>
                  <a:pt x="2329014" y="71437"/>
                </a:lnTo>
                <a:lnTo>
                  <a:pt x="2300439" y="571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D8B10E5C-8BA2-6B67-AA73-FD8B80B509E8}"/>
              </a:ext>
            </a:extLst>
          </p:cNvPr>
          <p:cNvSpPr/>
          <p:nvPr/>
        </p:nvSpPr>
        <p:spPr>
          <a:xfrm>
            <a:off x="9293185" y="3650124"/>
            <a:ext cx="142875" cy="1860550"/>
          </a:xfrm>
          <a:custGeom>
            <a:avLst/>
            <a:gdLst/>
            <a:ahLst/>
            <a:cxnLst/>
            <a:rect l="l" t="t" r="r" b="b"/>
            <a:pathLst>
              <a:path w="142875" h="1860550">
                <a:moveTo>
                  <a:pt x="71437" y="85725"/>
                </a:moveTo>
                <a:lnTo>
                  <a:pt x="57150" y="97155"/>
                </a:lnTo>
                <a:lnTo>
                  <a:pt x="57150" y="1853564"/>
                </a:lnTo>
                <a:lnTo>
                  <a:pt x="63538" y="1859965"/>
                </a:lnTo>
                <a:lnTo>
                  <a:pt x="79324" y="1859965"/>
                </a:lnTo>
                <a:lnTo>
                  <a:pt x="85725" y="1853564"/>
                </a:lnTo>
                <a:lnTo>
                  <a:pt x="85725" y="97155"/>
                </a:lnTo>
                <a:lnTo>
                  <a:pt x="71437" y="85725"/>
                </a:lnTo>
                <a:close/>
              </a:path>
              <a:path w="142875" h="1860550">
                <a:moveTo>
                  <a:pt x="71437" y="0"/>
                </a:moveTo>
                <a:lnTo>
                  <a:pt x="0" y="142875"/>
                </a:lnTo>
                <a:lnTo>
                  <a:pt x="57149" y="97155"/>
                </a:lnTo>
                <a:lnTo>
                  <a:pt x="57150" y="77825"/>
                </a:lnTo>
                <a:lnTo>
                  <a:pt x="63538" y="71424"/>
                </a:lnTo>
                <a:lnTo>
                  <a:pt x="107149" y="71424"/>
                </a:lnTo>
                <a:lnTo>
                  <a:pt x="71437" y="0"/>
                </a:lnTo>
                <a:close/>
              </a:path>
              <a:path w="142875" h="1860550">
                <a:moveTo>
                  <a:pt x="107149" y="71424"/>
                </a:moveTo>
                <a:lnTo>
                  <a:pt x="79324" y="71424"/>
                </a:lnTo>
                <a:lnTo>
                  <a:pt x="85725" y="77825"/>
                </a:lnTo>
                <a:lnTo>
                  <a:pt x="85725" y="97155"/>
                </a:lnTo>
                <a:lnTo>
                  <a:pt x="142875" y="142875"/>
                </a:lnTo>
                <a:lnTo>
                  <a:pt x="107149" y="71424"/>
                </a:lnTo>
                <a:close/>
              </a:path>
              <a:path w="142875" h="1860550">
                <a:moveTo>
                  <a:pt x="79324" y="71424"/>
                </a:moveTo>
                <a:lnTo>
                  <a:pt x="63538" y="71424"/>
                </a:lnTo>
                <a:lnTo>
                  <a:pt x="57150" y="77825"/>
                </a:lnTo>
                <a:lnTo>
                  <a:pt x="57150" y="97155"/>
                </a:lnTo>
                <a:lnTo>
                  <a:pt x="71437" y="85725"/>
                </a:lnTo>
                <a:lnTo>
                  <a:pt x="85725" y="85725"/>
                </a:lnTo>
                <a:lnTo>
                  <a:pt x="85725" y="77825"/>
                </a:lnTo>
                <a:lnTo>
                  <a:pt x="79324" y="71424"/>
                </a:lnTo>
                <a:close/>
              </a:path>
              <a:path w="142875" h="1860550">
                <a:moveTo>
                  <a:pt x="85725" y="85725"/>
                </a:moveTo>
                <a:lnTo>
                  <a:pt x="71437" y="85725"/>
                </a:lnTo>
                <a:lnTo>
                  <a:pt x="85725" y="97155"/>
                </a:lnTo>
                <a:lnTo>
                  <a:pt x="85725" y="85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929C244E-9DEE-7459-80D8-F265FC3D50B5}"/>
              </a:ext>
            </a:extLst>
          </p:cNvPr>
          <p:cNvSpPr/>
          <p:nvPr/>
        </p:nvSpPr>
        <p:spPr>
          <a:xfrm>
            <a:off x="9212223" y="5343403"/>
            <a:ext cx="2098675" cy="0"/>
          </a:xfrm>
          <a:custGeom>
            <a:avLst/>
            <a:gdLst/>
            <a:ahLst/>
            <a:cxnLst/>
            <a:rect l="l" t="t" r="r" b="b"/>
            <a:pathLst>
              <a:path w="2098675">
                <a:moveTo>
                  <a:pt x="0" y="0"/>
                </a:moveTo>
                <a:lnTo>
                  <a:pt x="2098621" y="1"/>
                </a:lnTo>
              </a:path>
            </a:pathLst>
          </a:custGeom>
          <a:ln w="444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9">
            <a:extLst>
              <a:ext uri="{FF2B5EF4-FFF2-40B4-BE49-F238E27FC236}">
                <a16:creationId xmlns:a16="http://schemas.microsoft.com/office/drawing/2014/main" id="{0F5FB55F-49AB-0D01-D8D5-D0C89B7FD217}"/>
              </a:ext>
            </a:extLst>
          </p:cNvPr>
          <p:cNvSpPr/>
          <p:nvPr/>
        </p:nvSpPr>
        <p:spPr>
          <a:xfrm>
            <a:off x="9364623" y="3856241"/>
            <a:ext cx="0" cy="1639570"/>
          </a:xfrm>
          <a:custGeom>
            <a:avLst/>
            <a:gdLst/>
            <a:ahLst/>
            <a:cxnLst/>
            <a:rect l="l" t="t" r="r" b="b"/>
            <a:pathLst>
              <a:path h="1639570">
                <a:moveTo>
                  <a:pt x="0" y="1639560"/>
                </a:moveTo>
                <a:lnTo>
                  <a:pt x="1" y="0"/>
                </a:lnTo>
              </a:path>
            </a:pathLst>
          </a:custGeom>
          <a:ln w="444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20">
                <a:extLst>
                  <a:ext uri="{FF2B5EF4-FFF2-40B4-BE49-F238E27FC236}">
                    <a16:creationId xmlns:a16="http://schemas.microsoft.com/office/drawing/2014/main" id="{69454A6A-6235-024B-4B80-74DE0CB2ED3C}"/>
                  </a:ext>
                </a:extLst>
              </p:cNvPr>
              <p:cNvSpPr txBox="1"/>
              <p:nvPr/>
            </p:nvSpPr>
            <p:spPr>
              <a:xfrm>
                <a:off x="9727947" y="3719628"/>
                <a:ext cx="1106128" cy="28347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800" i="1" dirty="0">
                          <a:latin typeface="Cambria Math" panose="02040503050406030204" pitchFamily="18" charset="0"/>
                          <a:cs typeface="Cambria Math"/>
                        </a:rPr>
                        <m:t>&gt;</m:t>
                      </m:r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𝑇𝐻</m:t>
                          </m:r>
                        </m:sub>
                      </m:sSub>
                      <m:r>
                        <a:rPr lang="en-US" sz="1950" i="1" spc="15" baseline="-14957" dirty="0">
                          <a:latin typeface="Cambria Math" panose="02040503050406030204" pitchFamily="18" charset="0"/>
                          <a:cs typeface="Cambria Math"/>
                        </a:rPr>
                        <m:t>,</m:t>
                      </m:r>
                    </m:oMath>
                  </m:oMathPara>
                </a14:m>
                <a:endParaRPr sz="1950" baseline="-14957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18" name="object 20">
                <a:extLst>
                  <a:ext uri="{FF2B5EF4-FFF2-40B4-BE49-F238E27FC236}">
                    <a16:creationId xmlns:a16="http://schemas.microsoft.com/office/drawing/2014/main" id="{69454A6A-6235-024B-4B80-74DE0CB2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947" y="3719628"/>
                <a:ext cx="1106128" cy="283476"/>
              </a:xfrm>
              <a:prstGeom prst="rect">
                <a:avLst/>
              </a:prstGeom>
              <a:blipFill>
                <a:blip r:embed="rId7"/>
                <a:stretch>
                  <a:fillRect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bject 21">
                <a:extLst>
                  <a:ext uri="{FF2B5EF4-FFF2-40B4-BE49-F238E27FC236}">
                    <a16:creationId xmlns:a16="http://schemas.microsoft.com/office/drawing/2014/main" id="{64F56BC3-5FBB-06B9-B52A-FE288D99EE8A}"/>
                  </a:ext>
                </a:extLst>
              </p:cNvPr>
              <p:cNvSpPr txBox="1"/>
              <p:nvPr/>
            </p:nvSpPr>
            <p:spPr>
              <a:xfrm>
                <a:off x="9417963" y="4078228"/>
                <a:ext cx="2044974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pc="19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1800" i="1" spc="19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𝑉</m:t>
                        </m:r>
                      </m:e>
                      <m:sub>
                        <m:r>
                          <a:rPr lang="en-US" sz="1800" b="0" i="1" spc="190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𝐶𝐸</m:t>
                        </m:r>
                      </m:sub>
                    </m:sSub>
                    <m:r>
                      <a:rPr lang="en-US" sz="1800" b="0" i="1" spc="19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r>
                      <a:rPr lang="en-US" sz="1800" i="1" dirty="0">
                        <a:solidFill>
                          <a:srgbClr val="00B0F0"/>
                        </a:solidFill>
                        <a:latin typeface="Cambria Math" panose="02040503050406030204" pitchFamily="18" charset="0"/>
                        <a:cs typeface="Cambria Math"/>
                      </a:rPr>
                      <m:t>0</m:t>
                    </m:r>
                  </m:oMath>
                </a14:m>
                <a:r>
                  <a:rPr lang="en-US" sz="1800">
                    <a:solidFill>
                      <a:srgbClr val="00B0F0"/>
                    </a:solidFill>
                    <a:latin typeface="Calibri"/>
                    <a:cs typeface="Calibri"/>
                  </a:rPr>
                  <a:t>, </a:t>
                </a:r>
                <a:r>
                  <a:rPr lang="en-US" sz="1800" b="1" spc="-5">
                    <a:solidFill>
                      <a:srgbClr val="00B0F0"/>
                    </a:solidFill>
                    <a:latin typeface="Calibri"/>
                    <a:cs typeface="Calibri"/>
                  </a:rPr>
                  <a:t>short</a:t>
                </a:r>
                <a:r>
                  <a:rPr lang="en-US" sz="1800" b="1" spc="185">
                    <a:solidFill>
                      <a:srgbClr val="00B0F0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1800" b="1" spc="-5">
                    <a:solidFill>
                      <a:srgbClr val="00B0F0"/>
                    </a:solidFill>
                    <a:latin typeface="Calibri"/>
                    <a:cs typeface="Calibri"/>
                  </a:rPr>
                  <a:t>ckt</a:t>
                </a:r>
                <a:endParaRPr sz="1800" b="1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19" name="object 21">
                <a:extLst>
                  <a:ext uri="{FF2B5EF4-FFF2-40B4-BE49-F238E27FC236}">
                    <a16:creationId xmlns:a16="http://schemas.microsoft.com/office/drawing/2014/main" id="{64F56BC3-5FBB-06B9-B52A-FE288D99E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7963" y="4078228"/>
                <a:ext cx="2044974" cy="289823"/>
              </a:xfrm>
              <a:prstGeom prst="rect">
                <a:avLst/>
              </a:prstGeom>
              <a:blipFill>
                <a:blip r:embed="rId8"/>
                <a:stretch>
                  <a:fillRect l="-2388" t="-22917" b="-47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object 22">
                <a:extLst>
                  <a:ext uri="{FF2B5EF4-FFF2-40B4-BE49-F238E27FC236}">
                    <a16:creationId xmlns:a16="http://schemas.microsoft.com/office/drawing/2014/main" id="{906387EE-F91E-E948-2184-E9967969BB2E}"/>
                  </a:ext>
                </a:extLst>
              </p:cNvPr>
              <p:cNvSpPr txBox="1"/>
              <p:nvPr/>
            </p:nvSpPr>
            <p:spPr>
              <a:xfrm>
                <a:off x="9555351" y="4837181"/>
                <a:ext cx="1773555" cy="400110"/>
              </a:xfrm>
              <a:prstGeom prst="rect">
                <a:avLst/>
              </a:prstGeom>
            </p:spPr>
            <p:txBody>
              <a:bodyPr vert="horz" wrap="square" lIns="0" tIns="12192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96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𝑰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𝑪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=</m:t>
                    </m:r>
                    <m:r>
                      <a:rPr lang="en-US" sz="18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mbria Math"/>
                      </a:rPr>
                      <m:t>0</m:t>
                    </m:r>
                  </m:oMath>
                </a14:m>
                <a:r>
                  <a:rPr lang="en-US" sz="1800">
                    <a:solidFill>
                      <a:srgbClr val="FF0000"/>
                    </a:solidFill>
                    <a:latin typeface="Calibri"/>
                    <a:cs typeface="Calibri"/>
                  </a:rPr>
                  <a:t>, </a:t>
                </a:r>
                <a:r>
                  <a:rPr lang="en-US" sz="1800" b="1">
                    <a:solidFill>
                      <a:srgbClr val="FF0000"/>
                    </a:solidFill>
                    <a:latin typeface="Calibri"/>
                    <a:cs typeface="Calibri"/>
                  </a:rPr>
                  <a:t>open</a:t>
                </a:r>
                <a:r>
                  <a:rPr lang="en-US" sz="1800" b="1" spc="-35">
                    <a:solidFill>
                      <a:srgbClr val="FF0000"/>
                    </a:solidFill>
                    <a:latin typeface="Calibri"/>
                    <a:cs typeface="Calibri"/>
                  </a:rPr>
                  <a:t> </a:t>
                </a:r>
                <a:r>
                  <a:rPr lang="en-US" sz="1800" b="1" spc="-5" err="1">
                    <a:solidFill>
                      <a:srgbClr val="FF0000"/>
                    </a:solidFill>
                    <a:latin typeface="Calibri"/>
                    <a:cs typeface="Calibri"/>
                  </a:rPr>
                  <a:t>ckt</a:t>
                </a:r>
                <a:endParaRPr sz="1800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0" name="object 22">
                <a:extLst>
                  <a:ext uri="{FF2B5EF4-FFF2-40B4-BE49-F238E27FC236}">
                    <a16:creationId xmlns:a16="http://schemas.microsoft.com/office/drawing/2014/main" id="{906387EE-F91E-E948-2184-E9967969B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5351" y="4837181"/>
                <a:ext cx="1773555" cy="400110"/>
              </a:xfrm>
              <a:prstGeom prst="rect">
                <a:avLst/>
              </a:prstGeom>
              <a:blipFill>
                <a:blip r:embed="rId9"/>
                <a:stretch>
                  <a:fillRect l="-1718" b="-3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0">
                <a:extLst>
                  <a:ext uri="{FF2B5EF4-FFF2-40B4-BE49-F238E27FC236}">
                    <a16:creationId xmlns:a16="http://schemas.microsoft.com/office/drawing/2014/main" id="{5B36D79E-91FE-463F-7F33-0048454C35ED}"/>
                  </a:ext>
                </a:extLst>
              </p:cNvPr>
              <p:cNvSpPr txBox="1"/>
              <p:nvPr/>
            </p:nvSpPr>
            <p:spPr>
              <a:xfrm>
                <a:off x="9809461" y="4677911"/>
                <a:ext cx="1106128" cy="28347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𝐼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𝐵</m:t>
                          </m:r>
                        </m:sub>
                      </m:sSub>
                      <m:r>
                        <a:rPr lang="en-US" sz="1800" i="1" dirty="0" smtClean="0">
                          <a:latin typeface="Cambria Math" panose="02040503050406030204" pitchFamily="18" charset="0"/>
                          <a:cs typeface="Cambria Math"/>
                        </a:rPr>
                        <m:t>=</m:t>
                      </m:r>
                      <m:r>
                        <a:rPr lang="en-US" sz="1800" b="0" i="1" dirty="0" smtClean="0">
                          <a:latin typeface="Cambria Math" panose="02040503050406030204" pitchFamily="18" charset="0"/>
                          <a:cs typeface="Cambria Math"/>
                        </a:rPr>
                        <m:t>0</m:t>
                      </m:r>
                    </m:oMath>
                  </m:oMathPara>
                </a14:m>
                <a:endParaRPr sz="1950" baseline="-14957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1" name="object 20">
                <a:extLst>
                  <a:ext uri="{FF2B5EF4-FFF2-40B4-BE49-F238E27FC236}">
                    <a16:creationId xmlns:a16="http://schemas.microsoft.com/office/drawing/2014/main" id="{5B36D79E-91FE-463F-7F33-0048454C3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9461" y="4677911"/>
                <a:ext cx="1106128" cy="283476"/>
              </a:xfrm>
              <a:prstGeom prst="rect">
                <a:avLst/>
              </a:prstGeom>
              <a:blipFill>
                <a:blip r:embed="rId10"/>
                <a:stretch>
                  <a:fillRect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object 20">
                <a:extLst>
                  <a:ext uri="{FF2B5EF4-FFF2-40B4-BE49-F238E27FC236}">
                    <a16:creationId xmlns:a16="http://schemas.microsoft.com/office/drawing/2014/main" id="{92BE3631-E203-009F-C625-81E860C6831D}"/>
                  </a:ext>
                </a:extLst>
              </p:cNvPr>
              <p:cNvSpPr txBox="1"/>
              <p:nvPr/>
            </p:nvSpPr>
            <p:spPr>
              <a:xfrm>
                <a:off x="9197935" y="3325622"/>
                <a:ext cx="433773" cy="28347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𝑰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𝑪</m:t>
                          </m:r>
                        </m:sub>
                      </m:sSub>
                    </m:oMath>
                  </m:oMathPara>
                </a14:m>
                <a:endParaRPr sz="1950" b="1" baseline="-14957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2" name="object 20">
                <a:extLst>
                  <a:ext uri="{FF2B5EF4-FFF2-40B4-BE49-F238E27FC236}">
                    <a16:creationId xmlns:a16="http://schemas.microsoft.com/office/drawing/2014/main" id="{92BE3631-E203-009F-C625-81E860C683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7935" y="3325622"/>
                <a:ext cx="433773" cy="283476"/>
              </a:xfrm>
              <a:prstGeom prst="rect">
                <a:avLst/>
              </a:prstGeom>
              <a:blipFill>
                <a:blip r:embed="rId11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53CD0587-9768-BA5C-BABF-98F1EAE94CE5}"/>
                  </a:ext>
                </a:extLst>
              </p:cNvPr>
              <p:cNvSpPr txBox="1"/>
              <p:nvPr/>
            </p:nvSpPr>
            <p:spPr>
              <a:xfrm>
                <a:off x="11496929" y="5201664"/>
                <a:ext cx="433773" cy="283476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50800">
                  <a:lnSpc>
                    <a:spcPct val="100000"/>
                  </a:lnSpc>
                  <a:spcBef>
                    <a:spcPts val="1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1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bPr>
                        <m:e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sz="1800" b="1" i="1" dirty="0" smtClean="0">
                              <a:latin typeface="Cambria Math" panose="02040503050406030204" pitchFamily="18" charset="0"/>
                              <a:cs typeface="Cambria Math"/>
                            </a:rPr>
                            <m:t>𝑪𝑬</m:t>
                          </m:r>
                        </m:sub>
                      </m:sSub>
                    </m:oMath>
                  </m:oMathPara>
                </a14:m>
                <a:endParaRPr sz="1950" b="1" baseline="-14957">
                  <a:latin typeface="Cambria Math"/>
                  <a:cs typeface="Cambria Math"/>
                </a:endParaRPr>
              </a:p>
            </p:txBody>
          </p:sp>
        </mc:Choice>
        <mc:Fallback xmlns="">
          <p:sp>
            <p:nvSpPr>
              <p:cNvPr id="23" name="object 20">
                <a:extLst>
                  <a:ext uri="{FF2B5EF4-FFF2-40B4-BE49-F238E27FC236}">
                    <a16:creationId xmlns:a16="http://schemas.microsoft.com/office/drawing/2014/main" id="{53CD0587-9768-BA5C-BABF-98F1EAE94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6929" y="5201664"/>
                <a:ext cx="433773" cy="283476"/>
              </a:xfrm>
              <a:prstGeom prst="rect">
                <a:avLst/>
              </a:prstGeom>
              <a:blipFill>
                <a:blip r:embed="rId12"/>
                <a:stretch>
                  <a:fillRect l="-8451" r="-11268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267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17" grpId="0" animBg="1"/>
      <p:bldP spid="18" grpId="0"/>
      <p:bldP spid="1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B99E6D86-A958-4255-A445-617EB8B55CA2}">
  <we:reference id="wa200003891" version="1.0.0.1" store="en-US" storeType="OMEX"/>
  <we:alternateReferences>
    <we:reference id="WA200003891" version="1.0.0.1" store="WA20000389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2264</Words>
  <Application>Microsoft Office PowerPoint</Application>
  <PresentationFormat>Widescreen</PresentationFormat>
  <Paragraphs>334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Arial</vt:lpstr>
      <vt:lpstr>Calibri</vt:lpstr>
      <vt:lpstr>Calibri Light</vt:lpstr>
      <vt:lpstr>Cambria</vt:lpstr>
      <vt:lpstr>Cambria Math</vt:lpstr>
      <vt:lpstr>Times New Roman</vt:lpstr>
      <vt:lpstr>Office Theme</vt:lpstr>
      <vt:lpstr>CSE251: Electronic Devices and Circuits</vt:lpstr>
      <vt:lpstr>Transistors as Digital Switch</vt:lpstr>
      <vt:lpstr>Bipolar Junction Transistor</vt:lpstr>
      <vt:lpstr>BJT vs MOSFET - Differences</vt:lpstr>
      <vt:lpstr>BJT vs MOSFET - Differences</vt:lpstr>
      <vt:lpstr>BJT vs MOSFET - Differences</vt:lpstr>
      <vt:lpstr>BJT vs MOSFET - Similarities</vt:lpstr>
      <vt:lpstr>MOSFET S-Model</vt:lpstr>
      <vt:lpstr>BJT S-Model</vt:lpstr>
      <vt:lpstr>Current-Controlled Logic Gates using BJT</vt:lpstr>
      <vt:lpstr>From Current Controlled to Voltage Controlled</vt:lpstr>
      <vt:lpstr>Logic Gates using BJT</vt:lpstr>
      <vt:lpstr>Parameters of BJT</vt:lpstr>
      <vt:lpstr>Parameters of BJT</vt:lpstr>
      <vt:lpstr>Parameters of BJT: Active Mode</vt:lpstr>
      <vt:lpstr>Parameters of BJT: Saturation Mode</vt:lpstr>
      <vt:lpstr>Parameters of BJT</vt:lpstr>
      <vt:lpstr>Solving Circuits with MOSFET BJT</vt:lpstr>
      <vt:lpstr>MOSFET Problem 1</vt:lpstr>
      <vt:lpstr>MOSFET Problem 1</vt:lpstr>
      <vt:lpstr>BJT Problem 1</vt:lpstr>
      <vt:lpstr>BJT Problem 1</vt:lpstr>
      <vt:lpstr>BJT Problem 1</vt:lpstr>
      <vt:lpstr>BJT Problem 2</vt:lpstr>
      <vt:lpstr>BJT Problem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CSE251: Electronic Devices and Circuits</dc:title>
  <dc:creator>Shadman Shahid</dc:creator>
  <cp:lastModifiedBy>Shadman Shahid</cp:lastModifiedBy>
  <cp:revision>9</cp:revision>
  <dcterms:created xsi:type="dcterms:W3CDTF">2023-07-16T20:28:24Z</dcterms:created>
  <dcterms:modified xsi:type="dcterms:W3CDTF">2024-04-20T18:32:12Z</dcterms:modified>
</cp:coreProperties>
</file>