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382" r:id="rId4"/>
    <p:sldId id="384" r:id="rId5"/>
    <p:sldId id="385" r:id="rId6"/>
    <p:sldId id="387" r:id="rId7"/>
    <p:sldId id="388" r:id="rId8"/>
    <p:sldId id="390" r:id="rId9"/>
    <p:sldId id="392" r:id="rId10"/>
    <p:sldId id="391" r:id="rId11"/>
    <p:sldId id="393" r:id="rId12"/>
    <p:sldId id="394" r:id="rId13"/>
    <p:sldId id="39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78898AD-A801-DB34-C08B-6702C36A0225}"/>
              </a:ext>
            </a:extLst>
          </p:cNvPr>
          <p:cNvSpPr/>
          <p:nvPr/>
        </p:nvSpPr>
        <p:spPr>
          <a:xfrm>
            <a:off x="0" y="0"/>
            <a:ext cx="12182209" cy="685799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Electronics protoboard">
            <a:extLst>
              <a:ext uri="{FF2B5EF4-FFF2-40B4-BE49-F238E27FC236}">
                <a16:creationId xmlns:a16="http://schemas.microsoft.com/office/drawing/2014/main" id="{13C52E48-678B-3383-9A6E-33260E65A8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9000"/>
          </a:blip>
          <a:srcRect t="15730"/>
          <a:stretch/>
        </p:blipFill>
        <p:spPr>
          <a:xfrm>
            <a:off x="9791" y="10"/>
            <a:ext cx="12192001" cy="685799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92F5C9-F71A-8F9F-B405-05C5C99DDAFD}"/>
              </a:ext>
            </a:extLst>
          </p:cNvPr>
          <p:cNvSpPr txBox="1"/>
          <p:nvPr/>
        </p:nvSpPr>
        <p:spPr>
          <a:xfrm>
            <a:off x="640861" y="4863624"/>
            <a:ext cx="10900485" cy="1492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Prepared By: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Shadman Shahid (SHD)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Lecturer, Department of Computer Science and Engineering, School of Data and Sciences, BRAC University</a:t>
            </a:r>
          </a:p>
          <a:p>
            <a:pPr algn="ctr"/>
            <a:endParaRPr lang="en-US" sz="700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2000" b="1" i="1" dirty="0">
                <a:solidFill>
                  <a:schemeClr val="bg1"/>
                </a:solidFill>
                <a:latin typeface="+mj-lt"/>
              </a:rPr>
              <a:t>Email: shadman9085@gmail.com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849F7EB-8F50-9EB6-7F05-AED3145AD365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FFFF"/>
                </a:solidFill>
                <a:cs typeface="Calibri Light"/>
              </a:rPr>
              <a:t>CSE251: Electronic Devices and Circuits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46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1.png"/><Relationship Id="rId4" Type="http://schemas.openxmlformats.org/officeDocument/2006/relationships/image" Target="../media/image20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8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4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6.png"/><Relationship Id="rId7" Type="http://schemas.openxmlformats.org/officeDocument/2006/relationships/image" Target="../media/image2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8120A9D-751A-6338-8FEB-98C893CDBC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Lecture 5: </a:t>
            </a:r>
          </a:p>
          <a:p>
            <a:r>
              <a:rPr lang="en-US" dirty="0">
                <a:solidFill>
                  <a:schemeClr val="bg1"/>
                </a:solidFill>
              </a:rPr>
              <a:t>Op-amp Voltage Transfer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1158551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804CDA00-E45A-C6A6-411A-A39D48DB4E0C}"/>
              </a:ext>
            </a:extLst>
          </p:cNvPr>
          <p:cNvGrpSpPr/>
          <p:nvPr/>
        </p:nvGrpSpPr>
        <p:grpSpPr>
          <a:xfrm>
            <a:off x="5731976" y="1612629"/>
            <a:ext cx="6124910" cy="3406995"/>
            <a:chOff x="5731976" y="1612629"/>
            <a:chExt cx="6124910" cy="340699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994A92F-3984-0BE7-2BC1-240F3E00E955}"/>
                </a:ext>
              </a:extLst>
            </p:cNvPr>
            <p:cNvGrpSpPr/>
            <p:nvPr/>
          </p:nvGrpSpPr>
          <p:grpSpPr>
            <a:xfrm>
              <a:off x="5731976" y="1612629"/>
              <a:ext cx="6124910" cy="3406995"/>
              <a:chOff x="5731976" y="1612629"/>
              <a:chExt cx="6124910" cy="3406995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27473054-A671-04F1-B4C6-8AC5D250AD22}"/>
                  </a:ext>
                </a:extLst>
              </p:cNvPr>
              <p:cNvGrpSpPr/>
              <p:nvPr/>
            </p:nvGrpSpPr>
            <p:grpSpPr>
              <a:xfrm>
                <a:off x="5731976" y="1612629"/>
                <a:ext cx="4600043" cy="3406995"/>
                <a:chOff x="1205533" y="1785306"/>
                <a:chExt cx="4600043" cy="3406995"/>
              </a:xfrm>
            </p:grpSpPr>
            <p:pic>
              <p:nvPicPr>
                <p:cNvPr id="17" name="Picture 16">
                  <a:extLst>
                    <a:ext uri="{FF2B5EF4-FFF2-40B4-BE49-F238E27FC236}">
                      <a16:creationId xmlns:a16="http://schemas.microsoft.com/office/drawing/2014/main" id="{2E2AF9DC-74A1-F618-E89C-74E833EFFC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205533" y="1785306"/>
                  <a:ext cx="4600043" cy="3406995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23F6333C-ABC7-26E9-CDD4-52FF5E31866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23381" y="2647227"/>
                      <a:ext cx="462265" cy="42922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9F236FA8-B2B2-EC23-3002-6CFCCBB0CCC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23381" y="2647227"/>
                      <a:ext cx="462265" cy="42922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1126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9F80D81C-7C92-01FE-A537-E57C80C276B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03451" y="2756675"/>
                      <a:ext cx="540189" cy="46166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6" name="TextBox 5">
                      <a:extLst>
                        <a:ext uri="{FF2B5EF4-FFF2-40B4-BE49-F238E27FC236}">
                          <a16:creationId xmlns:a16="http://schemas.microsoft.com/office/drawing/2014/main" id="{DE6B5AE3-65DC-7C44-E172-4B23E16F6E5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03451" y="2756675"/>
                      <a:ext cx="540189" cy="46166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263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A987202F-D8E3-B992-75BB-8257FA3CF2F3}"/>
                      </a:ext>
                    </a:extLst>
                  </p:cNvPr>
                  <p:cNvSpPr txBox="1"/>
                  <p:nvPr/>
                </p:nvSpPr>
                <p:spPr>
                  <a:xfrm>
                    <a:off x="10113811" y="2998038"/>
                    <a:ext cx="1743075" cy="71468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A987202F-D8E3-B992-75BB-8257FA3CF2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13811" y="2998038"/>
                    <a:ext cx="1743075" cy="71468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7E19521-A86B-7CBA-1758-726B38D2936B}"/>
                </a:ext>
              </a:extLst>
            </p:cNvPr>
            <p:cNvSpPr/>
            <p:nvPr/>
          </p:nvSpPr>
          <p:spPr>
            <a:xfrm>
              <a:off x="7591425" y="2795096"/>
              <a:ext cx="324620" cy="291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490464B-AC6F-0C70-1B9A-E17BA4600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16" y="365125"/>
            <a:ext cx="11353800" cy="1325563"/>
          </a:xfrm>
        </p:spPr>
        <p:txBody>
          <a:bodyPr/>
          <a:lstStyle/>
          <a:p>
            <a:r>
              <a:rPr lang="en-US" sz="4400" dirty="0"/>
              <a:t>Non-Inverting Amplifier </a:t>
            </a:r>
            <a:r>
              <a:rPr lang="en-US" dirty="0"/>
              <a:t>– VTC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0FE6727-E6E4-FB20-93C6-A1E581CD54FD}"/>
                  </a:ext>
                </a:extLst>
              </p:cNvPr>
              <p:cNvSpPr txBox="1"/>
              <p:nvPr/>
            </p:nvSpPr>
            <p:spPr>
              <a:xfrm>
                <a:off x="1859981" y="3258162"/>
                <a:ext cx="2912336" cy="616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Slope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8−2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20−5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0FE6727-E6E4-FB20-93C6-A1E581CD5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9981" y="3258162"/>
                <a:ext cx="2912336" cy="616964"/>
              </a:xfrm>
              <a:prstGeom prst="rect">
                <a:avLst/>
              </a:prstGeom>
              <a:blipFill>
                <a:blip r:embed="rId6"/>
                <a:stretch>
                  <a:fillRect l="-3138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4A7B6CD5-DF70-1700-7386-6E0B4C0941E9}"/>
              </a:ext>
            </a:extLst>
          </p:cNvPr>
          <p:cNvSpPr txBox="1"/>
          <p:nvPr/>
        </p:nvSpPr>
        <p:spPr>
          <a:xfrm>
            <a:off x="484516" y="5294424"/>
            <a:ext cx="95254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dirty="0"/>
              <a:t>If </a:t>
            </a:r>
            <a:r>
              <a:rPr lang="en-US" sz="3200" dirty="0"/>
              <a:t>S</a:t>
            </a:r>
            <a:r>
              <a:rPr lang="en-US" sz="3200" b="0" dirty="0"/>
              <a:t>lope &lt; 1, then, </a:t>
            </a:r>
            <a:r>
              <a:rPr lang="en-US" sz="3200" dirty="0"/>
              <a:t>an additional voltage divider network should be added to the non-inverting terminal.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D878B48-3C5A-2B12-DE5D-2B2C37D37A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3" b="11575"/>
          <a:stretch/>
        </p:blipFill>
        <p:spPr bwMode="auto">
          <a:xfrm>
            <a:off x="297014" y="1880477"/>
            <a:ext cx="4322897" cy="281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60285D1F-BA23-5BF2-C3A9-C1045E3AF56C}"/>
              </a:ext>
            </a:extLst>
          </p:cNvPr>
          <p:cNvGrpSpPr/>
          <p:nvPr/>
        </p:nvGrpSpPr>
        <p:grpSpPr>
          <a:xfrm>
            <a:off x="6429894" y="3258162"/>
            <a:ext cx="1602104" cy="1618638"/>
            <a:chOff x="6429894" y="3258162"/>
            <a:chExt cx="1602104" cy="161863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7E1BF6C-62F0-BEC6-41B7-F08B7B07653D}"/>
                </a:ext>
              </a:extLst>
            </p:cNvPr>
            <p:cNvSpPr/>
            <p:nvPr/>
          </p:nvSpPr>
          <p:spPr>
            <a:xfrm>
              <a:off x="6970083" y="3566644"/>
              <a:ext cx="793556" cy="13101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1A2B35-47E3-812A-D247-D37D534A9AC0}"/>
                </a:ext>
              </a:extLst>
            </p:cNvPr>
            <p:cNvSpPr/>
            <p:nvPr/>
          </p:nvSpPr>
          <p:spPr>
            <a:xfrm>
              <a:off x="6429894" y="3258162"/>
              <a:ext cx="1602104" cy="5542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13D1536F-745B-9733-C5A1-6930C04233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3" t="47069" r="53104" b="1"/>
          <a:stretch/>
        </p:blipFill>
        <p:spPr bwMode="auto">
          <a:xfrm>
            <a:off x="5992275" y="3343121"/>
            <a:ext cx="2075297" cy="1865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16F6AD-7352-FEF0-B19B-B13AD98598B6}"/>
              </a:ext>
            </a:extLst>
          </p:cNvPr>
          <p:cNvSpPr txBox="1"/>
          <p:nvPr/>
        </p:nvSpPr>
        <p:spPr>
          <a:xfrm>
            <a:off x="484516" y="1469533"/>
            <a:ext cx="7771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Draw an Op-Amp Circuit with the following VTC. (What if the slope is less than </a:t>
            </a:r>
            <a:r>
              <a:rPr lang="en-US" b="1" dirty="0"/>
              <a:t>1?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1282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0464B-AC6F-0C70-1B9A-E17BA4600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16" y="365125"/>
            <a:ext cx="11353800" cy="1325563"/>
          </a:xfrm>
        </p:spPr>
        <p:txBody>
          <a:bodyPr/>
          <a:lstStyle/>
          <a:p>
            <a:r>
              <a:rPr lang="en-US" sz="4400" dirty="0"/>
              <a:t>Non-Inverting Amplifier </a:t>
            </a:r>
            <a:r>
              <a:rPr lang="en-US" dirty="0"/>
              <a:t>– VTC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16F6AD-7352-FEF0-B19B-B13AD98598B6}"/>
              </a:ext>
            </a:extLst>
          </p:cNvPr>
          <p:cNvSpPr txBox="1"/>
          <p:nvPr/>
        </p:nvSpPr>
        <p:spPr>
          <a:xfrm>
            <a:off x="484516" y="1469533"/>
            <a:ext cx="7771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Draw an Op-Amp Circuit with the following VTC. (What if the slope is less than </a:t>
            </a:r>
            <a:r>
              <a:rPr lang="en-US" b="1" dirty="0"/>
              <a:t>1?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0FE6727-E6E4-FB20-93C6-A1E581CD54FD}"/>
                  </a:ext>
                </a:extLst>
              </p:cNvPr>
              <p:cNvSpPr txBox="1"/>
              <p:nvPr/>
            </p:nvSpPr>
            <p:spPr>
              <a:xfrm>
                <a:off x="1859981" y="3258162"/>
                <a:ext cx="2912336" cy="616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Slope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8−2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20−5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0FE6727-E6E4-FB20-93C6-A1E581CD5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9981" y="3258162"/>
                <a:ext cx="2912336" cy="616964"/>
              </a:xfrm>
              <a:prstGeom prst="rect">
                <a:avLst/>
              </a:prstGeom>
              <a:blipFill>
                <a:blip r:embed="rId2"/>
                <a:stretch>
                  <a:fillRect l="-3138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7B6CD5-DF70-1700-7386-6E0B4C0941E9}"/>
                  </a:ext>
                </a:extLst>
              </p:cNvPr>
              <p:cNvSpPr txBox="1"/>
              <p:nvPr/>
            </p:nvSpPr>
            <p:spPr>
              <a:xfrm>
                <a:off x="297014" y="4820950"/>
                <a:ext cx="10741566" cy="19480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Voltage at the non-inverting terminal is converted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sz="32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. So, the overall gain becomes: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which can be less than </a:t>
                </a:r>
                <a:r>
                  <a:rPr lang="en-US" sz="3200" b="1" dirty="0"/>
                  <a:t>1.</a:t>
                </a:r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7B6CD5-DF70-1700-7386-6E0B4C094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14" y="4820950"/>
                <a:ext cx="10741566" cy="1948097"/>
              </a:xfrm>
              <a:prstGeom prst="rect">
                <a:avLst/>
              </a:prstGeom>
              <a:blipFill>
                <a:blip r:embed="rId3"/>
                <a:stretch>
                  <a:fillRect l="-1476" t="-3762" b="-9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2D878B48-3C5A-2B12-DE5D-2B2C37D37A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3" b="11575"/>
          <a:stretch/>
        </p:blipFill>
        <p:spPr bwMode="auto">
          <a:xfrm>
            <a:off x="297014" y="1880477"/>
            <a:ext cx="4322897" cy="281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3D1536F-745B-9733-C5A1-6930C0423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511" y="1188870"/>
            <a:ext cx="6848475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347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0464B-AC6F-0C70-1B9A-E17BA4600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16" y="365125"/>
            <a:ext cx="11353800" cy="1325563"/>
          </a:xfrm>
        </p:spPr>
        <p:txBody>
          <a:bodyPr/>
          <a:lstStyle/>
          <a:p>
            <a:r>
              <a:rPr lang="en-US" sz="4400" dirty="0"/>
              <a:t>Non-Inverting Amplifier </a:t>
            </a:r>
            <a:r>
              <a:rPr lang="en-US" dirty="0"/>
              <a:t>– VTC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16F6AD-7352-FEF0-B19B-B13AD98598B6}"/>
              </a:ext>
            </a:extLst>
          </p:cNvPr>
          <p:cNvSpPr txBox="1"/>
          <p:nvPr/>
        </p:nvSpPr>
        <p:spPr>
          <a:xfrm>
            <a:off x="484516" y="1469533"/>
            <a:ext cx="7771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Draw an Op-Amp Circuit with the following VTC. (What if the slope is less than </a:t>
            </a:r>
            <a:r>
              <a:rPr lang="en-US" b="1" dirty="0"/>
              <a:t>1?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0FE6727-E6E4-FB20-93C6-A1E581CD54FD}"/>
                  </a:ext>
                </a:extLst>
              </p:cNvPr>
              <p:cNvSpPr txBox="1"/>
              <p:nvPr/>
            </p:nvSpPr>
            <p:spPr>
              <a:xfrm>
                <a:off x="2329189" y="4201404"/>
                <a:ext cx="2912336" cy="616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Slope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8−2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20−5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0FE6727-E6E4-FB20-93C6-A1E581CD5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189" y="4201404"/>
                <a:ext cx="2912336" cy="616964"/>
              </a:xfrm>
              <a:prstGeom prst="rect">
                <a:avLst/>
              </a:prstGeom>
              <a:blipFill>
                <a:blip r:embed="rId2"/>
                <a:stretch>
                  <a:fillRect l="-3138" b="-9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7B6CD5-DF70-1700-7386-6E0B4C0941E9}"/>
                  </a:ext>
                </a:extLst>
              </p:cNvPr>
              <p:cNvSpPr txBox="1"/>
              <p:nvPr/>
            </p:nvSpPr>
            <p:spPr>
              <a:xfrm>
                <a:off x="5086740" y="1961910"/>
                <a:ext cx="6339038" cy="3826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So,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400" dirty="0"/>
                  <a:t> can be true if:</a:t>
                </a: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:endParaRPr lang="en-US" sz="2400" dirty="0"/>
              </a:p>
              <a:p>
                <a:pPr algn="ctr"/>
                <a:r>
                  <a:rPr lang="en-US" sz="2400" dirty="0"/>
                  <a:t>and</a:t>
                </a: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7B6CD5-DF70-1700-7386-6E0B4C094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740" y="1961910"/>
                <a:ext cx="6339038" cy="3826432"/>
              </a:xfrm>
              <a:prstGeom prst="rect">
                <a:avLst/>
              </a:prstGeom>
              <a:blipFill>
                <a:blip r:embed="rId3"/>
                <a:stretch>
                  <a:fillRect l="-1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2D878B48-3C5A-2B12-DE5D-2B2C37D37A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3" b="11575"/>
          <a:stretch/>
        </p:blipFill>
        <p:spPr bwMode="auto">
          <a:xfrm>
            <a:off x="766222" y="2823719"/>
            <a:ext cx="4322897" cy="281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299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0464B-AC6F-0C70-1B9A-E17BA4600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16" y="365125"/>
            <a:ext cx="11353800" cy="1325563"/>
          </a:xfrm>
        </p:spPr>
        <p:txBody>
          <a:bodyPr/>
          <a:lstStyle/>
          <a:p>
            <a:r>
              <a:rPr lang="en-US" sz="4400" dirty="0"/>
              <a:t>Non-Inverting Amplifier </a:t>
            </a:r>
            <a:r>
              <a:rPr lang="en-US" dirty="0"/>
              <a:t>– VTC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16F6AD-7352-FEF0-B19B-B13AD98598B6}"/>
              </a:ext>
            </a:extLst>
          </p:cNvPr>
          <p:cNvSpPr txBox="1"/>
          <p:nvPr/>
        </p:nvSpPr>
        <p:spPr>
          <a:xfrm>
            <a:off x="484516" y="1469533"/>
            <a:ext cx="7771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Draw an Op-Amp Circuit with the following VTC. (What if the slope is less than </a:t>
            </a:r>
            <a:r>
              <a:rPr lang="en-US" b="1" dirty="0"/>
              <a:t>1?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0FE6727-E6E4-FB20-93C6-A1E581CD54FD}"/>
                  </a:ext>
                </a:extLst>
              </p:cNvPr>
              <p:cNvSpPr txBox="1"/>
              <p:nvPr/>
            </p:nvSpPr>
            <p:spPr>
              <a:xfrm>
                <a:off x="1859981" y="3258162"/>
                <a:ext cx="2912336" cy="616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Slope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8−2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20−5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0FE6727-E6E4-FB20-93C6-A1E581CD5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9981" y="3258162"/>
                <a:ext cx="2912336" cy="616964"/>
              </a:xfrm>
              <a:prstGeom prst="rect">
                <a:avLst/>
              </a:prstGeom>
              <a:blipFill>
                <a:blip r:embed="rId2"/>
                <a:stretch>
                  <a:fillRect l="-3138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7B6CD5-DF70-1700-7386-6E0B4C0941E9}"/>
                  </a:ext>
                </a:extLst>
              </p:cNvPr>
              <p:cNvSpPr txBox="1"/>
              <p:nvPr/>
            </p:nvSpPr>
            <p:spPr>
              <a:xfrm>
                <a:off x="484516" y="5425974"/>
                <a:ext cx="6339038" cy="689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400" dirty="0"/>
                  <a:t>		and 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7B6CD5-DF70-1700-7386-6E0B4C094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16" y="5425974"/>
                <a:ext cx="6339038" cy="689420"/>
              </a:xfrm>
              <a:prstGeom prst="rect">
                <a:avLst/>
              </a:prstGeom>
              <a:blipFill>
                <a:blip r:embed="rId3"/>
                <a:stretch>
                  <a:fillRect b="-1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2D878B48-3C5A-2B12-DE5D-2B2C37D37A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3" b="11575"/>
          <a:stretch/>
        </p:blipFill>
        <p:spPr bwMode="auto">
          <a:xfrm>
            <a:off x="297014" y="1880477"/>
            <a:ext cx="4322897" cy="281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9828FF08-D377-47F1-9BE3-244D80DE9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840" y="1930299"/>
            <a:ext cx="6419850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975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78DCBCD6-24F0-259B-01AE-C65C18F35F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109" b="14376"/>
          <a:stretch/>
        </p:blipFill>
        <p:spPr>
          <a:xfrm>
            <a:off x="1442800" y="2855155"/>
            <a:ext cx="3395869" cy="3637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0C790F-ADE9-D1FC-5E83-17F389CB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Op-Amp Configurations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73A28-DFE1-62C1-E4E6-BAF28413A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5913"/>
            <a:ext cx="4323522" cy="3637720"/>
          </a:xfrm>
        </p:spPr>
        <p:txBody>
          <a:bodyPr>
            <a:normAutofit/>
          </a:bodyPr>
          <a:lstStyle/>
          <a:p>
            <a:r>
              <a:rPr lang="en-US" b="1" dirty="0"/>
              <a:t>Open-loop Configurations</a:t>
            </a:r>
          </a:p>
          <a:p>
            <a:pPr marL="914400" lvl="1" indent="-457200">
              <a:buAutoNum type="arabicPeriod"/>
            </a:pPr>
            <a:r>
              <a:rPr lang="en-US" dirty="0"/>
              <a:t>Comparator / Voltage Level Detectors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E5FD8D-9B61-0250-DA7C-4BA9FA8C6C4B}"/>
              </a:ext>
            </a:extLst>
          </p:cNvPr>
          <p:cNvSpPr txBox="1"/>
          <p:nvPr/>
        </p:nvSpPr>
        <p:spPr>
          <a:xfrm>
            <a:off x="5837581" y="1690688"/>
            <a:ext cx="6096000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/>
              <a:t>Closed Loop Configurations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Voltage Follower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Inverting Amplifier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Inverting Summer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Non-Inverting Amplifier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Weighted Subtractor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Integrator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Differentiator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Exponential Converter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Logarithmic Converter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Multiplier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Divider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955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0464B-AC6F-0C70-1B9A-E17BA4600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16" y="365125"/>
            <a:ext cx="11353800" cy="1325563"/>
          </a:xfrm>
        </p:spPr>
        <p:txBody>
          <a:bodyPr/>
          <a:lstStyle/>
          <a:p>
            <a:r>
              <a:rPr lang="en-US" dirty="0"/>
              <a:t>Open Loop (Comparator) – VTC (</a:t>
            </a:r>
            <a:r>
              <a:rPr lang="en-US" b="1" dirty="0">
                <a:solidFill>
                  <a:srgbClr val="FF0000"/>
                </a:solidFill>
              </a:rPr>
              <a:t>NON-</a:t>
            </a:r>
            <a:r>
              <a:rPr lang="en-US" sz="4400" b="1" dirty="0">
                <a:solidFill>
                  <a:srgbClr val="FF0000"/>
                </a:solidFill>
              </a:rPr>
              <a:t>INVERTING</a:t>
            </a:r>
            <a:r>
              <a:rPr lang="en-US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6C9879-E6B5-BDD9-75C2-C1CD42DBFF0D}"/>
              </a:ext>
            </a:extLst>
          </p:cNvPr>
          <p:cNvSpPr txBox="1"/>
          <p:nvPr/>
        </p:nvSpPr>
        <p:spPr>
          <a:xfrm>
            <a:off x="484516" y="163371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NON-INVERTING</a:t>
            </a:r>
            <a:r>
              <a:rPr lang="en-US" sz="2000" b="1" dirty="0"/>
              <a:t> Level Crossing Detector / Comparator</a:t>
            </a:r>
          </a:p>
        </p:txBody>
      </p:sp>
      <p:pic>
        <p:nvPicPr>
          <p:cNvPr id="4" name="Google Shape;277;p22" descr="Diagram&#10;&#10;Description automatically generated">
            <a:extLst>
              <a:ext uri="{FF2B5EF4-FFF2-40B4-BE49-F238E27FC236}">
                <a16:creationId xmlns:a16="http://schemas.microsoft.com/office/drawing/2014/main" id="{2C0C65A1-F4B6-A7D8-F523-CE12A0989638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l="38494" t="6478" r="43765" b="22647"/>
          <a:stretch/>
        </p:blipFill>
        <p:spPr>
          <a:xfrm>
            <a:off x="6981647" y="1984016"/>
            <a:ext cx="2547710" cy="221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77;p22" descr="Diagram&#10;&#10;Description automatically generated">
            <a:extLst>
              <a:ext uri="{FF2B5EF4-FFF2-40B4-BE49-F238E27FC236}">
                <a16:creationId xmlns:a16="http://schemas.microsoft.com/office/drawing/2014/main" id="{6E24012E-A6AF-6323-F0E7-F4C7296E17BF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l="18102" t="22668" r="62442" b="31213"/>
          <a:stretch/>
        </p:blipFill>
        <p:spPr>
          <a:xfrm>
            <a:off x="3157867" y="2387068"/>
            <a:ext cx="3477464" cy="1730982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F575B2A-387F-4A08-25EB-B11F107467AC}"/>
                  </a:ext>
                </a:extLst>
              </p:cNvPr>
              <p:cNvSpPr txBox="1"/>
              <p:nvPr/>
            </p:nvSpPr>
            <p:spPr>
              <a:xfrm>
                <a:off x="2830364" y="2586947"/>
                <a:ext cx="42062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</m:oMath>
                  </m:oMathPara>
                </a14:m>
                <a:endParaRPr lang="en-US" sz="5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F575B2A-387F-4A08-25EB-B11F10746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364" y="2586947"/>
                <a:ext cx="420624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20246F-9717-451A-2CA3-BB97A063C672}"/>
                  </a:ext>
                </a:extLst>
              </p:cNvPr>
              <p:cNvSpPr txBox="1"/>
              <p:nvPr/>
            </p:nvSpPr>
            <p:spPr>
              <a:xfrm>
                <a:off x="945735" y="2859958"/>
                <a:ext cx="19782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𝐑𝐄𝐅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20246F-9717-451A-2CA3-BB97A063C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735" y="2859958"/>
                <a:ext cx="1978298" cy="400110"/>
              </a:xfrm>
              <a:prstGeom prst="rect">
                <a:avLst/>
              </a:prstGeom>
              <a:blipFill>
                <a:blip r:embed="rId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12DC6F7-9BB2-0AEE-AD4F-AE9CBCC52E3A}"/>
                  </a:ext>
                </a:extLst>
              </p:cNvPr>
              <p:cNvSpPr txBox="1"/>
              <p:nvPr/>
            </p:nvSpPr>
            <p:spPr>
              <a:xfrm>
                <a:off x="2765669" y="4737412"/>
                <a:ext cx="4878900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𝐑𝐄𝐅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     ⇒            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𝑶</m:t>
                          </m:r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  <a:p>
                <a:endParaRPr lang="en-US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𝐑𝐄𝐅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                        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⇒            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𝑶</m:t>
                          </m:r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12DC6F7-9BB2-0AEE-AD4F-AE9CBCC52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669" y="4737412"/>
                <a:ext cx="4878900" cy="10156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9422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0464B-AC6F-0C70-1B9A-E17BA460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Loop (Comparator) – VTC (</a:t>
            </a:r>
            <a:r>
              <a:rPr lang="en-US" sz="4400" b="1" dirty="0">
                <a:solidFill>
                  <a:srgbClr val="FF0000"/>
                </a:solidFill>
              </a:rPr>
              <a:t>INVERTING</a:t>
            </a:r>
            <a:r>
              <a:rPr lang="en-US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6C9879-E6B5-BDD9-75C2-C1CD42DBFF0D}"/>
              </a:ext>
            </a:extLst>
          </p:cNvPr>
          <p:cNvSpPr txBox="1"/>
          <p:nvPr/>
        </p:nvSpPr>
        <p:spPr>
          <a:xfrm>
            <a:off x="838200" y="163371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INVERTING </a:t>
            </a:r>
            <a:r>
              <a:rPr lang="en-US" sz="2000" b="1" dirty="0"/>
              <a:t>Level Crossing Detector / Comparator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12DC6F7-9BB2-0AEE-AD4F-AE9CBCC52E3A}"/>
                  </a:ext>
                </a:extLst>
              </p:cNvPr>
              <p:cNvSpPr txBox="1"/>
              <p:nvPr/>
            </p:nvSpPr>
            <p:spPr>
              <a:xfrm>
                <a:off x="3585802" y="4813039"/>
                <a:ext cx="4878900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𝐑𝐄𝐅</m:t>
                          </m:r>
                        </m:sub>
                      </m:sSub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&gt;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     ⇒            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𝑶</m:t>
                          </m:r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  <a:p>
                <a:endParaRPr lang="en-US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𝐑𝐄𝐅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                        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⇒            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𝑶</m:t>
                          </m:r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12DC6F7-9BB2-0AEE-AD4F-AE9CBCC52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802" y="4813039"/>
                <a:ext cx="4878900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oogle Shape;277;p22" descr="Diagram&#10;&#10;Description automatically generated">
            <a:extLst>
              <a:ext uri="{FF2B5EF4-FFF2-40B4-BE49-F238E27FC236}">
                <a16:creationId xmlns:a16="http://schemas.microsoft.com/office/drawing/2014/main" id="{54283860-512D-33E3-955D-606E3EAD601B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76446" r="5078" b="25191"/>
          <a:stretch/>
        </p:blipFill>
        <p:spPr>
          <a:xfrm>
            <a:off x="7316461" y="1834915"/>
            <a:ext cx="2547710" cy="2248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277;p22" descr="Diagram&#10;&#10;Description automatically generated">
            <a:extLst>
              <a:ext uri="{FF2B5EF4-FFF2-40B4-BE49-F238E27FC236}">
                <a16:creationId xmlns:a16="http://schemas.microsoft.com/office/drawing/2014/main" id="{EF3EBF48-7448-E07A-97FC-C9A7E9E2680D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56778" t="19399" r="24121" b="38853"/>
          <a:stretch/>
        </p:blipFill>
        <p:spPr>
          <a:xfrm>
            <a:off x="3585802" y="2260920"/>
            <a:ext cx="3467883" cy="1652228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428E62A-01F6-2E33-576D-A7FCCA34F266}"/>
                  </a:ext>
                </a:extLst>
              </p:cNvPr>
              <p:cNvSpPr txBox="1"/>
              <p:nvPr/>
            </p:nvSpPr>
            <p:spPr>
              <a:xfrm>
                <a:off x="3197268" y="2548270"/>
                <a:ext cx="42062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</m:oMath>
                  </m:oMathPara>
                </a14:m>
                <a:endParaRPr lang="en-US" sz="5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428E62A-01F6-2E33-576D-A7FCCA34F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268" y="2548270"/>
                <a:ext cx="420624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D8F5F4-7814-0F25-2E7C-20FFAEB0EFAC}"/>
                  </a:ext>
                </a:extLst>
              </p:cNvPr>
              <p:cNvSpPr txBox="1"/>
              <p:nvPr/>
            </p:nvSpPr>
            <p:spPr>
              <a:xfrm>
                <a:off x="1312639" y="2821281"/>
                <a:ext cx="18924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𝐑𝐄𝐅</m:t>
                          </m:r>
                        </m:sub>
                      </m:sSub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D8F5F4-7814-0F25-2E7C-20FFAEB0E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639" y="2821281"/>
                <a:ext cx="1892441" cy="400110"/>
              </a:xfrm>
              <a:prstGeom prst="rect">
                <a:avLst/>
              </a:prstGeom>
              <a:blipFill>
                <a:blip r:embed="rId5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38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0464B-AC6F-0C70-1B9A-E17BA4600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16" y="365125"/>
            <a:ext cx="11353800" cy="1325563"/>
          </a:xfrm>
        </p:spPr>
        <p:txBody>
          <a:bodyPr/>
          <a:lstStyle/>
          <a:p>
            <a:r>
              <a:rPr lang="en-US" sz="4400" dirty="0"/>
              <a:t>Voltage Follower </a:t>
            </a:r>
            <a:r>
              <a:rPr lang="en-US" dirty="0"/>
              <a:t>– VTC</a:t>
            </a:r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6F913B3D-7C43-AA32-1EF4-6918A4FDC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910" y="4658448"/>
            <a:ext cx="4855835" cy="183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34718197-9913-0F5D-18BF-FBE6AA3854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3" t="9275" r="4371" b="11485"/>
          <a:stretch/>
        </p:blipFill>
        <p:spPr bwMode="auto">
          <a:xfrm>
            <a:off x="6715496" y="1690688"/>
            <a:ext cx="4991988" cy="356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1BF9BB1-F80B-2345-B302-575C3F448428}"/>
              </a:ext>
            </a:extLst>
          </p:cNvPr>
          <p:cNvGrpSpPr/>
          <p:nvPr/>
        </p:nvGrpSpPr>
        <p:grpSpPr>
          <a:xfrm>
            <a:off x="1387650" y="1609309"/>
            <a:ext cx="4276159" cy="3074031"/>
            <a:chOff x="353684" y="1257446"/>
            <a:chExt cx="4276159" cy="307403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B50175E-23AC-A9E4-2168-BA12B26D1EFE}"/>
                </a:ext>
              </a:extLst>
            </p:cNvPr>
            <p:cNvGrpSpPr/>
            <p:nvPr/>
          </p:nvGrpSpPr>
          <p:grpSpPr>
            <a:xfrm>
              <a:off x="353684" y="1257446"/>
              <a:ext cx="3463507" cy="3074031"/>
              <a:chOff x="3532516" y="2568589"/>
              <a:chExt cx="3463507" cy="3074031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B596CEEE-763C-8116-E80A-F5707E5D0A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15921"/>
              <a:stretch/>
            </p:blipFill>
            <p:spPr>
              <a:xfrm>
                <a:off x="3532516" y="2568589"/>
                <a:ext cx="3463507" cy="3074031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1B28255C-8C36-B677-3612-2E8E76D68B85}"/>
                      </a:ext>
                    </a:extLst>
                  </p:cNvPr>
                  <p:cNvSpPr txBox="1"/>
                  <p:nvPr/>
                </p:nvSpPr>
                <p:spPr>
                  <a:xfrm>
                    <a:off x="4280859" y="4572802"/>
                    <a:ext cx="308394" cy="52322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1B28255C-8C36-B677-3612-2E8E76D68B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80859" y="4572802"/>
                    <a:ext cx="308394" cy="52322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3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1033" name="Picture 9">
              <a:extLst>
                <a:ext uri="{FF2B5EF4-FFF2-40B4-BE49-F238E27FC236}">
                  <a16:creationId xmlns:a16="http://schemas.microsoft.com/office/drawing/2014/main" id="{A044993D-1DEA-4A50-31E2-8EAB37C4E2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3518" y="2356311"/>
              <a:ext cx="1076325" cy="876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57809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0464B-AC6F-0C70-1B9A-E17BA4600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16" y="365125"/>
            <a:ext cx="11353800" cy="1325563"/>
          </a:xfrm>
        </p:spPr>
        <p:txBody>
          <a:bodyPr/>
          <a:lstStyle/>
          <a:p>
            <a:r>
              <a:rPr lang="en-US" sz="4400" dirty="0"/>
              <a:t>Inverting Amplifier </a:t>
            </a:r>
            <a:r>
              <a:rPr lang="en-US" dirty="0"/>
              <a:t>– VTC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275B6233-40F5-C5AA-06E3-51EF30F00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890" y="1744778"/>
            <a:ext cx="5424110" cy="24380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F236FA8-B2B2-EC23-3002-6CFCCBB0CCCD}"/>
                  </a:ext>
                </a:extLst>
              </p:cNvPr>
              <p:cNvSpPr txBox="1"/>
              <p:nvPr/>
            </p:nvSpPr>
            <p:spPr>
              <a:xfrm>
                <a:off x="3899231" y="1690688"/>
                <a:ext cx="540189" cy="49667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F236FA8-B2B2-EC23-3002-6CFCCBB0C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231" y="1690688"/>
                <a:ext cx="540189" cy="496674"/>
              </a:xfrm>
              <a:prstGeom prst="rect">
                <a:avLst/>
              </a:prstGeom>
              <a:blipFill>
                <a:blip r:embed="rId3"/>
                <a:stretch>
                  <a:fillRect l="-2273" r="-1136" b="-10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E6B5AE3-65DC-7C44-E172-4B23E16F6E5C}"/>
                  </a:ext>
                </a:extLst>
              </p:cNvPr>
              <p:cNvSpPr txBox="1"/>
              <p:nvPr/>
            </p:nvSpPr>
            <p:spPr>
              <a:xfrm>
                <a:off x="1595978" y="2377012"/>
                <a:ext cx="540189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E6B5AE3-65DC-7C44-E172-4B23E16F6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978" y="2377012"/>
                <a:ext cx="540189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4" name="Picture 6">
            <a:extLst>
              <a:ext uri="{FF2B5EF4-FFF2-40B4-BE49-F238E27FC236}">
                <a16:creationId xmlns:a16="http://schemas.microsoft.com/office/drawing/2014/main" id="{0B2A49E4-1D0F-EFAA-E537-2A28A4C9F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832" y="1166808"/>
            <a:ext cx="5121575" cy="436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1AB8EEF9-3512-C889-9535-D45091031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73" y="4138840"/>
            <a:ext cx="56197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059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0464B-AC6F-0C70-1B9A-E17BA4600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16" y="365125"/>
            <a:ext cx="11353800" cy="1325563"/>
          </a:xfrm>
        </p:spPr>
        <p:txBody>
          <a:bodyPr/>
          <a:lstStyle/>
          <a:p>
            <a:r>
              <a:rPr lang="en-US" sz="4400" dirty="0"/>
              <a:t>Non-Inverting Amplifier </a:t>
            </a:r>
            <a:r>
              <a:rPr lang="en-US" dirty="0"/>
              <a:t>– VTC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1066AFA-7B39-55A3-5677-E197275FD443}"/>
              </a:ext>
            </a:extLst>
          </p:cNvPr>
          <p:cNvGrpSpPr/>
          <p:nvPr/>
        </p:nvGrpSpPr>
        <p:grpSpPr>
          <a:xfrm>
            <a:off x="894982" y="1414370"/>
            <a:ext cx="4600043" cy="3406995"/>
            <a:chOff x="1205533" y="1785306"/>
            <a:chExt cx="4600043" cy="340699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04FB20D-4910-E4A9-CE17-DA9C86A5D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5533" y="1785306"/>
              <a:ext cx="4600043" cy="340699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F236FA8-B2B2-EC23-3002-6CFCCBB0CCCD}"/>
                    </a:ext>
                  </a:extLst>
                </p:cNvPr>
                <p:cNvSpPr txBox="1"/>
                <p:nvPr/>
              </p:nvSpPr>
              <p:spPr>
                <a:xfrm>
                  <a:off x="3623381" y="2647227"/>
                  <a:ext cx="462265" cy="42922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F236FA8-B2B2-EC23-3002-6CFCCBB0CC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3381" y="2647227"/>
                  <a:ext cx="462265" cy="429220"/>
                </a:xfrm>
                <a:prstGeom prst="rect">
                  <a:avLst/>
                </a:prstGeom>
                <a:blipFill>
                  <a:blip r:embed="rId3"/>
                  <a:stretch>
                    <a:fillRect b="-112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E6B5AE3-65DC-7C44-E172-4B23E16F6E5C}"/>
                    </a:ext>
                  </a:extLst>
                </p:cNvPr>
                <p:cNvSpPr txBox="1"/>
                <p:nvPr/>
              </p:nvSpPr>
              <p:spPr>
                <a:xfrm>
                  <a:off x="1903451" y="2756675"/>
                  <a:ext cx="540189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E6B5AE3-65DC-7C44-E172-4B23E16F6E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3451" y="2756675"/>
                  <a:ext cx="540189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BFDD69A0-2DFF-11F7-9860-85A65460D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73" y="4499988"/>
            <a:ext cx="56197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5B27ECF-0D83-3E97-A3BA-1C830D7F8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003" y="1414370"/>
            <a:ext cx="5338313" cy="4321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510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0464B-AC6F-0C70-1B9A-E17BA4600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16" y="365125"/>
            <a:ext cx="11353800" cy="1325563"/>
          </a:xfrm>
        </p:spPr>
        <p:txBody>
          <a:bodyPr/>
          <a:lstStyle/>
          <a:p>
            <a:r>
              <a:rPr lang="en-US" sz="4400" dirty="0"/>
              <a:t>Non-Inverting Amplifier </a:t>
            </a:r>
            <a:r>
              <a:rPr lang="en-US" dirty="0"/>
              <a:t>– VTC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1066AFA-7B39-55A3-5677-E197275FD443}"/>
              </a:ext>
            </a:extLst>
          </p:cNvPr>
          <p:cNvGrpSpPr/>
          <p:nvPr/>
        </p:nvGrpSpPr>
        <p:grpSpPr>
          <a:xfrm>
            <a:off x="7013986" y="2356374"/>
            <a:ext cx="4600043" cy="3406995"/>
            <a:chOff x="1205533" y="1785306"/>
            <a:chExt cx="4600043" cy="340699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04FB20D-4910-E4A9-CE17-DA9C86A5D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5533" y="1785306"/>
              <a:ext cx="4600043" cy="340699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F236FA8-B2B2-EC23-3002-6CFCCBB0CCCD}"/>
                    </a:ext>
                  </a:extLst>
                </p:cNvPr>
                <p:cNvSpPr txBox="1"/>
                <p:nvPr/>
              </p:nvSpPr>
              <p:spPr>
                <a:xfrm>
                  <a:off x="3281278" y="2603675"/>
                  <a:ext cx="641644" cy="4001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𝐤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𝛀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F236FA8-B2B2-EC23-3002-6CFCCBB0CC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1278" y="2603675"/>
                  <a:ext cx="641644" cy="400110"/>
                </a:xfrm>
                <a:prstGeom prst="rect">
                  <a:avLst/>
                </a:prstGeom>
                <a:blipFill>
                  <a:blip r:embed="rId3"/>
                  <a:stretch>
                    <a:fillRect r="-161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6A2CB21-17C7-68DD-15F0-232603E5EDFD}"/>
                    </a:ext>
                  </a:extLst>
                </p:cNvPr>
                <p:cNvSpPr txBox="1"/>
                <p:nvPr/>
              </p:nvSpPr>
              <p:spPr>
                <a:xfrm>
                  <a:off x="1747417" y="2815170"/>
                  <a:ext cx="600371" cy="4001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𝐤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𝛀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6A2CB21-17C7-68DD-15F0-232603E5ED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7417" y="2815170"/>
                  <a:ext cx="600371" cy="400110"/>
                </a:xfrm>
                <a:prstGeom prst="rect">
                  <a:avLst/>
                </a:prstGeom>
                <a:blipFill>
                  <a:blip r:embed="rId4"/>
                  <a:stretch>
                    <a:fillRect r="-232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B58DDE8-FB51-0345-D585-E02B1BFCBF49}"/>
                    </a:ext>
                  </a:extLst>
                </p:cNvPr>
                <p:cNvSpPr txBox="1"/>
                <p:nvPr/>
              </p:nvSpPr>
              <p:spPr>
                <a:xfrm>
                  <a:off x="4019630" y="2600966"/>
                  <a:ext cx="449392" cy="4001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𝟖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𝐕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B58DDE8-FB51-0345-D585-E02B1BFCBF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9630" y="2600966"/>
                  <a:ext cx="449392" cy="400110"/>
                </a:xfrm>
                <a:prstGeom prst="rect">
                  <a:avLst/>
                </a:prstGeom>
                <a:blipFill>
                  <a:blip r:embed="rId5"/>
                  <a:stretch>
                    <a:fillRect r="-229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2C01962-D1F0-45E6-25B3-EB6848129AD2}"/>
                    </a:ext>
                  </a:extLst>
                </p:cNvPr>
                <p:cNvSpPr txBox="1"/>
                <p:nvPr/>
              </p:nvSpPr>
              <p:spPr>
                <a:xfrm>
                  <a:off x="4048205" y="4120486"/>
                  <a:ext cx="449392" cy="4001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𝐕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2C01962-D1F0-45E6-25B3-EB6848129A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8205" y="4120486"/>
                  <a:ext cx="449392" cy="400110"/>
                </a:xfrm>
                <a:prstGeom prst="rect">
                  <a:avLst/>
                </a:prstGeom>
                <a:blipFill>
                  <a:blip r:embed="rId6"/>
                  <a:stretch>
                    <a:fillRect r="-216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A16F6AD-7352-FEF0-B19B-B13AD98598B6}"/>
              </a:ext>
            </a:extLst>
          </p:cNvPr>
          <p:cNvSpPr txBox="1"/>
          <p:nvPr/>
        </p:nvSpPr>
        <p:spPr>
          <a:xfrm>
            <a:off x="484516" y="1469533"/>
            <a:ext cx="4622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Draw an Op-Amp Circuit with the following VTC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62CFA6-C701-1F38-D09D-0F97A4A6D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76" y="1531641"/>
            <a:ext cx="4068434" cy="332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96CCE2A-B929-4835-F99B-6B5512E547D1}"/>
              </a:ext>
            </a:extLst>
          </p:cNvPr>
          <p:cNvCxnSpPr>
            <a:cxnSpLocks/>
          </p:cNvCxnSpPr>
          <p:nvPr/>
        </p:nvCxnSpPr>
        <p:spPr>
          <a:xfrm flipV="1">
            <a:off x="9898867" y="3445651"/>
            <a:ext cx="0" cy="498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8B0F2FE-870F-9543-6FD9-4C7CFE9C5770}"/>
              </a:ext>
            </a:extLst>
          </p:cNvPr>
          <p:cNvCxnSpPr>
            <a:cxnSpLocks/>
          </p:cNvCxnSpPr>
          <p:nvPr/>
        </p:nvCxnSpPr>
        <p:spPr>
          <a:xfrm flipV="1">
            <a:off x="9894099" y="4321112"/>
            <a:ext cx="0" cy="498539"/>
          </a:xfrm>
          <a:prstGeom prst="straightConnector1">
            <a:avLst/>
          </a:prstGeom>
          <a:ln w="28575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0FE6727-E6E4-FB20-93C6-A1E581CD54FD}"/>
                  </a:ext>
                </a:extLst>
              </p:cNvPr>
              <p:cNvSpPr txBox="1"/>
              <p:nvPr/>
            </p:nvSpPr>
            <p:spPr>
              <a:xfrm>
                <a:off x="2879156" y="2847392"/>
                <a:ext cx="3717300" cy="6894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Slope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8−2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4−1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=2=(1+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0FE6727-E6E4-FB20-93C6-A1E581CD5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156" y="2847392"/>
                <a:ext cx="3717300" cy="689420"/>
              </a:xfrm>
              <a:prstGeom prst="rect">
                <a:avLst/>
              </a:prstGeom>
              <a:blipFill>
                <a:blip r:embed="rId8"/>
                <a:stretch>
                  <a:fillRect l="-2459" b="-1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7B6CD5-DF70-1700-7386-6E0B4C0941E9}"/>
                  </a:ext>
                </a:extLst>
              </p:cNvPr>
              <p:cNvSpPr txBox="1"/>
              <p:nvPr/>
            </p:nvSpPr>
            <p:spPr>
              <a:xfrm>
                <a:off x="932968" y="4994041"/>
                <a:ext cx="6972184" cy="888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3200" b="0" i="1" dirty="0">
                    <a:latin typeface="Cambria Math" panose="02040503050406030204" pitchFamily="18" charset="0"/>
                  </a:rPr>
                  <a:t>  		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7B6CD5-DF70-1700-7386-6E0B4C094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968" y="4994041"/>
                <a:ext cx="6972184" cy="8883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5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F8E35B5-081E-DF81-FA97-4E3022EB78A6}"/>
              </a:ext>
            </a:extLst>
          </p:cNvPr>
          <p:cNvGrpSpPr/>
          <p:nvPr/>
        </p:nvGrpSpPr>
        <p:grpSpPr>
          <a:xfrm>
            <a:off x="5731976" y="1612629"/>
            <a:ext cx="6124910" cy="3406995"/>
            <a:chOff x="5731976" y="1612629"/>
            <a:chExt cx="6124910" cy="340699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E22C99A-D2F7-EBFE-0535-D01080EE8A89}"/>
                </a:ext>
              </a:extLst>
            </p:cNvPr>
            <p:cNvGrpSpPr/>
            <p:nvPr/>
          </p:nvGrpSpPr>
          <p:grpSpPr>
            <a:xfrm>
              <a:off x="5731976" y="1612629"/>
              <a:ext cx="4600043" cy="3406995"/>
              <a:chOff x="1205533" y="1785306"/>
              <a:chExt cx="4600043" cy="340699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703B944F-12FA-67FD-0CB6-4A06EA647C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05533" y="1785306"/>
                <a:ext cx="4600043" cy="3406995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EF2DC67D-CC95-7C8F-0137-D43CB3EF6C82}"/>
                      </a:ext>
                    </a:extLst>
                  </p:cNvPr>
                  <p:cNvSpPr txBox="1"/>
                  <p:nvPr/>
                </p:nvSpPr>
                <p:spPr>
                  <a:xfrm>
                    <a:off x="3623381" y="2647227"/>
                    <a:ext cx="462265" cy="42922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9F236FA8-B2B2-EC23-3002-6CFCCBB0CCC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23381" y="2647227"/>
                    <a:ext cx="462265" cy="42922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126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BA211D1A-CBFA-C9D4-4D8F-3D4EA60171CB}"/>
                      </a:ext>
                    </a:extLst>
                  </p:cNvPr>
                  <p:cNvSpPr txBox="1"/>
                  <p:nvPr/>
                </p:nvSpPr>
                <p:spPr>
                  <a:xfrm>
                    <a:off x="1903451" y="2756675"/>
                    <a:ext cx="540189" cy="46166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DE6B5AE3-65DC-7C44-E172-4B23E16F6E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03451" y="2756675"/>
                    <a:ext cx="540189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63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0725B04-D19B-37B1-1ABC-F23BCE8AFC81}"/>
                    </a:ext>
                  </a:extLst>
                </p:cNvPr>
                <p:cNvSpPr txBox="1"/>
                <p:nvPr/>
              </p:nvSpPr>
              <p:spPr>
                <a:xfrm>
                  <a:off x="10113811" y="2998038"/>
                  <a:ext cx="1743075" cy="71468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0725B04-D19B-37B1-1ABC-F23BCE8AFC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3811" y="2998038"/>
                  <a:ext cx="1743075" cy="71468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490464B-AC6F-0C70-1B9A-E17BA4600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16" y="365125"/>
            <a:ext cx="11353800" cy="1325563"/>
          </a:xfrm>
        </p:spPr>
        <p:txBody>
          <a:bodyPr/>
          <a:lstStyle/>
          <a:p>
            <a:r>
              <a:rPr lang="en-US" sz="4400" dirty="0"/>
              <a:t>Non-Inverting Amplifier </a:t>
            </a:r>
            <a:r>
              <a:rPr lang="en-US" dirty="0"/>
              <a:t>– VTC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16F6AD-7352-FEF0-B19B-B13AD98598B6}"/>
              </a:ext>
            </a:extLst>
          </p:cNvPr>
          <p:cNvSpPr txBox="1"/>
          <p:nvPr/>
        </p:nvSpPr>
        <p:spPr>
          <a:xfrm>
            <a:off x="484516" y="1469533"/>
            <a:ext cx="7771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Draw an Op-Amp Circuit with the following VTC. (What if the slope is less than </a:t>
            </a:r>
            <a:r>
              <a:rPr lang="en-US" b="1" dirty="0"/>
              <a:t>1?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0FE6727-E6E4-FB20-93C6-A1E581CD54FD}"/>
                  </a:ext>
                </a:extLst>
              </p:cNvPr>
              <p:cNvSpPr txBox="1"/>
              <p:nvPr/>
            </p:nvSpPr>
            <p:spPr>
              <a:xfrm>
                <a:off x="1859981" y="3258162"/>
                <a:ext cx="2912336" cy="616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Slope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8−2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20−5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0FE6727-E6E4-FB20-93C6-A1E581CD5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9981" y="3258162"/>
                <a:ext cx="2912336" cy="616964"/>
              </a:xfrm>
              <a:prstGeom prst="rect">
                <a:avLst/>
              </a:prstGeom>
              <a:blipFill>
                <a:blip r:embed="rId6"/>
                <a:stretch>
                  <a:fillRect l="-3138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7B6CD5-DF70-1700-7386-6E0B4C0941E9}"/>
                  </a:ext>
                </a:extLst>
              </p:cNvPr>
              <p:cNvSpPr txBox="1"/>
              <p:nvPr/>
            </p:nvSpPr>
            <p:spPr>
              <a:xfrm>
                <a:off x="484516" y="4831467"/>
                <a:ext cx="11564609" cy="1380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A non-inverting amplifier closed loop gain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3200" dirty="0"/>
                  <a:t>. So, it is not possible to use this configuration for less than unity gain.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7B6CD5-DF70-1700-7386-6E0B4C094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16" y="4831467"/>
                <a:ext cx="11564609" cy="1380827"/>
              </a:xfrm>
              <a:prstGeom prst="rect">
                <a:avLst/>
              </a:prstGeom>
              <a:blipFill>
                <a:blip r:embed="rId7"/>
                <a:stretch>
                  <a:fillRect l="-1317" r="-685" b="-14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2D878B48-3C5A-2B12-DE5D-2B2C37D37A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3" b="11575"/>
          <a:stretch/>
        </p:blipFill>
        <p:spPr bwMode="auto">
          <a:xfrm>
            <a:off x="297014" y="1880477"/>
            <a:ext cx="4322897" cy="281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593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SE25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E251" id="{A3B683D1-EA58-40CB-BB37-7C9DA03A37A0}" vid="{034A9A1C-6690-455E-BCAC-C4F22528D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CSE251</Template>
  <TotalTime>564</TotalTime>
  <Words>440</Words>
  <Application>Microsoft Office PowerPoint</Application>
  <PresentationFormat>Widescreen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CSE251</vt:lpstr>
      <vt:lpstr>PowerPoint Presentation</vt:lpstr>
      <vt:lpstr>Basic Op-Amp Configurations</vt:lpstr>
      <vt:lpstr>Open Loop (Comparator) – VTC (NON-INVERTING)</vt:lpstr>
      <vt:lpstr>Open Loop (Comparator) – VTC (INVERTING)</vt:lpstr>
      <vt:lpstr>Voltage Follower – VTC</vt:lpstr>
      <vt:lpstr>Inverting Amplifier – VTC</vt:lpstr>
      <vt:lpstr>Non-Inverting Amplifier – VTC</vt:lpstr>
      <vt:lpstr>Non-Inverting Amplifier – VTC</vt:lpstr>
      <vt:lpstr>Non-Inverting Amplifier – VTC</vt:lpstr>
      <vt:lpstr>Non-Inverting Amplifier – VTC</vt:lpstr>
      <vt:lpstr>Non-Inverting Amplifier – VTC</vt:lpstr>
      <vt:lpstr>Non-Inverting Amplifier – VTC</vt:lpstr>
      <vt:lpstr>Non-Inverting Amplifier – VTC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Shadman Shahid</dc:creator>
  <cp:lastModifiedBy>Shadman Shahid</cp:lastModifiedBy>
  <cp:revision>13</cp:revision>
  <dcterms:created xsi:type="dcterms:W3CDTF">2023-06-14T18:40:53Z</dcterms:created>
  <dcterms:modified xsi:type="dcterms:W3CDTF">2024-02-02T20:16:35Z</dcterms:modified>
</cp:coreProperties>
</file>