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3" r:id="rId3"/>
    <p:sldId id="290" r:id="rId4"/>
    <p:sldId id="291" r:id="rId5"/>
    <p:sldId id="292" r:id="rId6"/>
    <p:sldId id="293" r:id="rId7"/>
    <p:sldId id="299" r:id="rId8"/>
    <p:sldId id="298" r:id="rId9"/>
    <p:sldId id="300" r:id="rId10"/>
    <p:sldId id="294" r:id="rId11"/>
    <p:sldId id="304" r:id="rId12"/>
    <p:sldId id="303" r:id="rId13"/>
    <p:sldId id="295" r:id="rId14"/>
    <p:sldId id="296" r:id="rId15"/>
    <p:sldId id="297" r:id="rId16"/>
    <p:sldId id="305" r:id="rId17"/>
    <p:sldId id="301" r:id="rId18"/>
    <p:sldId id="306" r:id="rId19"/>
    <p:sldId id="307" r:id="rId20"/>
    <p:sldId id="280" r:id="rId21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732" autoAdjust="0"/>
    <p:restoredTop sz="94660"/>
  </p:normalViewPr>
  <p:slideViewPr>
    <p:cSldViewPr>
      <p:cViewPr varScale="1">
        <p:scale>
          <a:sx n="138" d="100"/>
          <a:sy n="138" d="100"/>
        </p:scale>
        <p:origin x="1290" y="12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8898AD-A801-DB34-C08B-6702C36A0225}"/>
              </a:ext>
            </a:extLst>
          </p:cNvPr>
          <p:cNvSpPr/>
          <p:nvPr/>
        </p:nvSpPr>
        <p:spPr>
          <a:xfrm>
            <a:off x="0" y="0"/>
            <a:ext cx="9136657" cy="514349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7" name="Picture 6" descr="Electronics protoboard">
            <a:extLst>
              <a:ext uri="{FF2B5EF4-FFF2-40B4-BE49-F238E27FC236}">
                <a16:creationId xmlns:a16="http://schemas.microsoft.com/office/drawing/2014/main" id="{13C52E48-678B-3383-9A6E-33260E65A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9000"/>
          </a:blip>
          <a:srcRect t="15730"/>
          <a:stretch/>
        </p:blipFill>
        <p:spPr>
          <a:xfrm>
            <a:off x="7344" y="7"/>
            <a:ext cx="9144001" cy="5143493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2F5C9-F71A-8F9F-B405-05C5C99DDAFD}"/>
              </a:ext>
            </a:extLst>
          </p:cNvPr>
          <p:cNvSpPr txBox="1"/>
          <p:nvPr/>
        </p:nvSpPr>
        <p:spPr>
          <a:xfrm>
            <a:off x="270741" y="3647718"/>
            <a:ext cx="8595174" cy="11426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500" b="1" dirty="0">
                <a:solidFill>
                  <a:schemeClr val="bg1"/>
                </a:solidFill>
                <a:latin typeface="+mj-lt"/>
              </a:rPr>
              <a:t>Prepared By:</a:t>
            </a:r>
          </a:p>
          <a:p>
            <a:pPr algn="ctr"/>
            <a:r>
              <a:rPr lang="en-US" sz="1800" b="1" dirty="0">
                <a:solidFill>
                  <a:schemeClr val="bg1"/>
                </a:solidFill>
              </a:rPr>
              <a:t>Shadman Shahid (SHD)</a:t>
            </a:r>
          </a:p>
          <a:p>
            <a:pPr algn="ctr"/>
            <a:r>
              <a:rPr lang="en-US" sz="1500" b="1" dirty="0">
                <a:solidFill>
                  <a:schemeClr val="bg1"/>
                </a:solidFill>
                <a:latin typeface="+mj-lt"/>
              </a:rPr>
              <a:t>Lecturer, Department of Computer Science and Engineering, School of Data and Sciences, BRAC University</a:t>
            </a:r>
          </a:p>
          <a:p>
            <a:pPr algn="ctr"/>
            <a:endParaRPr lang="en-US" sz="525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1500" b="1" i="1" dirty="0">
                <a:solidFill>
                  <a:schemeClr val="bg1"/>
                </a:solidFill>
                <a:latin typeface="+mj-lt"/>
              </a:rPr>
              <a:t>Email: shadman9085@gmail.com</a:t>
            </a:r>
            <a:endParaRPr lang="en-US" sz="12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849F7EB-8F50-9EB6-7F05-AED3145AD365}"/>
              </a:ext>
            </a:extLst>
          </p:cNvPr>
          <p:cNvSpPr txBox="1">
            <a:spLocks/>
          </p:cNvSpPr>
          <p:nvPr/>
        </p:nvSpPr>
        <p:spPr>
          <a:xfrm>
            <a:off x="1143000" y="841772"/>
            <a:ext cx="6858000" cy="17907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500" b="1" dirty="0">
                <a:solidFill>
                  <a:srgbClr val="FFFFFF"/>
                </a:solidFill>
                <a:cs typeface="Calibri Light"/>
              </a:rPr>
              <a:t>CSE251: Electronic Devices and Circuits</a:t>
            </a:r>
            <a:endParaRPr lang="en-US" sz="4500" dirty="0"/>
          </a:p>
        </p:txBody>
      </p:sp>
    </p:spTree>
    <p:extLst>
      <p:ext uri="{BB962C8B-B14F-4D97-AF65-F5344CB8AC3E}">
        <p14:creationId xmlns:p14="http://schemas.microsoft.com/office/powerpoint/2010/main" val="3694656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3/1/2024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AAD72CF1-724B-7BDA-4829-AA759723FFD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Diodes – 3</a:t>
            </a:r>
          </a:p>
          <a:p>
            <a:r>
              <a:rPr lang="en-US" sz="2400" dirty="0">
                <a:solidFill>
                  <a:schemeClr val="bg1"/>
                </a:solidFill>
              </a:rPr>
              <a:t>Rectifiers</a:t>
            </a:r>
          </a:p>
        </p:txBody>
      </p:sp>
    </p:spTree>
    <p:extLst>
      <p:ext uri="{BB962C8B-B14F-4D97-AF65-F5344CB8AC3E}">
        <p14:creationId xmlns:p14="http://schemas.microsoft.com/office/powerpoint/2010/main" val="1510011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From Microelectronic Circuits by Adel S. </a:t>
            </a:r>
            <a:r>
              <a:rPr lang="en-US" sz="800" dirty="0" err="1"/>
              <a:t>Sedra</a:t>
            </a:r>
            <a:r>
              <a:rPr lang="en-US" sz="800" dirty="0"/>
              <a:t> &amp; Kenneth C. Smith: Chapter 4. 7th edition. Published by Oxford University Press. Used for educational purposes only.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828006"/>
            <a:ext cx="3494536" cy="167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6777D490-C93F-4049-BB9F-6F2C841A9E8E}"/>
              </a:ext>
            </a:extLst>
          </p:cNvPr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3200" b="1" spc="74" dirty="0">
                <a:latin typeface="Poppins Medium"/>
              </a:rPr>
              <a:t>Full-wave rectifier (ideal diode &amp; CVD model)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3552E0D-8E6D-4BDF-BC9D-22C666E40FED}"/>
              </a:ext>
            </a:extLst>
          </p:cNvPr>
          <p:cNvSpPr/>
          <p:nvPr/>
        </p:nvSpPr>
        <p:spPr>
          <a:xfrm>
            <a:off x="3796335" y="2354818"/>
            <a:ext cx="1537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74" dirty="0">
                <a:latin typeface="Poppins Medium"/>
              </a:rPr>
              <a:t>(+) half-cycle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C4FB9F29-035C-4B18-82A2-B64D85D1F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6340" y="942749"/>
            <a:ext cx="3613096" cy="157638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8D0ECF74-6076-4211-8EEE-C8CAB6A54E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0064" y="2571750"/>
            <a:ext cx="3274336" cy="16432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CB4861E-0957-417B-A2A3-8A8D09E3D3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3200" y="4359879"/>
            <a:ext cx="1545282" cy="345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59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From Microelectronic Circuits by Adel S. </a:t>
            </a:r>
            <a:r>
              <a:rPr lang="en-US" sz="800" dirty="0" err="1"/>
              <a:t>Sedra</a:t>
            </a:r>
            <a:r>
              <a:rPr lang="en-US" sz="800" dirty="0"/>
              <a:t> &amp; Kenneth C. Smith: Chapter 4. 7th edition. Published by Oxford University Press. Used for educational purposes only.</a:t>
            </a:r>
          </a:p>
        </p:txBody>
      </p:sp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828006"/>
            <a:ext cx="3494536" cy="167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6777D490-C93F-4049-BB9F-6F2C841A9E8E}"/>
              </a:ext>
            </a:extLst>
          </p:cNvPr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3200" b="1" spc="74" dirty="0">
                <a:latin typeface="Poppins Medium"/>
              </a:rPr>
              <a:t>Full-wave rectifier (ideal diode &amp; CVD model)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78042CB-D4C1-460F-ACF5-63EFB0E6C7B1}"/>
              </a:ext>
            </a:extLst>
          </p:cNvPr>
          <p:cNvSpPr/>
          <p:nvPr/>
        </p:nvSpPr>
        <p:spPr>
          <a:xfrm>
            <a:off x="3844127" y="2419350"/>
            <a:ext cx="15376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74" dirty="0">
                <a:latin typeface="Poppins Medium"/>
              </a:rPr>
              <a:t>(-) half-cycle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401993-8769-40DD-B8E2-7B25C3D0B8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2173" y="912625"/>
            <a:ext cx="3651961" cy="157638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919AA9-A522-42C7-89E8-B2460F679C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98503" y="2499643"/>
            <a:ext cx="3412278" cy="168969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5286B80-C81C-41F0-9A82-74458DA6DD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2200" y="4343051"/>
            <a:ext cx="2171700" cy="369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5029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From Microelectronic Circuits by Adel S. </a:t>
            </a:r>
            <a:r>
              <a:rPr lang="en-US" sz="800" dirty="0" err="1"/>
              <a:t>Sedra</a:t>
            </a:r>
            <a:r>
              <a:rPr lang="en-US" sz="800" dirty="0"/>
              <a:t> &amp; Kenneth C. Smith: Chapter 4. 7th edition. Published by Oxford University Press. Used for educational purposes only.</a:t>
            </a:r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828006"/>
            <a:ext cx="3733800" cy="2203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" y="828006"/>
            <a:ext cx="3494536" cy="1671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8" name="TextBox 6">
            <a:extLst>
              <a:ext uri="{FF2B5EF4-FFF2-40B4-BE49-F238E27FC236}">
                <a16:creationId xmlns:a16="http://schemas.microsoft.com/office/drawing/2014/main" id="{6777D490-C93F-4049-BB9F-6F2C841A9E8E}"/>
              </a:ext>
            </a:extLst>
          </p:cNvPr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3200" b="1" spc="74" dirty="0">
                <a:latin typeface="Poppins Medium"/>
              </a:rPr>
              <a:t>Full-wave rectifier (ideal diode &amp; CVD model)</a:t>
            </a:r>
          </a:p>
        </p:txBody>
      </p:sp>
    </p:spTree>
    <p:extLst>
      <p:ext uri="{BB962C8B-B14F-4D97-AF65-F5344CB8AC3E}">
        <p14:creationId xmlns:p14="http://schemas.microsoft.com/office/powerpoint/2010/main" val="715519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/>
        </p:nvSpPr>
        <p:spPr>
          <a:xfrm>
            <a:off x="295881" y="218284"/>
            <a:ext cx="8153400" cy="38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3200" b="1" spc="74" dirty="0">
                <a:latin typeface="Poppins Medium"/>
              </a:rPr>
              <a:t>Half-wave and Full-wave rectifier</a:t>
            </a:r>
          </a:p>
        </p:txBody>
      </p:sp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81" y="882797"/>
            <a:ext cx="3488333" cy="34369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1436549" y="4336018"/>
            <a:ext cx="1347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74" dirty="0">
                <a:latin typeface="Poppins Medium"/>
              </a:rPr>
              <a:t>Half-wave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791200" y="4319737"/>
            <a:ext cx="13216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pc="74" dirty="0">
                <a:latin typeface="Poppins Medium"/>
              </a:rPr>
              <a:t>Full-wave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From Microelectronic Circuits by Adel S. </a:t>
            </a:r>
            <a:r>
              <a:rPr lang="en-US" sz="800" dirty="0" err="1"/>
              <a:t>Sedra</a:t>
            </a:r>
            <a:r>
              <a:rPr lang="en-US" sz="800" dirty="0"/>
              <a:t> &amp; Kenneth C. Smith: Chapter 4. 7th edition. Published by Oxford University Press. Used for educational purposes only.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3865473" y="742950"/>
            <a:ext cx="5179283" cy="3576786"/>
            <a:chOff x="3865473" y="742950"/>
            <a:chExt cx="5179283" cy="3576786"/>
          </a:xfrm>
        </p:grpSpPr>
        <p:pic>
          <p:nvPicPr>
            <p:cNvPr id="13314" name="Picture 2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80713" y="882798"/>
              <a:ext cx="5164043" cy="34369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4" name="Picture 3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65473" y="742950"/>
              <a:ext cx="2934892" cy="1403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4278564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/>
        </p:nvSpPr>
        <p:spPr>
          <a:xfrm>
            <a:off x="381000" y="262597"/>
            <a:ext cx="8153400" cy="38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3200" b="1" spc="74" dirty="0">
                <a:latin typeface="Poppins Medium"/>
              </a:rPr>
              <a:t>Filtering: Half-wave rectifier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From Microelectronic Circuits by Adel S. </a:t>
            </a:r>
            <a:r>
              <a:rPr lang="en-US" sz="800" dirty="0" err="1"/>
              <a:t>Sedra</a:t>
            </a:r>
            <a:r>
              <a:rPr lang="en-US" sz="800" dirty="0"/>
              <a:t> &amp; Kenneth C. Smith: Chapter 4. 7th edition. Published by Oxford University Press. Used for educational purposes only.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4" y="1123950"/>
            <a:ext cx="3076575" cy="224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2209800" y="1428750"/>
            <a:ext cx="762000" cy="160020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84" y="1135380"/>
            <a:ext cx="3076575" cy="2246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9999" y="809454"/>
            <a:ext cx="3780255" cy="2171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6524" y="2806708"/>
            <a:ext cx="4435475" cy="21035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1231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/>
        </p:nvSpPr>
        <p:spPr>
          <a:xfrm>
            <a:off x="304800" y="246805"/>
            <a:ext cx="8153400" cy="38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3200" b="1" spc="74" dirty="0">
                <a:latin typeface="Poppins Medium"/>
              </a:rPr>
              <a:t>Filtering: Full-wave rectifier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From Microelectronic Circuits by Adel S. </a:t>
            </a:r>
            <a:r>
              <a:rPr lang="en-US" sz="800" dirty="0" err="1"/>
              <a:t>Sedra</a:t>
            </a:r>
            <a:r>
              <a:rPr lang="en-US" sz="800" dirty="0"/>
              <a:t> &amp; Kenneth C. Smith: Chapter 4. 7th edition. Published by Oxford University Press. Used for educational purposes only.</a:t>
            </a:r>
          </a:p>
        </p:txBody>
      </p:sp>
      <p:pic>
        <p:nvPicPr>
          <p:cNvPr id="1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7160" y="742950"/>
            <a:ext cx="3383531" cy="19966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5934" y="2800350"/>
            <a:ext cx="5031866" cy="19819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3" y="1047750"/>
            <a:ext cx="3495675" cy="1952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58803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C7C6084-0D09-4EC7-95F4-34EC35B2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34394"/>
            <a:ext cx="9144000" cy="3874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32306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2"/>
          <p:cNvGrpSpPr/>
          <p:nvPr/>
        </p:nvGrpSpPr>
        <p:grpSpPr>
          <a:xfrm>
            <a:off x="0" y="0"/>
            <a:ext cx="9144000" cy="590550"/>
            <a:chOff x="0" y="0"/>
            <a:chExt cx="6186311" cy="286777"/>
          </a:xfrm>
        </p:grpSpPr>
        <p:sp>
          <p:nvSpPr>
            <p:cNvPr id="21" name="Freeform 3"/>
            <p:cNvSpPr/>
            <p:nvPr/>
          </p:nvSpPr>
          <p:spPr>
            <a:xfrm>
              <a:off x="0" y="0"/>
              <a:ext cx="6186311" cy="286777"/>
            </a:xfrm>
            <a:custGeom>
              <a:avLst/>
              <a:gdLst/>
              <a:ahLst/>
              <a:cxnLst/>
              <a:rect l="l" t="t" r="r" b="b"/>
              <a:pathLst>
                <a:path w="6186311" h="286777">
                  <a:moveTo>
                    <a:pt x="0" y="0"/>
                  </a:moveTo>
                  <a:lnTo>
                    <a:pt x="6186311" y="0"/>
                  </a:lnTo>
                  <a:lnTo>
                    <a:pt x="6186311" y="286777"/>
                  </a:lnTo>
                  <a:lnTo>
                    <a:pt x="0" y="286777"/>
                  </a:lnTo>
                  <a:close/>
                </a:path>
              </a:pathLst>
            </a:custGeom>
            <a:solidFill>
              <a:srgbClr val="EEEEEE"/>
            </a:solidFill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4"/>
          <p:cNvGrpSpPr/>
          <p:nvPr/>
        </p:nvGrpSpPr>
        <p:grpSpPr>
          <a:xfrm>
            <a:off x="1" y="0"/>
            <a:ext cx="423886" cy="590550"/>
            <a:chOff x="0" y="0"/>
            <a:chExt cx="1913890" cy="1913890"/>
          </a:xfrm>
        </p:grpSpPr>
        <p:sp>
          <p:nvSpPr>
            <p:cNvPr id="23" name="Freeform 5"/>
            <p:cNvSpPr/>
            <p:nvPr/>
          </p:nvSpPr>
          <p:spPr>
            <a:xfrm>
              <a:off x="0" y="0"/>
              <a:ext cx="1913890" cy="1913890"/>
            </a:xfrm>
            <a:custGeom>
              <a:avLst/>
              <a:gdLst/>
              <a:ahLst/>
              <a:cxnLst/>
              <a:rect l="l" t="t" r="r" b="b"/>
              <a:pathLst>
                <a:path w="1913890" h="1913890">
                  <a:moveTo>
                    <a:pt x="0" y="0"/>
                  </a:moveTo>
                  <a:lnTo>
                    <a:pt x="1913890" y="0"/>
                  </a:lnTo>
                  <a:lnTo>
                    <a:pt x="1913890" y="1913890"/>
                  </a:lnTo>
                  <a:lnTo>
                    <a:pt x="0" y="1913890"/>
                  </a:lnTo>
                  <a:close/>
                </a:path>
              </a:pathLst>
            </a:custGeom>
            <a:solidFill>
              <a:srgbClr val="C84B31"/>
            </a:solidFill>
          </p:spPr>
          <p:txBody>
            <a:bodyPr/>
            <a:lstStyle/>
            <a:p>
              <a:endParaRPr lang="en-US"/>
            </a:p>
          </p:txBody>
        </p:sp>
      </p:grpSp>
      <p:pic>
        <p:nvPicPr>
          <p:cNvPr id="24" name="Picture 2" descr="BRAC University Logo P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4400" y="88312"/>
            <a:ext cx="457200" cy="419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6"/>
          <p:cNvSpPr txBox="1"/>
          <p:nvPr/>
        </p:nvSpPr>
        <p:spPr>
          <a:xfrm>
            <a:off x="701040" y="123391"/>
            <a:ext cx="8153400" cy="3489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2400" b="1" spc="74" dirty="0">
                <a:latin typeface="Poppins Medium"/>
              </a:rPr>
              <a:t>Example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50" y="995363"/>
            <a:ext cx="7810500" cy="3152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F099F1E-F778-EA7B-52DE-37F29CC3415A}"/>
              </a:ext>
            </a:extLst>
          </p:cNvPr>
          <p:cNvSpPr txBox="1"/>
          <p:nvPr/>
        </p:nvSpPr>
        <p:spPr>
          <a:xfrm>
            <a:off x="4777740" y="1047750"/>
            <a:ext cx="771006" cy="2616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Half-wave</a:t>
            </a:r>
          </a:p>
        </p:txBody>
      </p:sp>
    </p:spTree>
    <p:extLst>
      <p:ext uri="{BB962C8B-B14F-4D97-AF65-F5344CB8AC3E}">
        <p14:creationId xmlns:p14="http://schemas.microsoft.com/office/powerpoint/2010/main" val="7019435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1B53-7C53-2BD4-EAD1-35285A2EA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b="1" spc="74" dirty="0">
                <a:latin typeface="Poppins Medium"/>
              </a:rPr>
              <a:t>Example 2</a:t>
            </a:r>
            <a:endParaRPr lang="en-US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6C15460D-01C6-33AE-3375-E0827F5795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237737"/>
            <a:ext cx="8229600" cy="331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26533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CB04BB-FB0F-1DBE-23DE-2BAAC8FA5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5C7A6-618F-6909-0191-F97D0FD6B3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47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/>
        </p:nvSpPr>
        <p:spPr>
          <a:xfrm>
            <a:off x="304800" y="188952"/>
            <a:ext cx="8153400" cy="49244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r>
              <a:rPr lang="en-US" sz="3200" b="1" dirty="0"/>
              <a:t>Review: </a:t>
            </a:r>
            <a:r>
              <a:rPr lang="en-US" sz="3200" dirty="0"/>
              <a:t>Diode Models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From Microelectronics: Circuit Analysis and Design by Donald A. </a:t>
            </a:r>
            <a:r>
              <a:rPr lang="en-US" sz="800" dirty="0" err="1"/>
              <a:t>Neamen</a:t>
            </a:r>
            <a:r>
              <a:rPr lang="en-US" sz="800" dirty="0"/>
              <a:t>: Chapter 2. 4th edition. Published by the McGraw-Hill Companies, Inc. Used for educational purposes only.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80907"/>
            <a:ext cx="3810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" y="2266950"/>
            <a:ext cx="4711319" cy="20892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38799" y="2118619"/>
            <a:ext cx="3126571" cy="2385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637130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5"/>
          <p:cNvSpPr txBox="1"/>
          <p:nvPr/>
        </p:nvSpPr>
        <p:spPr>
          <a:xfrm>
            <a:off x="2438400" y="1962150"/>
            <a:ext cx="3981450" cy="9711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4800" spc="279" dirty="0">
                <a:solidFill>
                  <a:srgbClr val="2D4263"/>
                </a:solidFill>
                <a:latin typeface="Poppins Bold"/>
              </a:rPr>
              <a:t>Thank you</a:t>
            </a:r>
          </a:p>
        </p:txBody>
      </p:sp>
      <p:pic>
        <p:nvPicPr>
          <p:cNvPr id="4" name="Picture 2" descr="BRAC University Logo PNG Vector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0" y="107020"/>
            <a:ext cx="666438" cy="610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32369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6">
            <a:extLst>
              <a:ext uri="{FF2B5EF4-FFF2-40B4-BE49-F238E27FC236}">
                <a16:creationId xmlns:a16="http://schemas.microsoft.com/office/drawing/2014/main" id="{BD4A78DF-820A-4CBC-972E-FB380395A6FB}"/>
              </a:ext>
            </a:extLst>
          </p:cNvPr>
          <p:cNvSpPr txBox="1"/>
          <p:nvPr/>
        </p:nvSpPr>
        <p:spPr>
          <a:xfrm>
            <a:off x="320318" y="251828"/>
            <a:ext cx="8153400" cy="38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3200" b="1" spc="74" dirty="0"/>
              <a:t>Real diode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1" y="895349"/>
            <a:ext cx="2903775" cy="2743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455420"/>
            <a:ext cx="2209800" cy="681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Rectangle 11"/>
          <p:cNvSpPr/>
          <p:nvPr/>
        </p:nvSpPr>
        <p:spPr>
          <a:xfrm>
            <a:off x="3429000" y="1028640"/>
            <a:ext cx="51054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Relation between diode current and diode voltage: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20318" y="3726511"/>
            <a:ext cx="227837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I-V characteristics of a real diode</a:t>
            </a:r>
          </a:p>
        </p:txBody>
      </p:sp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2266950"/>
            <a:ext cx="5943600" cy="86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3124200" y="3080180"/>
            <a:ext cx="5867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l-GR" dirty="0"/>
              <a:t>η</a:t>
            </a:r>
            <a:r>
              <a:rPr lang="en-US" dirty="0"/>
              <a:t> is called the ideality factor (try to recall, you measured this in the lab!)</a:t>
            </a:r>
          </a:p>
        </p:txBody>
      </p:sp>
    </p:spTree>
    <p:extLst>
      <p:ext uri="{BB962C8B-B14F-4D97-AF65-F5344CB8AC3E}">
        <p14:creationId xmlns:p14="http://schemas.microsoft.com/office/powerpoint/2010/main" val="640715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/>
        </p:nvSpPr>
        <p:spPr>
          <a:xfrm>
            <a:off x="304800" y="285317"/>
            <a:ext cx="8153400" cy="38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3200" b="1" spc="74" dirty="0">
                <a:latin typeface="Poppins Medium"/>
              </a:rPr>
              <a:t>Modeling the real diode</a:t>
            </a:r>
          </a:p>
        </p:txBody>
      </p:sp>
      <p:sp>
        <p:nvSpPr>
          <p:cNvPr id="2" name="Rectangle 1"/>
          <p:cNvSpPr/>
          <p:nvPr/>
        </p:nvSpPr>
        <p:spPr>
          <a:xfrm>
            <a:off x="228600" y="825117"/>
            <a:ext cx="49889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Ideal diode model</a:t>
            </a:r>
          </a:p>
          <a:p>
            <a:r>
              <a:rPr lang="en-US" sz="2400" b="1" dirty="0"/>
              <a:t>2. Constant voltage drop (CVD) model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3. CVD+R model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3559"/>
          <a:stretch/>
        </p:blipFill>
        <p:spPr bwMode="auto">
          <a:xfrm>
            <a:off x="441325" y="2190750"/>
            <a:ext cx="3010535" cy="2374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1445" y="2343150"/>
            <a:ext cx="4905375" cy="1876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838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68870" y="895350"/>
            <a:ext cx="4988930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1. Ideal diode model</a:t>
            </a:r>
          </a:p>
          <a:p>
            <a:r>
              <a:rPr lang="en-US" sz="2400" dirty="0">
                <a:solidFill>
                  <a:schemeClr val="tx1">
                    <a:lumMod val="65000"/>
                    <a:lumOff val="35000"/>
                  </a:schemeClr>
                </a:solidFill>
              </a:rPr>
              <a:t>2. Constant voltage drop (CVD) model</a:t>
            </a:r>
          </a:p>
          <a:p>
            <a:r>
              <a:rPr lang="en-US" sz="2400" b="1" dirty="0"/>
              <a:t>3. CVD+R model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189084" y="2343150"/>
            <a:ext cx="3560534" cy="2248493"/>
            <a:chOff x="189084" y="2343150"/>
            <a:chExt cx="3560534" cy="2248493"/>
          </a:xfrm>
        </p:grpSpPr>
        <p:grpSp>
          <p:nvGrpSpPr>
            <p:cNvPr id="3" name="Group 2"/>
            <p:cNvGrpSpPr/>
            <p:nvPr/>
          </p:nvGrpSpPr>
          <p:grpSpPr>
            <a:xfrm>
              <a:off x="189084" y="2343150"/>
              <a:ext cx="2915826" cy="2248493"/>
              <a:chOff x="189084" y="2343150"/>
              <a:chExt cx="2915826" cy="2248493"/>
            </a:xfrm>
          </p:grpSpPr>
          <p:pic>
            <p:nvPicPr>
              <p:cNvPr id="4098" name="Picture 2"/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89084" y="2343150"/>
                <a:ext cx="2915826" cy="22484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pic>
            <p:nvPicPr>
              <p:cNvPr id="4099" name="Picture 3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 rot="1119033">
                <a:off x="2384880" y="2447485"/>
                <a:ext cx="116335" cy="176706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</p:grpSp>
        <p:sp>
          <p:nvSpPr>
            <p:cNvPr id="10" name="TextBox 9"/>
            <p:cNvSpPr txBox="1"/>
            <p:nvPr/>
          </p:nvSpPr>
          <p:spPr>
            <a:xfrm>
              <a:off x="2514600" y="3331015"/>
              <a:ext cx="123501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1/slope = R</a:t>
              </a:r>
            </a:p>
          </p:txBody>
        </p:sp>
      </p:grpSp>
      <p:sp>
        <p:nvSpPr>
          <p:cNvPr id="19" name="TextBox 6">
            <a:extLst>
              <a:ext uri="{FF2B5EF4-FFF2-40B4-BE49-F238E27FC236}">
                <a16:creationId xmlns:a16="http://schemas.microsoft.com/office/drawing/2014/main" id="{0E7AE717-CC4C-44B9-863F-9E701310EF6C}"/>
              </a:ext>
            </a:extLst>
          </p:cNvPr>
          <p:cNvSpPr txBox="1"/>
          <p:nvPr/>
        </p:nvSpPr>
        <p:spPr>
          <a:xfrm>
            <a:off x="304800" y="285317"/>
            <a:ext cx="8153400" cy="38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3200" b="1" spc="74" dirty="0">
                <a:latin typeface="Poppins Medium"/>
              </a:rPr>
              <a:t>Modeling the real diode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EF73DAC-1020-4B22-BFC3-0F5165EFD3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62400" y="2571750"/>
            <a:ext cx="4895850" cy="1781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823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6"/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3200" b="1" spc="74" dirty="0">
                <a:latin typeface="Poppins Medium"/>
              </a:rPr>
              <a:t>Half-wave rectifier (ideal diode model)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From Microelectronic Circuits by Adel S. </a:t>
            </a:r>
            <a:r>
              <a:rPr lang="en-US" sz="800" dirty="0" err="1"/>
              <a:t>Sedra</a:t>
            </a:r>
            <a:r>
              <a:rPr lang="en-US" sz="800" dirty="0"/>
              <a:t> &amp; Kenneth C. Smith: Chapter 4. 7th edition. Published by Oxford University Press. Used for educational purposes only.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" y="2306230"/>
            <a:ext cx="2514600" cy="146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9613" y="640616"/>
            <a:ext cx="3319739" cy="3874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2117"/>
          <a:stretch/>
        </p:blipFill>
        <p:spPr bwMode="auto">
          <a:xfrm>
            <a:off x="2743200" y="689070"/>
            <a:ext cx="2743200" cy="18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3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293"/>
          <a:stretch/>
        </p:blipFill>
        <p:spPr bwMode="auto">
          <a:xfrm>
            <a:off x="2743200" y="2692482"/>
            <a:ext cx="2962278" cy="1849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37574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From Microelectronic Circuits by Adel S. </a:t>
            </a:r>
            <a:r>
              <a:rPr lang="en-US" sz="800" dirty="0" err="1"/>
              <a:t>Sedra</a:t>
            </a:r>
            <a:r>
              <a:rPr lang="en-US" sz="800" dirty="0"/>
              <a:t> &amp; Kenneth C. Smith: Chapter 4. 7th edition. Published by Oxford University Press. Used for educational purposes only.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4550"/>
            <a:ext cx="2514600" cy="146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1500" y="1200150"/>
            <a:ext cx="3962400" cy="29346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89A440BD-1702-466E-B297-5D5B4A6A0C3D}"/>
              </a:ext>
            </a:extLst>
          </p:cNvPr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3200" b="1" spc="74" dirty="0">
                <a:latin typeface="Poppins Medium"/>
              </a:rPr>
              <a:t>Half-wave rectifier (ideal diode model)</a:t>
            </a:r>
          </a:p>
        </p:txBody>
      </p:sp>
    </p:spTree>
    <p:extLst>
      <p:ext uri="{BB962C8B-B14F-4D97-AF65-F5344CB8AC3E}">
        <p14:creationId xmlns:p14="http://schemas.microsoft.com/office/powerpoint/2010/main" val="984384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From Microelectronic Circuits by Adel S. </a:t>
            </a:r>
            <a:r>
              <a:rPr lang="en-US" sz="800" dirty="0" err="1"/>
              <a:t>Sedra</a:t>
            </a:r>
            <a:r>
              <a:rPr lang="en-US" sz="800" dirty="0"/>
              <a:t> &amp; Kenneth C. Smith: Chapter 4. 7th edition. Published by Oxford University Press. Used for educational purposes only.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" y="895350"/>
            <a:ext cx="2514600" cy="146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742950"/>
            <a:ext cx="4530212" cy="24033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6704" y="2368067"/>
            <a:ext cx="2926080" cy="1483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333750"/>
            <a:ext cx="2606040" cy="1436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3EA697A8-1D90-4604-B42D-3A59742EA37F}"/>
              </a:ext>
            </a:extLst>
          </p:cNvPr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3200" b="1" spc="74" dirty="0">
                <a:latin typeface="Poppins Medium"/>
              </a:rPr>
              <a:t>Half-wave rectifier (CVD model)</a:t>
            </a:r>
          </a:p>
        </p:txBody>
      </p:sp>
    </p:spTree>
    <p:extLst>
      <p:ext uri="{BB962C8B-B14F-4D97-AF65-F5344CB8AC3E}">
        <p14:creationId xmlns:p14="http://schemas.microsoft.com/office/powerpoint/2010/main" val="3252015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/>
          <p:cNvSpPr txBox="1"/>
          <p:nvPr/>
        </p:nvSpPr>
        <p:spPr>
          <a:xfrm>
            <a:off x="34413" y="4891185"/>
            <a:ext cx="90677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From Microelectronic Circuits by Adel S. </a:t>
            </a:r>
            <a:r>
              <a:rPr lang="en-US" sz="800" dirty="0" err="1"/>
              <a:t>Sedra</a:t>
            </a:r>
            <a:r>
              <a:rPr lang="en-US" sz="800" dirty="0"/>
              <a:t> &amp; Kenneth C. Smith: Chapter 4. 7th edition. Published by Oxford University Press. Used for educational purposes only.</a:t>
            </a: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114550"/>
            <a:ext cx="2514600" cy="146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484"/>
          <a:stretch/>
        </p:blipFill>
        <p:spPr bwMode="auto">
          <a:xfrm>
            <a:off x="4381500" y="1200150"/>
            <a:ext cx="3962400" cy="3086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6260" y="1657350"/>
            <a:ext cx="3624164" cy="2533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TextBox 6">
            <a:extLst>
              <a:ext uri="{FF2B5EF4-FFF2-40B4-BE49-F238E27FC236}">
                <a16:creationId xmlns:a16="http://schemas.microsoft.com/office/drawing/2014/main" id="{95921D48-20B4-4B9F-AD6A-0CA19CD18B6F}"/>
              </a:ext>
            </a:extLst>
          </p:cNvPr>
          <p:cNvSpPr txBox="1"/>
          <p:nvPr/>
        </p:nvSpPr>
        <p:spPr>
          <a:xfrm>
            <a:off x="381000" y="255261"/>
            <a:ext cx="8153400" cy="3872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879"/>
              </a:lnSpc>
            </a:pPr>
            <a:r>
              <a:rPr lang="en-US" sz="3200" b="1" spc="74" dirty="0">
                <a:latin typeface="Poppins Medium"/>
              </a:rPr>
              <a:t>Half-wave rectifier (CVD model)</a:t>
            </a:r>
          </a:p>
        </p:txBody>
      </p:sp>
    </p:spTree>
    <p:extLst>
      <p:ext uri="{BB962C8B-B14F-4D97-AF65-F5344CB8AC3E}">
        <p14:creationId xmlns:p14="http://schemas.microsoft.com/office/powerpoint/2010/main" val="281550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095AB06D-C158-4FB6-99D1-7622FEEED8E2}">
  <we:reference id="wa200003891" version="1.0.0.1" store="en-US" storeType="OMEX"/>
  <we:alternateReferences>
    <we:reference id="WA200003891" version="1.0.0.1" store="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3362</TotalTime>
  <Words>525</Words>
  <Application>Microsoft Office PowerPoint</Application>
  <PresentationFormat>On-screen Show (16:9)</PresentationFormat>
  <Paragraphs>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Arial</vt:lpstr>
      <vt:lpstr>Calibri</vt:lpstr>
      <vt:lpstr>Calibri Light</vt:lpstr>
      <vt:lpstr>Poppins Bold</vt:lpstr>
      <vt:lpstr>Poppins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Example 2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Ankan</dc:creator>
  <cp:lastModifiedBy>Shadman Shahid</cp:lastModifiedBy>
  <cp:revision>68</cp:revision>
  <dcterms:created xsi:type="dcterms:W3CDTF">2006-08-16T00:00:00Z</dcterms:created>
  <dcterms:modified xsi:type="dcterms:W3CDTF">2024-03-01T06:01:46Z</dcterms:modified>
</cp:coreProperties>
</file>