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  <p:sldId id="27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C55E8-65DE-474E-9916-6F1832C678E2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E4DE8799-68B7-49A1-9272-B65A36671E77}">
      <dgm:prSet phldrT="[Text]"/>
      <dgm:spPr/>
      <dgm:t>
        <a:bodyPr/>
        <a:lstStyle/>
        <a:p>
          <a:r>
            <a:rPr lang="uk-UA" dirty="0" smtClean="0"/>
            <a:t>Веб-модуль</a:t>
          </a:r>
          <a:endParaRPr lang="uk-UA" dirty="0"/>
        </a:p>
      </dgm:t>
    </dgm:pt>
    <dgm:pt modelId="{FAD74A62-694F-4602-B77E-DC44DA8467E6}" type="parTrans" cxnId="{1AB80EE6-3677-450B-A279-BDB1DA5DD530}">
      <dgm:prSet/>
      <dgm:spPr/>
      <dgm:t>
        <a:bodyPr/>
        <a:lstStyle/>
        <a:p>
          <a:endParaRPr lang="uk-UA"/>
        </a:p>
      </dgm:t>
    </dgm:pt>
    <dgm:pt modelId="{86238276-34D8-43E1-8F10-7335D21CD5E4}" type="sibTrans" cxnId="{1AB80EE6-3677-450B-A279-BDB1DA5DD530}">
      <dgm:prSet/>
      <dgm:spPr>
        <a:solidFill>
          <a:schemeClr val="tx1"/>
        </a:solidFill>
      </dgm:spPr>
      <dgm:t>
        <a:bodyPr/>
        <a:lstStyle/>
        <a:p>
          <a:endParaRPr lang="uk-UA"/>
        </a:p>
      </dgm:t>
    </dgm:pt>
    <dgm:pt modelId="{9624842A-B6D1-4B6D-85CC-4705AA416B77}">
      <dgm:prSet phldrT="[Text]"/>
      <dgm:spPr/>
      <dgm:t>
        <a:bodyPr/>
        <a:lstStyle/>
        <a:p>
          <a:r>
            <a:rPr lang="uk-UA" dirty="0" smtClean="0"/>
            <a:t>Серверний модуль</a:t>
          </a:r>
          <a:endParaRPr lang="uk-UA" dirty="0"/>
        </a:p>
      </dgm:t>
    </dgm:pt>
    <dgm:pt modelId="{C4F88D07-A986-41A0-B6BA-244AFB150318}" type="parTrans" cxnId="{B7E7D103-4079-4647-A080-7A21A0609D4C}">
      <dgm:prSet/>
      <dgm:spPr/>
      <dgm:t>
        <a:bodyPr/>
        <a:lstStyle/>
        <a:p>
          <a:endParaRPr lang="uk-UA"/>
        </a:p>
      </dgm:t>
    </dgm:pt>
    <dgm:pt modelId="{00F2C6BA-1D4C-42C3-AF09-7AD59DEAFFF2}" type="sibTrans" cxnId="{B7E7D103-4079-4647-A080-7A21A0609D4C}">
      <dgm:prSet/>
      <dgm:spPr>
        <a:solidFill>
          <a:schemeClr val="tx1"/>
        </a:solidFill>
      </dgm:spPr>
      <dgm:t>
        <a:bodyPr/>
        <a:lstStyle/>
        <a:p>
          <a:endParaRPr lang="uk-UA" dirty="0"/>
        </a:p>
      </dgm:t>
    </dgm:pt>
    <dgm:pt modelId="{8BA591FB-7C4A-4977-8690-769E0A6EA999}">
      <dgm:prSet phldrT="[Text]"/>
      <dgm:spPr/>
      <dgm:t>
        <a:bodyPr/>
        <a:lstStyle/>
        <a:p>
          <a:r>
            <a:rPr lang="uk-UA" dirty="0" smtClean="0"/>
            <a:t>Сховище даних</a:t>
          </a:r>
        </a:p>
      </dgm:t>
    </dgm:pt>
    <dgm:pt modelId="{3147501D-61A9-4F64-9E84-80FCE0579F5C}" type="parTrans" cxnId="{B37668DC-CD9F-41DE-9C19-C5642889C716}">
      <dgm:prSet/>
      <dgm:spPr/>
      <dgm:t>
        <a:bodyPr/>
        <a:lstStyle/>
        <a:p>
          <a:endParaRPr lang="uk-UA"/>
        </a:p>
      </dgm:t>
    </dgm:pt>
    <dgm:pt modelId="{302D3FB8-48C6-460F-A095-264E4AF780A8}" type="sibTrans" cxnId="{B37668DC-CD9F-41DE-9C19-C5642889C716}">
      <dgm:prSet/>
      <dgm:spPr/>
      <dgm:t>
        <a:bodyPr/>
        <a:lstStyle/>
        <a:p>
          <a:endParaRPr lang="uk-UA"/>
        </a:p>
      </dgm:t>
    </dgm:pt>
    <dgm:pt modelId="{CA137E18-EB81-4CFD-911D-94AF997F3087}" type="pres">
      <dgm:prSet presAssocID="{09AC55E8-65DE-474E-9916-6F1832C678E2}" presName="Name0" presStyleCnt="0">
        <dgm:presLayoutVars>
          <dgm:dir/>
          <dgm:resizeHandles val="exact"/>
        </dgm:presLayoutVars>
      </dgm:prSet>
      <dgm:spPr/>
    </dgm:pt>
    <dgm:pt modelId="{82C1C904-D592-4282-BCF5-E542D7C74B3B}" type="pres">
      <dgm:prSet presAssocID="{E4DE8799-68B7-49A1-9272-B65A36671E77}" presName="node" presStyleLbl="node1" presStyleIdx="0" presStyleCnt="3" custLinFactNeighborX="-15980" custLinFactNeighborY="106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71E7ABF-31A3-4D8E-B126-250D3509EF7F}" type="pres">
      <dgm:prSet presAssocID="{86238276-34D8-43E1-8F10-7335D21CD5E4}" presName="sibTrans" presStyleLbl="sibTrans2D1" presStyleIdx="0" presStyleCnt="2" custScaleX="178447"/>
      <dgm:spPr>
        <a:prstGeom prst="leftRightArrow">
          <a:avLst/>
        </a:prstGeom>
      </dgm:spPr>
      <dgm:t>
        <a:bodyPr/>
        <a:lstStyle/>
        <a:p>
          <a:endParaRPr lang="uk-UA"/>
        </a:p>
      </dgm:t>
    </dgm:pt>
    <dgm:pt modelId="{C5B77267-4D76-45A3-9105-06F052693843}" type="pres">
      <dgm:prSet presAssocID="{86238276-34D8-43E1-8F10-7335D21CD5E4}" presName="connectorText" presStyleLbl="sibTrans2D1" presStyleIdx="0" presStyleCnt="2"/>
      <dgm:spPr/>
      <dgm:t>
        <a:bodyPr/>
        <a:lstStyle/>
        <a:p>
          <a:endParaRPr lang="uk-UA"/>
        </a:p>
      </dgm:t>
    </dgm:pt>
    <dgm:pt modelId="{B7AE7A8B-6C5F-4C91-9E3E-EBE65F33F319}" type="pres">
      <dgm:prSet presAssocID="{9624842A-B6D1-4B6D-85CC-4705AA416B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729DDEB-0E04-43FE-AF21-C4E60504139B}" type="pres">
      <dgm:prSet presAssocID="{00F2C6BA-1D4C-42C3-AF09-7AD59DEAFFF2}" presName="sibTrans" presStyleLbl="sibTrans2D1" presStyleIdx="1" presStyleCnt="2" custScaleX="187655"/>
      <dgm:spPr>
        <a:prstGeom prst="leftRightArrow">
          <a:avLst/>
        </a:prstGeom>
      </dgm:spPr>
      <dgm:t>
        <a:bodyPr/>
        <a:lstStyle/>
        <a:p>
          <a:endParaRPr lang="uk-UA"/>
        </a:p>
      </dgm:t>
    </dgm:pt>
    <dgm:pt modelId="{24ECA466-21A5-454D-8BC1-919C76C9E1DC}" type="pres">
      <dgm:prSet presAssocID="{00F2C6BA-1D4C-42C3-AF09-7AD59DEAFFF2}" presName="connectorText" presStyleLbl="sibTrans2D1" presStyleIdx="1" presStyleCnt="2"/>
      <dgm:spPr/>
      <dgm:t>
        <a:bodyPr/>
        <a:lstStyle/>
        <a:p>
          <a:endParaRPr lang="uk-UA"/>
        </a:p>
      </dgm:t>
    </dgm:pt>
    <dgm:pt modelId="{63824E7B-D04B-4A28-A704-04964E1081C7}" type="pres">
      <dgm:prSet presAssocID="{8BA591FB-7C4A-4977-8690-769E0A6EA99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9E6B0ED2-3AB6-4B57-AD20-8154584E738F}" type="presOf" srcId="{86238276-34D8-43E1-8F10-7335D21CD5E4}" destId="{C5B77267-4D76-45A3-9105-06F052693843}" srcOrd="1" destOrd="0" presId="urn:microsoft.com/office/officeart/2005/8/layout/process1"/>
    <dgm:cxn modelId="{42AF51A4-C242-418F-9AD2-2348A00F2C79}" type="presOf" srcId="{00F2C6BA-1D4C-42C3-AF09-7AD59DEAFFF2}" destId="{24ECA466-21A5-454D-8BC1-919C76C9E1DC}" srcOrd="1" destOrd="0" presId="urn:microsoft.com/office/officeart/2005/8/layout/process1"/>
    <dgm:cxn modelId="{1AB80EE6-3677-450B-A279-BDB1DA5DD530}" srcId="{09AC55E8-65DE-474E-9916-6F1832C678E2}" destId="{E4DE8799-68B7-49A1-9272-B65A36671E77}" srcOrd="0" destOrd="0" parTransId="{FAD74A62-694F-4602-B77E-DC44DA8467E6}" sibTransId="{86238276-34D8-43E1-8F10-7335D21CD5E4}"/>
    <dgm:cxn modelId="{205DA406-A779-4EBA-BD36-6FB173A61807}" type="presOf" srcId="{9624842A-B6D1-4B6D-85CC-4705AA416B77}" destId="{B7AE7A8B-6C5F-4C91-9E3E-EBE65F33F319}" srcOrd="0" destOrd="0" presId="urn:microsoft.com/office/officeart/2005/8/layout/process1"/>
    <dgm:cxn modelId="{824647F9-4D49-4EBD-A5E9-42F7141C7D0E}" type="presOf" srcId="{E4DE8799-68B7-49A1-9272-B65A36671E77}" destId="{82C1C904-D592-4282-BCF5-E542D7C74B3B}" srcOrd="0" destOrd="0" presId="urn:microsoft.com/office/officeart/2005/8/layout/process1"/>
    <dgm:cxn modelId="{2DDDC242-01A5-44BD-B922-BC99C9BBA322}" type="presOf" srcId="{86238276-34D8-43E1-8F10-7335D21CD5E4}" destId="{071E7ABF-31A3-4D8E-B126-250D3509EF7F}" srcOrd="0" destOrd="0" presId="urn:microsoft.com/office/officeart/2005/8/layout/process1"/>
    <dgm:cxn modelId="{B7E7D103-4079-4647-A080-7A21A0609D4C}" srcId="{09AC55E8-65DE-474E-9916-6F1832C678E2}" destId="{9624842A-B6D1-4B6D-85CC-4705AA416B77}" srcOrd="1" destOrd="0" parTransId="{C4F88D07-A986-41A0-B6BA-244AFB150318}" sibTransId="{00F2C6BA-1D4C-42C3-AF09-7AD59DEAFFF2}"/>
    <dgm:cxn modelId="{B8F84C3B-CB16-4B0D-924D-D5318A505CCA}" type="presOf" srcId="{09AC55E8-65DE-474E-9916-6F1832C678E2}" destId="{CA137E18-EB81-4CFD-911D-94AF997F3087}" srcOrd="0" destOrd="0" presId="urn:microsoft.com/office/officeart/2005/8/layout/process1"/>
    <dgm:cxn modelId="{003D9E43-6115-42F7-8996-20BB0F8E2381}" type="presOf" srcId="{8BA591FB-7C4A-4977-8690-769E0A6EA999}" destId="{63824E7B-D04B-4A28-A704-04964E1081C7}" srcOrd="0" destOrd="0" presId="urn:microsoft.com/office/officeart/2005/8/layout/process1"/>
    <dgm:cxn modelId="{B37668DC-CD9F-41DE-9C19-C5642889C716}" srcId="{09AC55E8-65DE-474E-9916-6F1832C678E2}" destId="{8BA591FB-7C4A-4977-8690-769E0A6EA999}" srcOrd="2" destOrd="0" parTransId="{3147501D-61A9-4F64-9E84-80FCE0579F5C}" sibTransId="{302D3FB8-48C6-460F-A095-264E4AF780A8}"/>
    <dgm:cxn modelId="{6AA415EA-020C-4D96-B85C-85D40C2FC157}" type="presOf" srcId="{00F2C6BA-1D4C-42C3-AF09-7AD59DEAFFF2}" destId="{D729DDEB-0E04-43FE-AF21-C4E60504139B}" srcOrd="0" destOrd="0" presId="urn:microsoft.com/office/officeart/2005/8/layout/process1"/>
    <dgm:cxn modelId="{9A859ABD-DF71-4EF0-A8D1-7F671502B1DF}" type="presParOf" srcId="{CA137E18-EB81-4CFD-911D-94AF997F3087}" destId="{82C1C904-D592-4282-BCF5-E542D7C74B3B}" srcOrd="0" destOrd="0" presId="urn:microsoft.com/office/officeart/2005/8/layout/process1"/>
    <dgm:cxn modelId="{BA1371BE-045B-4BC3-8380-7B386BA72FF0}" type="presParOf" srcId="{CA137E18-EB81-4CFD-911D-94AF997F3087}" destId="{071E7ABF-31A3-4D8E-B126-250D3509EF7F}" srcOrd="1" destOrd="0" presId="urn:microsoft.com/office/officeart/2005/8/layout/process1"/>
    <dgm:cxn modelId="{AC7C61F7-E832-477F-B951-182230F0FBB6}" type="presParOf" srcId="{071E7ABF-31A3-4D8E-B126-250D3509EF7F}" destId="{C5B77267-4D76-45A3-9105-06F052693843}" srcOrd="0" destOrd="0" presId="urn:microsoft.com/office/officeart/2005/8/layout/process1"/>
    <dgm:cxn modelId="{62A3C6B6-408B-400F-8510-4C00F2C8F3FE}" type="presParOf" srcId="{CA137E18-EB81-4CFD-911D-94AF997F3087}" destId="{B7AE7A8B-6C5F-4C91-9E3E-EBE65F33F319}" srcOrd="2" destOrd="0" presId="urn:microsoft.com/office/officeart/2005/8/layout/process1"/>
    <dgm:cxn modelId="{3068CD04-4EAA-423C-B872-4C1FB782A7D5}" type="presParOf" srcId="{CA137E18-EB81-4CFD-911D-94AF997F3087}" destId="{D729DDEB-0E04-43FE-AF21-C4E60504139B}" srcOrd="3" destOrd="0" presId="urn:microsoft.com/office/officeart/2005/8/layout/process1"/>
    <dgm:cxn modelId="{3F0F83B6-4170-44F5-979D-FA8A78EB79A1}" type="presParOf" srcId="{D729DDEB-0E04-43FE-AF21-C4E60504139B}" destId="{24ECA466-21A5-454D-8BC1-919C76C9E1DC}" srcOrd="0" destOrd="0" presId="urn:microsoft.com/office/officeart/2005/8/layout/process1"/>
    <dgm:cxn modelId="{EAB1E2CA-07F2-4B69-B467-491FF1956367}" type="presParOf" srcId="{CA137E18-EB81-4CFD-911D-94AF997F3087}" destId="{63824E7B-D04B-4A28-A704-04964E1081C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1C904-D592-4282-BCF5-E542D7C74B3B}">
      <dsp:nvSpPr>
        <dsp:cNvPr id="0" name=""/>
        <dsp:cNvSpPr/>
      </dsp:nvSpPr>
      <dsp:spPr>
        <a:xfrm>
          <a:off x="0" y="1304245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Веб-модуль</a:t>
          </a:r>
          <a:endParaRPr lang="uk-UA" sz="2500" kern="1200" dirty="0"/>
        </a:p>
      </dsp:txBody>
      <dsp:txXfrm>
        <a:off x="37522" y="1341767"/>
        <a:ext cx="2060143" cy="1206068"/>
      </dsp:txXfrm>
    </dsp:sp>
    <dsp:sp modelId="{071E7ABF-31A3-4D8E-B126-250D3509EF7F}">
      <dsp:nvSpPr>
        <dsp:cNvPr id="0" name=""/>
        <dsp:cNvSpPr/>
      </dsp:nvSpPr>
      <dsp:spPr>
        <a:xfrm rot="21584347">
          <a:off x="2171453" y="1673157"/>
          <a:ext cx="814522" cy="529526"/>
        </a:xfrm>
        <a:prstGeom prst="left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000" kern="1200"/>
        </a:p>
      </dsp:txBody>
      <dsp:txXfrm>
        <a:off x="2171454" y="1779424"/>
        <a:ext cx="655664" cy="317716"/>
      </dsp:txXfrm>
    </dsp:sp>
    <dsp:sp modelId="{B7AE7A8B-6C5F-4C91-9E3E-EBE65F33F319}">
      <dsp:nvSpPr>
        <dsp:cNvPr id="0" name=""/>
        <dsp:cNvSpPr/>
      </dsp:nvSpPr>
      <dsp:spPr>
        <a:xfrm>
          <a:off x="2996406" y="1290601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Серверний модуль</a:t>
          </a:r>
          <a:endParaRPr lang="uk-UA" sz="2500" kern="1200" dirty="0"/>
        </a:p>
      </dsp:txBody>
      <dsp:txXfrm>
        <a:off x="3033928" y="1328123"/>
        <a:ext cx="2060143" cy="1206068"/>
      </dsp:txXfrm>
    </dsp:sp>
    <dsp:sp modelId="{D729DDEB-0E04-43FE-AF21-C4E60504139B}">
      <dsp:nvSpPr>
        <dsp:cNvPr id="0" name=""/>
        <dsp:cNvSpPr/>
      </dsp:nvSpPr>
      <dsp:spPr>
        <a:xfrm>
          <a:off x="5146723" y="1666394"/>
          <a:ext cx="849438" cy="529526"/>
        </a:xfrm>
        <a:prstGeom prst="left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000" kern="1200" dirty="0"/>
        </a:p>
      </dsp:txBody>
      <dsp:txXfrm>
        <a:off x="5146723" y="1772299"/>
        <a:ext cx="690580" cy="317716"/>
      </dsp:txXfrm>
    </dsp:sp>
    <dsp:sp modelId="{63824E7B-D04B-4A28-A704-04964E1081C7}">
      <dsp:nvSpPr>
        <dsp:cNvPr id="0" name=""/>
        <dsp:cNvSpPr/>
      </dsp:nvSpPr>
      <dsp:spPr>
        <a:xfrm>
          <a:off x="5985668" y="1290601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Сховище даних</a:t>
          </a:r>
        </a:p>
      </dsp:txBody>
      <dsp:txXfrm>
        <a:off x="6023190" y="1328123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0053A-208D-4831-81E5-AC6859447574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C7DE-FC09-4055-A87A-A0487CCE62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657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9C7DE-FC09-4055-A87A-A0487CCE62D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739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536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477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73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991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92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094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2719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6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155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713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73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161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510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408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67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158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84D1D8-4F68-4403-AB79-F2B990F0B8D0}" type="datetimeFigureOut">
              <a:rPr lang="uk-UA" smtClean="0"/>
              <a:t>26.04.2017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6F2229-0B11-4292-BE7E-4E400C198D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348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Використання нереляційних баз даних в розподілених додатках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8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Сховище даних</a:t>
            </a:r>
            <a:endParaRPr lang="uk-UA" dirty="0"/>
          </a:p>
        </p:txBody>
      </p:sp>
      <p:pic>
        <p:nvPicPr>
          <p:cNvPr id="3074" name="Picture 2" descr="Результат пошуку зображень за запитом &quot;elasticsearch&quot;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603913"/>
            <a:ext cx="6945330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9542" y="2137000"/>
            <a:ext cx="38623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Потужна агрегація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Швидкість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Масштабування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Повнотекстовий розумний пошук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3079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ІнструкціЯ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62" y="705237"/>
            <a:ext cx="11118192" cy="3307205"/>
          </a:xfrm>
        </p:spPr>
      </p:pic>
    </p:spTree>
    <p:extLst>
      <p:ext uri="{BB962C8B-B14F-4D97-AF65-F5344CB8AC3E}">
        <p14:creationId xmlns:p14="http://schemas.microsoft.com/office/powerpoint/2010/main" val="363983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Завантажуємо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67767"/>
            <a:ext cx="10777936" cy="2266501"/>
          </a:xfrm>
        </p:spPr>
      </p:pic>
    </p:spTree>
    <p:extLst>
      <p:ext uri="{BB962C8B-B14F-4D97-AF65-F5344CB8AC3E}">
        <p14:creationId xmlns:p14="http://schemas.microsoft.com/office/powerpoint/2010/main" val="417528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Шукаємо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585844"/>
            <a:ext cx="11041931" cy="3099052"/>
          </a:xfrm>
        </p:spPr>
      </p:pic>
    </p:spTree>
    <p:extLst>
      <p:ext uri="{BB962C8B-B14F-4D97-AF65-F5344CB8AC3E}">
        <p14:creationId xmlns:p14="http://schemas.microsoft.com/office/powerpoint/2010/main" val="72551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Вміст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90014"/>
            <a:ext cx="9305949" cy="4540855"/>
          </a:xfrm>
        </p:spPr>
      </p:pic>
    </p:spTree>
    <p:extLst>
      <p:ext uri="{BB962C8B-B14F-4D97-AF65-F5344CB8AC3E}">
        <p14:creationId xmlns:p14="http://schemas.microsoft.com/office/powerpoint/2010/main" val="260779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Видаляємо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818455"/>
            <a:ext cx="10532944" cy="2921032"/>
          </a:xfrm>
        </p:spPr>
      </p:pic>
    </p:spTree>
    <p:extLst>
      <p:ext uri="{BB962C8B-B14F-4D97-AF65-F5344CB8AC3E}">
        <p14:creationId xmlns:p14="http://schemas.microsoft.com/office/powerpoint/2010/main" val="108362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05218" y="723331"/>
            <a:ext cx="68238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Нереляційні бази даних прекрасний інструмент для розподілених систем, але його переваги є </a:t>
            </a:r>
            <a:r>
              <a:rPr lang="uk-UA" sz="2000" dirty="0" err="1" smtClean="0"/>
              <a:t>вузьконаправленими</a:t>
            </a:r>
            <a:r>
              <a:rPr lang="uk-UA" sz="2000" dirty="0" smtClean="0"/>
              <a:t> і не підходять під усі типи задач</a:t>
            </a:r>
            <a:r>
              <a:rPr lang="uk-UA" sz="2000" dirty="0" smtClean="0"/>
              <a:t>. </a:t>
            </a: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Розподіл системи на різні компоненти спрощує її розробку, розширення та швидкодію</a:t>
            </a:r>
            <a:r>
              <a:rPr lang="uk-UA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Наразі існує безліч інструментів для розпізнавання тексту, базовані на різних методах.</a:t>
            </a:r>
            <a:endParaRPr lang="uk-UA" sz="2000" dirty="0" smtClean="0"/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643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91" y="1749365"/>
            <a:ext cx="1689871" cy="16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9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Все більше Користувачів - Все більше послуг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87" y="516844"/>
            <a:ext cx="914400" cy="914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87" y="1608665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87" y="1608665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62" y="1608665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62" y="3597775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87" y="3572932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87" y="3572932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87" y="3572932"/>
            <a:ext cx="914400" cy="914400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5" y="1130488"/>
            <a:ext cx="914400" cy="914400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40" y="1858367"/>
            <a:ext cx="914400" cy="914400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63" y="2315567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8687">
            <a:off x="4059450" y="1137467"/>
            <a:ext cx="579274" cy="5792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7198">
            <a:off x="3811398" y="1646907"/>
            <a:ext cx="579274" cy="5792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3055">
            <a:off x="3918859" y="2089373"/>
            <a:ext cx="579274" cy="5792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3055">
            <a:off x="4137056" y="2491154"/>
            <a:ext cx="579274" cy="5792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91" y="3609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Більше користувачів – Більші навантаження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95" y="812042"/>
            <a:ext cx="914400" cy="914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55" y="146582"/>
            <a:ext cx="561330" cy="561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5" y="707912"/>
            <a:ext cx="561330" cy="561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5" y="1424040"/>
            <a:ext cx="561330" cy="561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55" y="1957363"/>
            <a:ext cx="561330" cy="561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8687">
            <a:off x="1231662" y="558001"/>
            <a:ext cx="422548" cy="4225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3637">
            <a:off x="1026057" y="941474"/>
            <a:ext cx="422548" cy="42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040">
            <a:off x="1071702" y="1397179"/>
            <a:ext cx="422548" cy="422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5589">
            <a:off x="1372608" y="1688713"/>
            <a:ext cx="422548" cy="422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25" y="936316"/>
            <a:ext cx="616880" cy="6168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22" y="1033482"/>
            <a:ext cx="422548" cy="422548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42" y="1456030"/>
            <a:ext cx="633735" cy="6337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10" y="50274"/>
            <a:ext cx="561330" cy="5613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84" y="531377"/>
            <a:ext cx="561330" cy="5613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369" y="1726442"/>
            <a:ext cx="561330" cy="5613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63" y="2272714"/>
            <a:ext cx="561330" cy="5613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8687">
            <a:off x="8957395" y="462820"/>
            <a:ext cx="422548" cy="4225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3637">
            <a:off x="8720032" y="736643"/>
            <a:ext cx="422548" cy="4225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040">
            <a:off x="8860910" y="1712530"/>
            <a:ext cx="422548" cy="4225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5589">
            <a:off x="9161816" y="2004064"/>
            <a:ext cx="422548" cy="4225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24" y="1160573"/>
            <a:ext cx="422548" cy="422548"/>
          </a:xfrm>
          <a:prstGeom prst="rect">
            <a:avLst/>
          </a:prstGeom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93" y="645621"/>
            <a:ext cx="633735" cy="6337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71" y="1165131"/>
            <a:ext cx="446964" cy="44696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981487" y="1725177"/>
            <a:ext cx="4613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Переваги розподілених додатків: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Масштабованість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Кожен компонент такого додатку може бути написаний на окремій мові програмування.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Кожна частина системи може працювати на різних комп’ютерах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Їх легко розширювати.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90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Нереляційні бази даних масштабуються простіше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949191"/>
            <a:ext cx="7190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Типи сховищ даних: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Сховище «ключ-значення»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Сховище сімейств колонок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err="1" smtClean="0"/>
              <a:t>Документо</a:t>
            </a:r>
            <a:r>
              <a:rPr lang="uk-UA" sz="2400" dirty="0" smtClean="0"/>
              <a:t>-орієнтовні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err="1" smtClean="0"/>
              <a:t>Графо</a:t>
            </a:r>
            <a:r>
              <a:rPr lang="uk-UA" sz="2400" dirty="0" smtClean="0"/>
              <a:t>-орієнтовні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5719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АЛЕ в них є НЕДОЛІКИ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4211" y="655093"/>
            <a:ext cx="4611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Реляційні СКБД – </a:t>
            </a:r>
            <a:r>
              <a:rPr lang="en-US" dirty="0" smtClean="0"/>
              <a:t>ACID</a:t>
            </a:r>
            <a:r>
              <a:rPr lang="uk-UA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/>
              <a:t>Атомарність</a:t>
            </a:r>
            <a:r>
              <a:rPr lang="uk-UA" dirty="0" smtClean="0"/>
              <a:t> (</a:t>
            </a:r>
            <a:r>
              <a:rPr lang="en-US" dirty="0" smtClean="0"/>
              <a:t>Atomicity)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Узгодженість даних (</a:t>
            </a:r>
            <a:r>
              <a:rPr lang="en-US" dirty="0" smtClean="0"/>
              <a:t>Consistency)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Ізольованість (</a:t>
            </a:r>
            <a:r>
              <a:rPr lang="en-US" dirty="0" smtClean="0"/>
              <a:t>Isolation)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Довговічність (</a:t>
            </a:r>
            <a:r>
              <a:rPr lang="en-US" dirty="0" smtClean="0"/>
              <a:t>Durability)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3255" y="793592"/>
            <a:ext cx="6418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Нереляційні СКБД – </a:t>
            </a:r>
            <a:r>
              <a:rPr lang="en-US" dirty="0" smtClean="0"/>
              <a:t>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Базова доступність (</a:t>
            </a:r>
            <a:r>
              <a:rPr lang="en-US" dirty="0" smtClean="0"/>
              <a:t>Basic availability)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Гнучкий стан (</a:t>
            </a:r>
            <a:r>
              <a:rPr lang="en-US" dirty="0" smtClean="0"/>
              <a:t>Soft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Узгодженість в кінцевому часі (</a:t>
            </a:r>
            <a:r>
              <a:rPr lang="en-US" dirty="0" smtClean="0"/>
              <a:t>Eventual consistency)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403703" y="2304014"/>
            <a:ext cx="3825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Теорема </a:t>
            </a:r>
            <a:r>
              <a:rPr lang="en-US" sz="2000" dirty="0" smtClean="0"/>
              <a:t>CAP</a:t>
            </a:r>
            <a:endParaRPr lang="uk-UA" sz="2000" dirty="0"/>
          </a:p>
        </p:txBody>
      </p:sp>
      <p:sp>
        <p:nvSpPr>
          <p:cNvPr id="10" name="Isosceles Triangle 9"/>
          <p:cNvSpPr/>
          <p:nvPr/>
        </p:nvSpPr>
        <p:spPr>
          <a:xfrm>
            <a:off x="4742723" y="2959673"/>
            <a:ext cx="1323831" cy="1287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/>
        </p:nvSpPr>
        <p:spPr>
          <a:xfrm>
            <a:off x="4549266" y="2870000"/>
            <a:ext cx="268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Узгодженість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0429" y="4037733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Доступність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1808" y="3899234"/>
            <a:ext cx="206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Стійкість до розділення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04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АрХітектура</a:t>
            </a:r>
            <a:r>
              <a:rPr lang="uk-UA" dirty="0" smtClean="0"/>
              <a:t> В цілому</a:t>
            </a:r>
            <a:endParaRPr lang="uk-U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3749611"/>
              </p:ext>
            </p:extLst>
          </p:nvPr>
        </p:nvGraphicFramePr>
        <p:xfrm>
          <a:off x="1540680" y="518615"/>
          <a:ext cx="8128000" cy="3862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3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32263" y="641445"/>
            <a:ext cx="8038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Розпізнавання тексту з файлів (зображення також)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Пошук підтримує друкарські помилки, спільнокореневі </a:t>
            </a:r>
            <a:r>
              <a:rPr lang="uk-UA" sz="2400" dirty="0" smtClean="0"/>
              <a:t>слова.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Вміст документів враховується</a:t>
            </a:r>
            <a:endParaRPr lang="uk-U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err="1" smtClean="0"/>
              <a:t>Релевантність</a:t>
            </a:r>
            <a:r>
              <a:rPr lang="uk-UA" sz="2400" dirty="0"/>
              <a:t> </a:t>
            </a:r>
            <a:r>
              <a:rPr lang="uk-UA" sz="2400" dirty="0" smtClean="0"/>
              <a:t>пошукових результатів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Балансування навантаження на базу даних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Реплікація даних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Висока доступність</a:t>
            </a:r>
          </a:p>
        </p:txBody>
      </p:sp>
    </p:spTree>
    <p:extLst>
      <p:ext uri="{BB962C8B-B14F-4D97-AF65-F5344CB8AC3E}">
        <p14:creationId xmlns:p14="http://schemas.microsoft.com/office/powerpoint/2010/main" val="37076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Клієнтська Частина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984463" y="1367808"/>
            <a:ext cx="46675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Технології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Redux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Webpack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NPM</a:t>
            </a:r>
            <a:endParaRPr lang="uk-U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915777" y="1367808"/>
            <a:ext cx="433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Архітектура</a:t>
            </a:r>
            <a:endParaRPr lang="uk-UA" sz="2400" dirty="0"/>
          </a:p>
        </p:txBody>
      </p:sp>
      <p:pic>
        <p:nvPicPr>
          <p:cNvPr id="1026" name="Picture 2" descr="Результат пошуку зображень за запитом &quot;redux flow chart&quot;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35" y="1829473"/>
            <a:ext cx="5295333" cy="397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СЕРВЕРНА ЧАСТИНА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050878" y="1364776"/>
            <a:ext cx="44082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Технології: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JUnit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Maven</a:t>
            </a:r>
            <a:endParaRPr lang="uk-U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Tesseract</a:t>
            </a:r>
            <a:endParaRPr lang="uk-U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287904" y="1364776"/>
            <a:ext cx="3398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Архітектура</a:t>
            </a:r>
            <a:endParaRPr lang="uk-UA" sz="2400" dirty="0"/>
          </a:p>
        </p:txBody>
      </p:sp>
      <p:pic>
        <p:nvPicPr>
          <p:cNvPr id="2055" name="Picture 7" descr="https://upload.wikimedia.org/wikipedia/commons/thumb/b/b5/ModelViewControllerDiagram2.svg/313px-ModelViewControllerDiagram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77" y="1995270"/>
            <a:ext cx="4893164" cy="223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180</TotalTime>
  <Words>252</Words>
  <Application>Microsoft Office PowerPoint</Application>
  <PresentationFormat>Widescreen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Slice</vt:lpstr>
      <vt:lpstr>Використання нереляційних баз даних в розподілених додатках</vt:lpstr>
      <vt:lpstr>Все більше Користувачів - Все більше послуг</vt:lpstr>
      <vt:lpstr>Більше користувачів – Більші навантаження</vt:lpstr>
      <vt:lpstr>Нереляційні бази даних масштабуються простіше</vt:lpstr>
      <vt:lpstr>АЛЕ в них є НЕДОЛІКИ</vt:lpstr>
      <vt:lpstr>АрХітектура В цілому</vt:lpstr>
      <vt:lpstr>Переваги</vt:lpstr>
      <vt:lpstr>Клієнтська Частина</vt:lpstr>
      <vt:lpstr>СЕРВЕРНА ЧАСТИНА</vt:lpstr>
      <vt:lpstr>Сховище даних</vt:lpstr>
      <vt:lpstr>ІнструкціЯ</vt:lpstr>
      <vt:lpstr>Завантажуємо</vt:lpstr>
      <vt:lpstr>Шукаємо</vt:lpstr>
      <vt:lpstr>Вміст</vt:lpstr>
      <vt:lpstr>Видаляємо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Використання нереляційних баз даних в розподілених додатках</dc:title>
  <dc:creator>Microsoft account</dc:creator>
  <cp:lastModifiedBy>Microsoft account</cp:lastModifiedBy>
  <cp:revision>18</cp:revision>
  <dcterms:created xsi:type="dcterms:W3CDTF">2017-04-25T18:01:28Z</dcterms:created>
  <dcterms:modified xsi:type="dcterms:W3CDTF">2017-04-26T18:27:30Z</dcterms:modified>
</cp:coreProperties>
</file>