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78ed1d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78ed1d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378ed1d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378ed1d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378ed1d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378ed1d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38b1cf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538b1cf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378ed1d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378ed1d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378ed1d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378ed1d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378ed1d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5378ed1d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unsplash.com/@sortino?utm_source=unsplash&amp;utm_medium=referral&amp;utm_content=creditCopyText" TargetMode="External"/><Relationship Id="rId4" Type="http://schemas.openxmlformats.org/officeDocument/2006/relationships/hyperlink" Target="https://unsplash.com/@sortino?utm_source=unsplash&amp;utm_medium=referral&amp;utm_content=creditCopyText" TargetMode="External"/><Relationship Id="rId5" Type="http://schemas.openxmlformats.org/officeDocument/2006/relationships/hyperlink" Target="https://unsplash.com/s/photos/mess-data?utm_source=unsplash&amp;utm_medium=referral&amp;utm_content=creditCopyText" TargetMode="External"/><Relationship Id="rId6" Type="http://schemas.openxmlformats.org/officeDocument/2006/relationships/hyperlink" Target="https://unsplash.com/s/photos/mess-data?utm_source=unsplash&amp;utm_medium=referral&amp;utm_content=creditCopyText" TargetMode="External"/><Relationship Id="rId7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pixabay.com/vectors/server-web-network-data-computer-567944/" TargetMode="External"/><Relationship Id="rId6" Type="http://schemas.openxmlformats.org/officeDocument/2006/relationships/hyperlink" Target="https://pixabay.com/vectors/burn-fire-icons-matt-symbol-1294425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DTA-Driver</a:t>
            </a:r>
            <a:br>
              <a:rPr lang="zh-TW"/>
            </a:br>
            <a:r>
              <a:rPr b="1" lang="zh-TW" sz="1300">
                <a:solidFill>
                  <a:srgbClr val="777777"/>
                </a:solidFill>
              </a:rPr>
              <a:t>aims to drive away data gaps related to data-driven applications.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Team 10:Deadline-Driven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Motiviation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32100" y="4655625"/>
            <a:ext cx="4767300" cy="320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EFEFEF"/>
                </a:solidFill>
              </a:rPr>
              <a:t>Photo by</a:t>
            </a:r>
            <a:r>
              <a:rPr lang="zh-TW" sz="1100">
                <a:solidFill>
                  <a:srgbClr val="EFEFEF"/>
                </a:solidFill>
                <a:uFill>
                  <a:noFill/>
                </a:uFill>
                <a:hlinkClick r:id="rId3"/>
              </a:rPr>
              <a:t> </a:t>
            </a:r>
            <a:r>
              <a:rPr lang="zh-TW" sz="1100" u="sng">
                <a:solidFill>
                  <a:srgbClr val="EFEFEF"/>
                </a:solidFill>
                <a:hlinkClick r:id="rId4"/>
              </a:rPr>
              <a:t>Joshua Sortino</a:t>
            </a:r>
            <a:r>
              <a:rPr lang="zh-TW" sz="1100">
                <a:solidFill>
                  <a:srgbClr val="EFEFEF"/>
                </a:solidFill>
              </a:rPr>
              <a:t> on</a:t>
            </a:r>
            <a:r>
              <a:rPr lang="zh-TW" sz="1100">
                <a:solidFill>
                  <a:srgbClr val="EFEFEF"/>
                </a:solidFill>
                <a:uFill>
                  <a:noFill/>
                </a:uFill>
                <a:hlinkClick r:id="rId5"/>
              </a:rPr>
              <a:t> </a:t>
            </a:r>
            <a:r>
              <a:rPr lang="zh-TW" sz="1100" u="sng">
                <a:solidFill>
                  <a:srgbClr val="EFEFEF"/>
                </a:solidFill>
                <a:hlinkClick r:id="rId6"/>
              </a:rPr>
              <a:t>Unsplash</a:t>
            </a:r>
            <a:endParaRPr sz="1100" u="sng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2325" y="445025"/>
            <a:ext cx="6169975" cy="412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 Edge Compute is important?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 the following </a:t>
            </a:r>
            <a:r>
              <a:rPr lang="zh-TW"/>
              <a:t>scenarios the </a:t>
            </a:r>
            <a:r>
              <a:rPr lang="zh-TW"/>
              <a:t>traditional</a:t>
            </a:r>
            <a:r>
              <a:rPr lang="zh-TW"/>
              <a:t> </a:t>
            </a:r>
            <a:r>
              <a:rPr lang="zh-TW"/>
              <a:t>approach</a:t>
            </a:r>
            <a:r>
              <a:rPr lang="zh-TW"/>
              <a:t> will be inefficient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</a:t>
            </a:r>
            <a:r>
              <a:rPr lang="zh-TW"/>
              <a:t>he amount of collected data overwhelms the computing power of the central device;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Certain data preprocessing is needed on edge devices. For example, data compression may be required if transmission bandwidth or memory capacity is limited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350" y="593975"/>
            <a:ext cx="851650" cy="100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4613" y="1152475"/>
            <a:ext cx="349188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32100" y="4655625"/>
            <a:ext cx="4767300" cy="320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EFEFEF"/>
                </a:solidFill>
              </a:rPr>
              <a:t>Photo by </a:t>
            </a:r>
            <a:r>
              <a:rPr lang="zh-TW" sz="1100" u="sng">
                <a:solidFill>
                  <a:schemeClr val="hlink"/>
                </a:solidFill>
                <a:hlinkClick r:id="rId5"/>
              </a:rPr>
              <a:t>Mouh2DZ</a:t>
            </a:r>
            <a:r>
              <a:rPr lang="zh-TW" sz="1100">
                <a:solidFill>
                  <a:srgbClr val="EFEFEF"/>
                </a:solidFill>
              </a:rPr>
              <a:t> and </a:t>
            </a:r>
            <a:r>
              <a:rPr lang="zh-TW" sz="1100" u="sng">
                <a:solidFill>
                  <a:schemeClr val="hlink"/>
                </a:solidFill>
                <a:hlinkClick r:id="rId6"/>
              </a:rPr>
              <a:t>OpenClipart-Vectors</a:t>
            </a:r>
            <a:r>
              <a:rPr lang="zh-TW" sz="1100">
                <a:solidFill>
                  <a:srgbClr val="EFEFEF"/>
                </a:solidFill>
              </a:rPr>
              <a:t> on pixabay</a:t>
            </a:r>
            <a:endParaRPr sz="11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Method-Vision Data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63" y="1885950"/>
            <a:ext cx="1828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663" y="2123763"/>
            <a:ext cx="1194650" cy="89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513" y="1885950"/>
            <a:ext cx="1828800" cy="137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>
            <a:stCxn id="79" idx="3"/>
            <a:endCxn id="80" idx="1"/>
          </p:cNvCxnSpPr>
          <p:nvPr/>
        </p:nvCxnSpPr>
        <p:spPr>
          <a:xfrm>
            <a:off x="2377463" y="2571750"/>
            <a:ext cx="1613100" cy="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/>
          <p:nvPr/>
        </p:nvCxnSpPr>
        <p:spPr>
          <a:xfrm>
            <a:off x="5185313" y="2571750"/>
            <a:ext cx="1613100" cy="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 txBox="1"/>
          <p:nvPr/>
        </p:nvSpPr>
        <p:spPr>
          <a:xfrm>
            <a:off x="2377475" y="2123775"/>
            <a:ext cx="140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</a:rPr>
              <a:t>Downsample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185425" y="1999050"/>
            <a:ext cx="140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</a:rPr>
              <a:t>Super Resolution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Performance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48525"/>
            <a:ext cx="3556776" cy="37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275" y="1714573"/>
            <a:ext cx="4909026" cy="22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Method-Time-Series Data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5"/>
            <a:ext cx="9144001" cy="387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Future Improvement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Using quantization techniques to make model size smaller and more efficient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Most deep learning acceleration solution focus on accelerating quantized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On-device learning is the key component for edge 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Model will keep improve itself after deploy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Using Network Architecture Search to find the better fit model before deploy to edge device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diverse data type and device type need </a:t>
            </a:r>
            <a:r>
              <a:rPr lang="zh-TW"/>
              <a:t>dedicated</a:t>
            </a:r>
            <a:r>
              <a:rPr lang="zh-TW"/>
              <a:t> 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Real-Time Single Image and Video Super-Resolution Using an Efficient Sub-Pixel Convolutional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MediaTek NeuroPilot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OpenCV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Atmosphere data on Mars collected by Curiosity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