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BEC9F3E5-C2A4-4A18-8008-90E7BF5EC105}">
  <a:tblStyle styleId="{BEC9F3E5-C2A4-4A18-8008-90E7BF5EC105}" styleName="Table_0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Shape 24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Shape 24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Shape 25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Shape 27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EC"/>
              <a:t>referencia única investigación espol 61% de clasificación</a:t>
            </a:r>
          </a:p>
          <a:p>
            <a:pPr lvl="0" rtl="0">
              <a:spcBef>
                <a:spcPts val="0"/>
              </a:spcBef>
              <a:buNone/>
            </a:pPr>
            <a:r>
              <a:rPr lang="es-EC"/>
              <a:t>kinect utilizado</a:t>
            </a:r>
          </a:p>
          <a:p>
            <a:pPr lvl="0" rtl="0">
              <a:spcBef>
                <a:spcPts val="0"/>
              </a:spcBef>
              <a:buNone/>
            </a:pPr>
            <a:r>
              <a:rPr lang="es-EC"/>
              <a:t>redes neuronales mejores que knn</a:t>
            </a:r>
            <a:br>
              <a:rPr lang="es-EC"/>
            </a:br>
            <a:r>
              <a:rPr lang="es-EC"/>
              <a:t>diseño del clasificador buscará mejorar la probabilidad de clasificación</a:t>
            </a:r>
          </a:p>
          <a:p>
            <a:pPr lvl="0" rtl="0">
              <a:spcBef>
                <a:spcPts val="0"/>
              </a:spcBef>
              <a:buNone/>
            </a:pPr>
            <a:r>
              <a:rPr lang="es-EC"/>
              <a:t>factor tiempo utilizaremos los datos adquiridos por la espol, obtenidos de presentaciones de estudiantes voluntarios</a:t>
            </a:r>
          </a:p>
          <a:p>
            <a:pPr lvl="0" rtl="0">
              <a:spcBef>
                <a:spcPts val="0"/>
              </a:spcBef>
              <a:buNone/>
            </a:pPr>
            <a:r>
              <a:rPr lang="es-EC"/>
              <a:t>400 presentaciones aprox</a:t>
            </a:r>
          </a:p>
          <a:p>
            <a:pPr lvl="0" rtl="0">
              <a:spcBef>
                <a:spcPts val="0"/>
              </a:spcBef>
              <a:buNone/>
            </a:pPr>
            <a:r>
              <a:rPr lang="es-EC"/>
              <a:t>38% de las referencias usa kinect</a:t>
            </a:r>
          </a:p>
          <a:p>
            <a:pPr lvl="0" rtl="0">
              <a:spcBef>
                <a:spcPts val="0"/>
              </a:spcBef>
              <a:buNone/>
            </a:pPr>
            <a:r>
              <a:rPr lang="es-EC"/>
              <a:t>46% usa redes neuronales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" name="Shape 8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" name="Shape 9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s-EC"/>
              <a:t>Retirar filas con valores que no nos servían en la investigación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s-EC"/>
              <a:t>Plotear los puntos que representan una posición por timestamp</a:t>
            </a:r>
          </a:p>
          <a:p>
            <a:pPr indent="-228600" lvl="0" marL="457200">
              <a:spcBef>
                <a:spcPts val="0"/>
              </a:spcBef>
            </a:pPr>
            <a:r>
              <a:rPr lang="es-EC"/>
              <a:t>insertar el valor de la postura al final de cada fila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7" name="Shape 17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Shape 23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Diapositiva de título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EC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ítulo y texto vertical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 rot="5400000">
            <a:off x="3920331" y="-1256505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EC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Título vertical y texto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 rot="5400000">
            <a:off x="7133431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 rot="5400000">
            <a:off x="1799431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EC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ítulo y objeto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EC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Encabezado de sección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831850" y="1709738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rgbClr val="888888"/>
              </a:buClr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EC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Dos objeto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EC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ació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3" type="body"/>
          </p:nvPr>
        </p:nvSpPr>
        <p:spPr>
          <a:xfrm>
            <a:off x="6172200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4" type="body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EC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Solo el título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7" name="Shape 47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EC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En blanco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EC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ido con título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4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08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2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EC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Imagen con título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3" name="Shape 63"/>
          <p:cNvSpPr/>
          <p:nvPr>
            <p:ph idx="2" type="pic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rgbClr val="888888"/>
              </a:buClr>
              <a:buFont typeface="Calibri"/>
              <a:buNone/>
              <a:defRPr b="0" i="0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EC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EC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2.jpg"/><Relationship Id="rId4" Type="http://schemas.openxmlformats.org/officeDocument/2006/relationships/image" Target="../media/image0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4.png"/><Relationship Id="rId4" Type="http://schemas.openxmlformats.org/officeDocument/2006/relationships/image" Target="../media/image05.png"/><Relationship Id="rId5" Type="http://schemas.openxmlformats.org/officeDocument/2006/relationships/image" Target="../media/image06.png"/><Relationship Id="rId6" Type="http://schemas.openxmlformats.org/officeDocument/2006/relationships/image" Target="../media/image0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ctrTitle"/>
          </p:nvPr>
        </p:nvSpPr>
        <p:spPr>
          <a:xfrm>
            <a:off x="1524000" y="1490512"/>
            <a:ext cx="9144000" cy="23876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1" i="0" lang="es-EC" sz="4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Diseño de un sistema clasificador de las posturas que toma un presentador, utilizando Kinect y </a:t>
            </a:r>
            <a:r>
              <a:rPr b="1" lang="es-EC" sz="4200"/>
              <a:t>R</a:t>
            </a:r>
            <a:r>
              <a:rPr b="1" i="0" lang="es-EC" sz="4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edes </a:t>
            </a:r>
            <a:r>
              <a:rPr b="1" lang="es-EC" sz="4200"/>
              <a:t>N</a:t>
            </a:r>
            <a:r>
              <a:rPr b="1" i="0" lang="es-EC" sz="4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euronales.</a:t>
            </a:r>
          </a:p>
        </p:txBody>
      </p:sp>
      <p:sp>
        <p:nvSpPr>
          <p:cNvPr id="85" name="Shape 85"/>
          <p:cNvSpPr txBox="1"/>
          <p:nvPr>
            <p:ph idx="1" type="subTitle"/>
          </p:nvPr>
        </p:nvSpPr>
        <p:spPr>
          <a:xfrm>
            <a:off x="1524000" y="4564912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s-EC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Grupo 5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/>
          <p:nvPr>
            <p:ph type="title"/>
          </p:nvPr>
        </p:nvSpPr>
        <p:spPr>
          <a:xfrm>
            <a:off x="838200" y="365125"/>
            <a:ext cx="10515599" cy="1325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EC"/>
              <a:t>Análisis Estadístico - Estadística Descriptiva</a:t>
            </a:r>
          </a:p>
        </p:txBody>
      </p:sp>
      <p:pic>
        <p:nvPicPr>
          <p:cNvPr id="243" name="Shape 2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1149" y="1690825"/>
            <a:ext cx="6673164" cy="4211875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Shape 244"/>
          <p:cNvSpPr txBox="1"/>
          <p:nvPr/>
        </p:nvSpPr>
        <p:spPr>
          <a:xfrm>
            <a:off x="7328525" y="2423800"/>
            <a:ext cx="3521700" cy="2623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s-EC" sz="1800"/>
              <a:t>Min= </a:t>
            </a:r>
            <a:r>
              <a:rPr lang="es-EC" sz="1800"/>
              <a:t>58.20%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s-EC" sz="1800"/>
              <a:t>1Q= </a:t>
            </a:r>
            <a:r>
              <a:rPr lang="es-EC" sz="1800"/>
              <a:t>61.69%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s-EC" sz="1800"/>
              <a:t>Mediana= </a:t>
            </a:r>
            <a:r>
              <a:rPr lang="es-EC" sz="1800"/>
              <a:t>66.00%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s-EC" sz="1800"/>
              <a:t>3Q= </a:t>
            </a:r>
            <a:r>
              <a:rPr lang="es-EC" sz="1800"/>
              <a:t>71.32%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s-EC" sz="1800"/>
              <a:t>Max= </a:t>
            </a:r>
            <a:r>
              <a:rPr lang="es-EC" sz="1800"/>
              <a:t>73.11%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800"/>
          </a:p>
          <a:p>
            <a:pPr lvl="0" rtl="0">
              <a:spcBef>
                <a:spcPts val="0"/>
              </a:spcBef>
              <a:buNone/>
            </a:pPr>
            <a:r>
              <a:rPr b="1" lang="es-EC" sz="1800"/>
              <a:t>Media= </a:t>
            </a:r>
            <a:r>
              <a:rPr lang="es-EC" sz="1800"/>
              <a:t>66.13%</a:t>
            </a:r>
          </a:p>
          <a:p>
            <a:pPr lvl="0">
              <a:spcBef>
                <a:spcPts val="0"/>
              </a:spcBef>
              <a:buNone/>
            </a:pPr>
            <a:r>
              <a:rPr b="1" lang="es-EC" sz="1800"/>
              <a:t>Desviación Estándar= </a:t>
            </a:r>
            <a:r>
              <a:rPr lang="es-EC" sz="1800"/>
              <a:t>5.288</a:t>
            </a:r>
          </a:p>
        </p:txBody>
      </p:sp>
      <p:sp>
        <p:nvSpPr>
          <p:cNvPr id="245" name="Shape 245"/>
          <p:cNvSpPr txBox="1"/>
          <p:nvPr/>
        </p:nvSpPr>
        <p:spPr>
          <a:xfrm>
            <a:off x="975475" y="5350600"/>
            <a:ext cx="7000200" cy="654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b="1" lang="es-EC">
                <a:solidFill>
                  <a:schemeClr val="dk1"/>
                </a:solidFill>
              </a:rPr>
              <a:t>Figura 3: Diagrama de cajas del Porcentaje de Clasifiación.</a:t>
            </a:r>
          </a:p>
          <a:p>
            <a:pPr lvl="0" rtl="0" algn="ctr">
              <a:lnSpc>
                <a:spcPct val="13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/>
          <p:nvPr>
            <p:ph type="title"/>
          </p:nvPr>
        </p:nvSpPr>
        <p:spPr>
          <a:xfrm>
            <a:off x="838200" y="365125"/>
            <a:ext cx="10515599" cy="1325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s-EC"/>
              <a:t>Análisis Estadístico - Estadística Inferencial</a:t>
            </a:r>
          </a:p>
        </p:txBody>
      </p:sp>
      <p:pic>
        <p:nvPicPr>
          <p:cNvPr id="251" name="Shape 2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199" y="1690824"/>
            <a:ext cx="5416975" cy="4325974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Shape 252"/>
          <p:cNvSpPr txBox="1"/>
          <p:nvPr/>
        </p:nvSpPr>
        <p:spPr>
          <a:xfrm>
            <a:off x="6829500" y="2352500"/>
            <a:ext cx="3906599" cy="2623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s-EC" sz="1800"/>
              <a:t>Existe normalidad en los datos.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800"/>
          </a:p>
          <a:p>
            <a:pPr lvl="0" rtl="0">
              <a:spcBef>
                <a:spcPts val="0"/>
              </a:spcBef>
              <a:buNone/>
            </a:pPr>
            <a:r>
              <a:rPr b="1" lang="es-EC" sz="1800"/>
              <a:t># Elementos en la muestra= </a:t>
            </a:r>
            <a:r>
              <a:rPr lang="es-EC" sz="1800"/>
              <a:t>14</a:t>
            </a:r>
          </a:p>
        </p:txBody>
      </p:sp>
      <p:sp>
        <p:nvSpPr>
          <p:cNvPr id="253" name="Shape 253"/>
          <p:cNvSpPr txBox="1"/>
          <p:nvPr/>
        </p:nvSpPr>
        <p:spPr>
          <a:xfrm>
            <a:off x="333900" y="5863875"/>
            <a:ext cx="7000200" cy="654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b="1" lang="es-EC">
                <a:solidFill>
                  <a:schemeClr val="dk1"/>
                </a:solidFill>
              </a:rPr>
              <a:t>Figura 4: Gráfica Q-Q Normal.</a:t>
            </a:r>
          </a:p>
          <a:p>
            <a:pPr lvl="0" rtl="0" algn="ctr">
              <a:lnSpc>
                <a:spcPct val="13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/>
          <p:nvPr>
            <p:ph type="title"/>
          </p:nvPr>
        </p:nvSpPr>
        <p:spPr>
          <a:xfrm>
            <a:off x="838200" y="365125"/>
            <a:ext cx="10515599" cy="1325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EC"/>
              <a:t>Estadística Inferencial - Continuación.</a:t>
            </a:r>
          </a:p>
        </p:txBody>
      </p:sp>
      <p:sp>
        <p:nvSpPr>
          <p:cNvPr id="259" name="Shape 259"/>
          <p:cNvSpPr txBox="1"/>
          <p:nvPr/>
        </p:nvSpPr>
        <p:spPr>
          <a:xfrm>
            <a:off x="838200" y="2366400"/>
            <a:ext cx="3136800" cy="7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EC" sz="3600"/>
              <a:t>H</a:t>
            </a:r>
            <a:r>
              <a:rPr lang="es-EC" sz="1800"/>
              <a:t>0</a:t>
            </a:r>
            <a:r>
              <a:rPr lang="es-EC" sz="1200"/>
              <a:t> </a:t>
            </a:r>
            <a:r>
              <a:rPr lang="es-EC" sz="3600"/>
              <a:t>: u</a:t>
            </a:r>
            <a:r>
              <a:rPr lang="es-EC" sz="1800"/>
              <a:t>C </a:t>
            </a:r>
            <a:r>
              <a:rPr lang="es-EC" sz="3600"/>
              <a:t>&lt;= 61%</a:t>
            </a:r>
          </a:p>
        </p:txBody>
      </p:sp>
      <p:sp>
        <p:nvSpPr>
          <p:cNvPr id="260" name="Shape 260"/>
          <p:cNvSpPr txBox="1"/>
          <p:nvPr>
            <p:ph type="title"/>
          </p:nvPr>
        </p:nvSpPr>
        <p:spPr>
          <a:xfrm>
            <a:off x="838200" y="1383225"/>
            <a:ext cx="10515599" cy="8693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EC" sz="3000"/>
              <a:t>Prueba de Hipótesis: T de Student - T simple.</a:t>
            </a:r>
          </a:p>
        </p:txBody>
      </p:sp>
      <p:pic>
        <p:nvPicPr>
          <p:cNvPr id="261" name="Shape 2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09775" y="2366400"/>
            <a:ext cx="5829300" cy="3276600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Shape 262"/>
          <p:cNvSpPr txBox="1"/>
          <p:nvPr/>
        </p:nvSpPr>
        <p:spPr>
          <a:xfrm>
            <a:off x="941025" y="3436100"/>
            <a:ext cx="3521700" cy="23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s-EC" sz="1800"/>
              <a:t>t = </a:t>
            </a:r>
            <a:r>
              <a:rPr lang="es-EC" sz="1800"/>
              <a:t>3.6302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s-EC" sz="1800"/>
              <a:t>Grados de libertad = </a:t>
            </a:r>
            <a:r>
              <a:rPr lang="es-EC" sz="1800"/>
              <a:t>13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s-EC" sz="1800"/>
              <a:t>Valor-p=  </a:t>
            </a:r>
            <a:r>
              <a:rPr lang="es-EC" sz="1800"/>
              <a:t>0.001525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s-EC" sz="1800"/>
              <a:t>Intervalo de confianza del 95%:</a:t>
            </a:r>
          </a:p>
          <a:p>
            <a:pPr lvl="0" rtl="0">
              <a:spcBef>
                <a:spcPts val="0"/>
              </a:spcBef>
              <a:buNone/>
            </a:pPr>
            <a:r>
              <a:rPr lang="es-EC" sz="1800"/>
              <a:t>[63.6277 - Inf]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800"/>
          </a:p>
          <a:p>
            <a:pPr lvl="0" rtl="0">
              <a:spcBef>
                <a:spcPts val="0"/>
              </a:spcBef>
              <a:buNone/>
            </a:pPr>
            <a:r>
              <a:rPr b="1" lang="es-EC" sz="1800"/>
              <a:t>Media= </a:t>
            </a:r>
            <a:r>
              <a:rPr lang="es-EC" sz="1800"/>
              <a:t>66.13057%</a:t>
            </a:r>
          </a:p>
        </p:txBody>
      </p:sp>
      <p:sp>
        <p:nvSpPr>
          <p:cNvPr id="263" name="Shape 263"/>
          <p:cNvSpPr txBox="1"/>
          <p:nvPr/>
        </p:nvSpPr>
        <p:spPr>
          <a:xfrm>
            <a:off x="627325" y="5802925"/>
            <a:ext cx="5446500" cy="7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s-EC" sz="1800"/>
              <a:t>Se rechaza la hipótesis nula, nos situamos a favor de la hipótesis de investigación.</a:t>
            </a:r>
          </a:p>
        </p:txBody>
      </p:sp>
      <p:sp>
        <p:nvSpPr>
          <p:cNvPr id="264" name="Shape 264"/>
          <p:cNvSpPr txBox="1"/>
          <p:nvPr/>
        </p:nvSpPr>
        <p:spPr>
          <a:xfrm>
            <a:off x="6619525" y="5643000"/>
            <a:ext cx="4609799" cy="654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b="1" lang="es-EC">
                <a:solidFill>
                  <a:schemeClr val="dk1"/>
                </a:solidFill>
              </a:rPr>
              <a:t>Figura 5: Gráfica T de Student.</a:t>
            </a:r>
          </a:p>
          <a:p>
            <a:pPr lvl="0" rtl="0" algn="ctr">
              <a:lnSpc>
                <a:spcPct val="13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/>
          <p:nvPr>
            <p:ph type="title"/>
          </p:nvPr>
        </p:nvSpPr>
        <p:spPr>
          <a:xfrm>
            <a:off x="838200" y="365125"/>
            <a:ext cx="10515599" cy="1325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EC"/>
              <a:t>Conclusiones</a:t>
            </a:r>
          </a:p>
        </p:txBody>
      </p:sp>
      <p:sp>
        <p:nvSpPr>
          <p:cNvPr id="270" name="Shape 270"/>
          <p:cNvSpPr txBox="1"/>
          <p:nvPr>
            <p:ph idx="1" type="body"/>
          </p:nvPr>
        </p:nvSpPr>
        <p:spPr>
          <a:xfrm>
            <a:off x="838200" y="1882650"/>
            <a:ext cx="10515599" cy="1653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EC"/>
              <a:t>En conclusión, las redes neuronales pueden predecir la postura de un presentador con una probabilidad mayor al 61%.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 txBox="1"/>
          <p:nvPr>
            <p:ph type="title"/>
          </p:nvPr>
        </p:nvSpPr>
        <p:spPr>
          <a:xfrm>
            <a:off x="838200" y="1733850"/>
            <a:ext cx="10515599" cy="1325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s-EC" sz="7200"/>
              <a:t>Gracias por su atención</a:t>
            </a:r>
            <a:r>
              <a:rPr lang="es-EC"/>
              <a:t> </a:t>
            </a:r>
          </a:p>
        </p:txBody>
      </p:sp>
      <p:sp>
        <p:nvSpPr>
          <p:cNvPr id="276" name="Shape 276"/>
          <p:cNvSpPr/>
          <p:nvPr/>
        </p:nvSpPr>
        <p:spPr>
          <a:xfrm>
            <a:off x="5069462" y="3721275"/>
            <a:ext cx="1254599" cy="1140599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7" name="Shape 277"/>
          <p:cNvSpPr/>
          <p:nvPr/>
        </p:nvSpPr>
        <p:spPr>
          <a:xfrm>
            <a:off x="5425912" y="3935150"/>
            <a:ext cx="142499" cy="356399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8" name="Shape 278"/>
          <p:cNvSpPr/>
          <p:nvPr/>
        </p:nvSpPr>
        <p:spPr>
          <a:xfrm>
            <a:off x="5763687" y="3935150"/>
            <a:ext cx="142499" cy="356399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9" name="Shape 279"/>
          <p:cNvSpPr/>
          <p:nvPr/>
        </p:nvSpPr>
        <p:spPr>
          <a:xfrm>
            <a:off x="5297587" y="4434175"/>
            <a:ext cx="741400" cy="247125"/>
          </a:xfrm>
          <a:custGeom>
            <a:pathLst>
              <a:path extrusionOk="0" h="9885" w="29656">
                <a:moveTo>
                  <a:pt x="0" y="0"/>
                </a:moveTo>
                <a:cubicBezTo>
                  <a:pt x="855" y="1045"/>
                  <a:pt x="2851" y="4657"/>
                  <a:pt x="5133" y="6273"/>
                </a:cubicBezTo>
                <a:cubicBezTo>
                  <a:pt x="7414" y="7888"/>
                  <a:pt x="10741" y="9314"/>
                  <a:pt x="13688" y="9695"/>
                </a:cubicBezTo>
                <a:cubicBezTo>
                  <a:pt x="16634" y="10075"/>
                  <a:pt x="20151" y="9505"/>
                  <a:pt x="22813" y="8555"/>
                </a:cubicBezTo>
                <a:cubicBezTo>
                  <a:pt x="25474" y="7604"/>
                  <a:pt x="28515" y="4752"/>
                  <a:pt x="29656" y="3992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sp>
      <p:cxnSp>
        <p:nvCxnSpPr>
          <p:cNvPr id="280" name="Shape 280"/>
          <p:cNvCxnSpPr>
            <a:stCxn id="276" idx="4"/>
          </p:cNvCxnSpPr>
          <p:nvPr/>
        </p:nvCxnSpPr>
        <p:spPr>
          <a:xfrm>
            <a:off x="5696762" y="4861874"/>
            <a:ext cx="14400" cy="119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81" name="Shape 281"/>
          <p:cNvCxnSpPr/>
          <p:nvPr/>
        </p:nvCxnSpPr>
        <p:spPr>
          <a:xfrm>
            <a:off x="5725312" y="5175575"/>
            <a:ext cx="998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82" name="Shape 282"/>
          <p:cNvSpPr/>
          <p:nvPr/>
        </p:nvSpPr>
        <p:spPr>
          <a:xfrm>
            <a:off x="6723362" y="4804875"/>
            <a:ext cx="370799" cy="584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3" name="Shape 283"/>
          <p:cNvSpPr/>
          <p:nvPr/>
        </p:nvSpPr>
        <p:spPr>
          <a:xfrm>
            <a:off x="6766137" y="4619525"/>
            <a:ext cx="142499" cy="356399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4" name="Shape 284"/>
          <p:cNvSpPr/>
          <p:nvPr/>
        </p:nvSpPr>
        <p:spPr>
          <a:xfrm>
            <a:off x="6908637" y="4890425"/>
            <a:ext cx="213899" cy="171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5" name="Shape 285"/>
          <p:cNvSpPr/>
          <p:nvPr/>
        </p:nvSpPr>
        <p:spPr>
          <a:xfrm>
            <a:off x="6908637" y="5090075"/>
            <a:ext cx="213899" cy="171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6" name="Shape 286"/>
          <p:cNvSpPr/>
          <p:nvPr/>
        </p:nvSpPr>
        <p:spPr>
          <a:xfrm>
            <a:off x="6908637" y="5289725"/>
            <a:ext cx="213899" cy="171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s-EC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Justificación</a:t>
            </a:r>
          </a:p>
        </p:txBody>
      </p:sp>
      <p:pic>
        <p:nvPicPr>
          <p:cNvPr id="91" name="Shape 9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26100" y="1690700"/>
            <a:ext cx="6139800" cy="2590199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Shape 92"/>
          <p:cNvSpPr txBox="1"/>
          <p:nvPr/>
        </p:nvSpPr>
        <p:spPr>
          <a:xfrm>
            <a:off x="2643600" y="4334125"/>
            <a:ext cx="6904799" cy="99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b="1" lang="es-EC">
                <a:solidFill>
                  <a:schemeClr val="dk1"/>
                </a:solidFill>
              </a:rPr>
              <a:t>Figura 1: Estudiante durante presentación</a:t>
            </a:r>
            <a:br>
              <a:rPr b="1" lang="es-EC">
                <a:solidFill>
                  <a:schemeClr val="dk1"/>
                </a:solidFill>
              </a:rPr>
            </a:br>
            <a:r>
              <a:rPr lang="es-EC" sz="11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K. Chiluiza, V. Echeverría, A. Avendaño, A. Vásquez, and X. Ochoa, “Presentation Skills Estimation Based on Video and Kinect Data Analysis.” Presentation Skills Estimation Based on Video and Kinect Data Analysis, 2014.</a:t>
            </a:r>
          </a:p>
          <a:p>
            <a:pPr lv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push dir="r"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s-EC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Representar Postura</a:t>
            </a:r>
          </a:p>
        </p:txBody>
      </p:sp>
      <p:pic>
        <p:nvPicPr>
          <p:cNvPr id="98" name="Shape 9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18550" y="1571275"/>
            <a:ext cx="3954900" cy="350040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Shape 99"/>
          <p:cNvSpPr txBox="1"/>
          <p:nvPr/>
        </p:nvSpPr>
        <p:spPr>
          <a:xfrm>
            <a:off x="2657900" y="5364850"/>
            <a:ext cx="7000200" cy="654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b="1" lang="es-EC">
                <a:solidFill>
                  <a:schemeClr val="dk1"/>
                </a:solidFill>
              </a:rPr>
              <a:t>Figura 2: Kinect Skeletal map</a:t>
            </a:r>
          </a:p>
          <a:p>
            <a:pPr lvl="0" rtl="0" algn="ctr">
              <a:lnSpc>
                <a:spcPct val="13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s-EC" sz="1100">
                <a:solidFill>
                  <a:srgbClr val="222222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Z. Wei and G. Chakraborty, “Construction of intelligent intrusion detection system based on KINECT,” in </a:t>
            </a:r>
            <a:r>
              <a:rPr i="1" lang="es-EC" sz="1100">
                <a:solidFill>
                  <a:srgbClr val="222222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Awareness Science and Technology and Ubi-Media Computing, 2013 </a:t>
            </a:r>
          </a:p>
        </p:txBody>
      </p:sp>
    </p:spTree>
  </p:cSld>
  <p:clrMapOvr>
    <a:masterClrMapping/>
  </p:clrMapOvr>
  <p:transition spd="slow">
    <p:push dir="r"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838200" y="365125"/>
            <a:ext cx="10515599" cy="1325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EC"/>
              <a:t>Posturas</a:t>
            </a:r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838200" y="1825625"/>
            <a:ext cx="10515599" cy="4351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EC" sz="2400"/>
              <a:t>Basando en el estudio de la espol vamos a clasificar las siguientes posturas: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06" name="Shape 1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7900" y="2401100"/>
            <a:ext cx="3895699" cy="4234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Shape 10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33175" y="2769924"/>
            <a:ext cx="6011325" cy="392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838200" y="365125"/>
            <a:ext cx="10515599" cy="1325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EC"/>
              <a:t>Preparación de Datos: Scripts Utilizados</a:t>
            </a:r>
          </a:p>
        </p:txBody>
      </p:sp>
      <p:pic>
        <p:nvPicPr>
          <p:cNvPr id="113" name="Shape 1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0925" y="1690812"/>
            <a:ext cx="2447925" cy="67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Shape 1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50946" y="3396021"/>
            <a:ext cx="2367874" cy="12103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5" name="Shape 115"/>
          <p:cNvCxnSpPr/>
          <p:nvPr/>
        </p:nvCxnSpPr>
        <p:spPr>
          <a:xfrm>
            <a:off x="6296600" y="4227075"/>
            <a:ext cx="462300" cy="495299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16" name="Shape 116"/>
          <p:cNvCxnSpPr/>
          <p:nvPr/>
        </p:nvCxnSpPr>
        <p:spPr>
          <a:xfrm flipH="1">
            <a:off x="6285424" y="3676675"/>
            <a:ext cx="594600" cy="561299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17" name="Shape 117"/>
          <p:cNvCxnSpPr/>
          <p:nvPr/>
        </p:nvCxnSpPr>
        <p:spPr>
          <a:xfrm>
            <a:off x="6891025" y="3665675"/>
            <a:ext cx="1023599" cy="77099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18" name="Shape 118"/>
          <p:cNvCxnSpPr/>
          <p:nvPr/>
        </p:nvCxnSpPr>
        <p:spPr>
          <a:xfrm>
            <a:off x="7936775" y="3753725"/>
            <a:ext cx="143099" cy="517499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19" name="Shape 119"/>
          <p:cNvCxnSpPr/>
          <p:nvPr/>
        </p:nvCxnSpPr>
        <p:spPr>
          <a:xfrm>
            <a:off x="8090900" y="4249100"/>
            <a:ext cx="77099" cy="4734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20" name="Shape 120"/>
          <p:cNvCxnSpPr/>
          <p:nvPr/>
        </p:nvCxnSpPr>
        <p:spPr>
          <a:xfrm flipH="1">
            <a:off x="7210300" y="3445500"/>
            <a:ext cx="65999" cy="715499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21" name="Shape 121"/>
          <p:cNvCxnSpPr/>
          <p:nvPr/>
        </p:nvCxnSpPr>
        <p:spPr>
          <a:xfrm>
            <a:off x="7232275" y="4194050"/>
            <a:ext cx="143099" cy="110099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22" name="Shape 122"/>
          <p:cNvCxnSpPr/>
          <p:nvPr/>
        </p:nvCxnSpPr>
        <p:spPr>
          <a:xfrm flipH="1">
            <a:off x="7122074" y="4293125"/>
            <a:ext cx="264300" cy="131999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23" name="Shape 123"/>
          <p:cNvCxnSpPr/>
          <p:nvPr/>
        </p:nvCxnSpPr>
        <p:spPr>
          <a:xfrm>
            <a:off x="7364375" y="4304150"/>
            <a:ext cx="264300" cy="164999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24" name="Shape 124"/>
          <p:cNvCxnSpPr/>
          <p:nvPr/>
        </p:nvCxnSpPr>
        <p:spPr>
          <a:xfrm flipH="1">
            <a:off x="6847099" y="4458250"/>
            <a:ext cx="275100" cy="95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25" name="Shape 125"/>
          <p:cNvCxnSpPr/>
          <p:nvPr/>
        </p:nvCxnSpPr>
        <p:spPr>
          <a:xfrm flipH="1">
            <a:off x="7496350" y="4469250"/>
            <a:ext cx="121199" cy="90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26" name="Shape 126"/>
          <p:cNvCxnSpPr/>
          <p:nvPr/>
        </p:nvCxnSpPr>
        <p:spPr>
          <a:xfrm flipH="1">
            <a:off x="7276275" y="3104275"/>
            <a:ext cx="220199" cy="30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27" name="Shape 127"/>
          <p:cNvCxnSpPr/>
          <p:nvPr/>
        </p:nvCxnSpPr>
        <p:spPr>
          <a:xfrm>
            <a:off x="6758925" y="4711425"/>
            <a:ext cx="32999" cy="176099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28" name="Shape 128"/>
          <p:cNvCxnSpPr/>
          <p:nvPr/>
        </p:nvCxnSpPr>
        <p:spPr>
          <a:xfrm flipH="1">
            <a:off x="8146049" y="4700425"/>
            <a:ext cx="21900" cy="65999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pic>
        <p:nvPicPr>
          <p:cNvPr id="129" name="Shape 1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99699" y="1864687"/>
            <a:ext cx="2692599" cy="39608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0" name="Shape 130"/>
          <p:cNvCxnSpPr/>
          <p:nvPr/>
        </p:nvCxnSpPr>
        <p:spPr>
          <a:xfrm>
            <a:off x="6296600" y="3383787"/>
            <a:ext cx="462300" cy="495299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31" name="Shape 131"/>
          <p:cNvCxnSpPr/>
          <p:nvPr/>
        </p:nvCxnSpPr>
        <p:spPr>
          <a:xfrm flipH="1">
            <a:off x="6285424" y="2833387"/>
            <a:ext cx="594600" cy="561299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32" name="Shape 132"/>
          <p:cNvCxnSpPr/>
          <p:nvPr/>
        </p:nvCxnSpPr>
        <p:spPr>
          <a:xfrm>
            <a:off x="6891025" y="2822387"/>
            <a:ext cx="1023599" cy="77099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33" name="Shape 133"/>
          <p:cNvCxnSpPr/>
          <p:nvPr/>
        </p:nvCxnSpPr>
        <p:spPr>
          <a:xfrm>
            <a:off x="7936775" y="2910437"/>
            <a:ext cx="143099" cy="517499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34" name="Shape 134"/>
          <p:cNvCxnSpPr/>
          <p:nvPr/>
        </p:nvCxnSpPr>
        <p:spPr>
          <a:xfrm>
            <a:off x="8090900" y="3405812"/>
            <a:ext cx="77099" cy="4734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35" name="Shape 135"/>
          <p:cNvCxnSpPr/>
          <p:nvPr/>
        </p:nvCxnSpPr>
        <p:spPr>
          <a:xfrm flipH="1">
            <a:off x="7210300" y="2602212"/>
            <a:ext cx="65999" cy="715499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36" name="Shape 136"/>
          <p:cNvCxnSpPr/>
          <p:nvPr/>
        </p:nvCxnSpPr>
        <p:spPr>
          <a:xfrm>
            <a:off x="7232275" y="3350762"/>
            <a:ext cx="143099" cy="110099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37" name="Shape 137"/>
          <p:cNvCxnSpPr/>
          <p:nvPr/>
        </p:nvCxnSpPr>
        <p:spPr>
          <a:xfrm flipH="1">
            <a:off x="7122074" y="3449837"/>
            <a:ext cx="264300" cy="131999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38" name="Shape 138"/>
          <p:cNvCxnSpPr/>
          <p:nvPr/>
        </p:nvCxnSpPr>
        <p:spPr>
          <a:xfrm>
            <a:off x="7364375" y="3460862"/>
            <a:ext cx="264300" cy="164999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39" name="Shape 139"/>
          <p:cNvCxnSpPr/>
          <p:nvPr/>
        </p:nvCxnSpPr>
        <p:spPr>
          <a:xfrm flipH="1">
            <a:off x="6847099" y="3614962"/>
            <a:ext cx="275100" cy="95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40" name="Shape 140"/>
          <p:cNvCxnSpPr/>
          <p:nvPr/>
        </p:nvCxnSpPr>
        <p:spPr>
          <a:xfrm flipH="1">
            <a:off x="7496350" y="3625962"/>
            <a:ext cx="121199" cy="90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41" name="Shape 141"/>
          <p:cNvCxnSpPr/>
          <p:nvPr/>
        </p:nvCxnSpPr>
        <p:spPr>
          <a:xfrm flipH="1">
            <a:off x="6714775" y="4572662"/>
            <a:ext cx="121199" cy="67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42" name="Shape 142"/>
          <p:cNvCxnSpPr/>
          <p:nvPr/>
        </p:nvCxnSpPr>
        <p:spPr>
          <a:xfrm>
            <a:off x="6703900" y="5255162"/>
            <a:ext cx="131999" cy="131999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43" name="Shape 143"/>
          <p:cNvCxnSpPr/>
          <p:nvPr/>
        </p:nvCxnSpPr>
        <p:spPr>
          <a:xfrm flipH="1">
            <a:off x="7485475" y="4517612"/>
            <a:ext cx="32999" cy="638399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44" name="Shape 144"/>
          <p:cNvCxnSpPr/>
          <p:nvPr/>
        </p:nvCxnSpPr>
        <p:spPr>
          <a:xfrm flipH="1">
            <a:off x="7276275" y="2260987"/>
            <a:ext cx="220199" cy="30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45" name="Shape 145"/>
          <p:cNvCxnSpPr/>
          <p:nvPr/>
        </p:nvCxnSpPr>
        <p:spPr>
          <a:xfrm>
            <a:off x="6758925" y="3868137"/>
            <a:ext cx="32999" cy="176099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46" name="Shape 146"/>
          <p:cNvCxnSpPr/>
          <p:nvPr/>
        </p:nvCxnSpPr>
        <p:spPr>
          <a:xfrm flipH="1">
            <a:off x="8146049" y="3857137"/>
            <a:ext cx="21900" cy="65999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pic>
        <p:nvPicPr>
          <p:cNvPr id="147" name="Shape 147"/>
          <p:cNvPicPr preferRelativeResize="0"/>
          <p:nvPr/>
        </p:nvPicPr>
        <p:blipFill rotWithShape="1">
          <a:blip r:embed="rId6">
            <a:alphaModFix/>
          </a:blip>
          <a:srcRect b="0" l="-25849" r="0" t="0"/>
          <a:stretch/>
        </p:blipFill>
        <p:spPr>
          <a:xfrm>
            <a:off x="7925625" y="2271125"/>
            <a:ext cx="3381174" cy="11796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8" name="Shape 148"/>
          <p:cNvCxnSpPr/>
          <p:nvPr/>
        </p:nvCxnSpPr>
        <p:spPr>
          <a:xfrm>
            <a:off x="7496475" y="5156087"/>
            <a:ext cx="275100" cy="121199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49" name="Shape 149"/>
          <p:cNvSpPr txBox="1"/>
          <p:nvPr/>
        </p:nvSpPr>
        <p:spPr>
          <a:xfrm>
            <a:off x="1134875" y="1366725"/>
            <a:ext cx="10384499" cy="47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381000" lvl="0" marL="457200">
              <a:spcBef>
                <a:spcPts val="0"/>
              </a:spcBef>
              <a:buSzPct val="100000"/>
              <a:buFont typeface="Calibri"/>
              <a:buChar char="●"/>
            </a:pPr>
            <a:r>
              <a:rPr lang="es-EC" sz="2400">
                <a:latin typeface="Calibri"/>
                <a:ea typeface="Calibri"/>
                <a:cs typeface="Calibri"/>
                <a:sym typeface="Calibri"/>
              </a:rPr>
              <a:t>Ploteo y Clasificación Manual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type="title"/>
          </p:nvPr>
        </p:nvSpPr>
        <p:spPr>
          <a:xfrm>
            <a:off x="838200" y="365125"/>
            <a:ext cx="10515599" cy="1325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EC"/>
              <a:t>Preparación de Datos: Scripts Utilizados</a:t>
            </a:r>
          </a:p>
        </p:txBody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838200" y="1825625"/>
            <a:ext cx="10515599" cy="4351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EC"/>
              <a:t>//Script para matrices</a:t>
            </a:r>
          </a:p>
        </p:txBody>
      </p:sp>
      <p:pic>
        <p:nvPicPr>
          <p:cNvPr id="156" name="Shape 1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99699" y="1864687"/>
            <a:ext cx="2692599" cy="39608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7" name="Shape 157"/>
          <p:cNvCxnSpPr/>
          <p:nvPr/>
        </p:nvCxnSpPr>
        <p:spPr>
          <a:xfrm>
            <a:off x="6296600" y="3383787"/>
            <a:ext cx="462300" cy="495299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58" name="Shape 158"/>
          <p:cNvCxnSpPr/>
          <p:nvPr/>
        </p:nvCxnSpPr>
        <p:spPr>
          <a:xfrm flipH="1">
            <a:off x="6285424" y="2833387"/>
            <a:ext cx="594600" cy="561299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59" name="Shape 159"/>
          <p:cNvCxnSpPr/>
          <p:nvPr/>
        </p:nvCxnSpPr>
        <p:spPr>
          <a:xfrm>
            <a:off x="6891025" y="2822387"/>
            <a:ext cx="1023599" cy="77099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60" name="Shape 160"/>
          <p:cNvCxnSpPr/>
          <p:nvPr/>
        </p:nvCxnSpPr>
        <p:spPr>
          <a:xfrm>
            <a:off x="7936775" y="2910437"/>
            <a:ext cx="143099" cy="517499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61" name="Shape 161"/>
          <p:cNvCxnSpPr/>
          <p:nvPr/>
        </p:nvCxnSpPr>
        <p:spPr>
          <a:xfrm>
            <a:off x="8090900" y="3405812"/>
            <a:ext cx="77099" cy="4734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62" name="Shape 162"/>
          <p:cNvCxnSpPr/>
          <p:nvPr/>
        </p:nvCxnSpPr>
        <p:spPr>
          <a:xfrm flipH="1">
            <a:off x="7210300" y="2602212"/>
            <a:ext cx="65999" cy="715499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63" name="Shape 163"/>
          <p:cNvCxnSpPr/>
          <p:nvPr/>
        </p:nvCxnSpPr>
        <p:spPr>
          <a:xfrm>
            <a:off x="7232275" y="3350762"/>
            <a:ext cx="143099" cy="110099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64" name="Shape 164"/>
          <p:cNvCxnSpPr/>
          <p:nvPr/>
        </p:nvCxnSpPr>
        <p:spPr>
          <a:xfrm flipH="1">
            <a:off x="7122074" y="3449837"/>
            <a:ext cx="264300" cy="131999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65" name="Shape 165"/>
          <p:cNvCxnSpPr/>
          <p:nvPr/>
        </p:nvCxnSpPr>
        <p:spPr>
          <a:xfrm>
            <a:off x="7364375" y="3460862"/>
            <a:ext cx="264300" cy="164999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66" name="Shape 166"/>
          <p:cNvCxnSpPr/>
          <p:nvPr/>
        </p:nvCxnSpPr>
        <p:spPr>
          <a:xfrm flipH="1">
            <a:off x="6847099" y="3614962"/>
            <a:ext cx="275100" cy="95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67" name="Shape 167"/>
          <p:cNvCxnSpPr/>
          <p:nvPr/>
        </p:nvCxnSpPr>
        <p:spPr>
          <a:xfrm flipH="1">
            <a:off x="7496350" y="3625962"/>
            <a:ext cx="121199" cy="90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68" name="Shape 168"/>
          <p:cNvCxnSpPr/>
          <p:nvPr/>
        </p:nvCxnSpPr>
        <p:spPr>
          <a:xfrm flipH="1">
            <a:off x="6714775" y="4572662"/>
            <a:ext cx="121199" cy="67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69" name="Shape 169"/>
          <p:cNvCxnSpPr/>
          <p:nvPr/>
        </p:nvCxnSpPr>
        <p:spPr>
          <a:xfrm>
            <a:off x="6703900" y="5255162"/>
            <a:ext cx="131999" cy="131999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70" name="Shape 170"/>
          <p:cNvCxnSpPr/>
          <p:nvPr/>
        </p:nvCxnSpPr>
        <p:spPr>
          <a:xfrm flipH="1">
            <a:off x="7485475" y="4517612"/>
            <a:ext cx="32999" cy="638399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71" name="Shape 171"/>
          <p:cNvCxnSpPr/>
          <p:nvPr/>
        </p:nvCxnSpPr>
        <p:spPr>
          <a:xfrm flipH="1">
            <a:off x="7276275" y="2260987"/>
            <a:ext cx="220199" cy="30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72" name="Shape 172"/>
          <p:cNvCxnSpPr/>
          <p:nvPr/>
        </p:nvCxnSpPr>
        <p:spPr>
          <a:xfrm flipH="1">
            <a:off x="8146049" y="3857137"/>
            <a:ext cx="21900" cy="65999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73" name="Shape 173"/>
          <p:cNvCxnSpPr/>
          <p:nvPr/>
        </p:nvCxnSpPr>
        <p:spPr>
          <a:xfrm>
            <a:off x="7496475" y="5156087"/>
            <a:ext cx="275100" cy="121199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74" name="Shape 174"/>
          <p:cNvCxnSpPr/>
          <p:nvPr/>
        </p:nvCxnSpPr>
        <p:spPr>
          <a:xfrm>
            <a:off x="6760375" y="3880500"/>
            <a:ext cx="48900" cy="146399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s-EC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¿Por qué redes Neuronales?</a:t>
            </a:r>
          </a:p>
        </p:txBody>
      </p:sp>
      <p:sp>
        <p:nvSpPr>
          <p:cNvPr id="180" name="Shape 180"/>
          <p:cNvSpPr txBox="1"/>
          <p:nvPr/>
        </p:nvSpPr>
        <p:spPr>
          <a:xfrm>
            <a:off x="1739825" y="3136800"/>
            <a:ext cx="8606100" cy="5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b="1" lang="es-EC">
                <a:solidFill>
                  <a:schemeClr val="dk1"/>
                </a:solidFill>
              </a:rPr>
              <a:t>Tabla 2: Comparación entre clasificadores</a:t>
            </a:r>
          </a:p>
          <a:p>
            <a:pPr lvl="0" rtl="0" algn="ctr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s-EC" sz="1100">
                <a:solidFill>
                  <a:srgbClr val="222222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T. Visutarrom, P. Mongkolnam, and J. H. Chan, “Multiple-Stage Classification of Human Poses while Watching Television,” 2014</a:t>
            </a:r>
          </a:p>
        </p:txBody>
      </p:sp>
      <p:graphicFrame>
        <p:nvGraphicFramePr>
          <p:cNvPr id="181" name="Shape 181"/>
          <p:cNvGraphicFramePr/>
          <p:nvPr/>
        </p:nvGraphicFramePr>
        <p:xfrm>
          <a:off x="1148375" y="204821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{BEC9F3E5-C2A4-4A18-8008-90E7BF5EC105}</a:tableStyleId>
              </a:tblPr>
              <a:tblGrid>
                <a:gridCol w="1979050"/>
                <a:gridCol w="1979050"/>
                <a:gridCol w="1979050"/>
                <a:gridCol w="1979050"/>
                <a:gridCol w="1979050"/>
              </a:tblGrid>
              <a:tr h="305925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s-EC"/>
                        <a:t>NN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s-EC"/>
                        <a:t>NB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s-EC"/>
                        <a:t>LGT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s-EC"/>
                        <a:t>J48</a:t>
                      </a:r>
                    </a:p>
                  </a:txBody>
                  <a:tcPr marT="91425" marB="91425" marR="91425" marL="91425"/>
                </a:tc>
              </a:tr>
              <a:tr h="469300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s-EC"/>
                        <a:t>Attribute Transformation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s-EC"/>
                        <a:t>87.68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s-EC"/>
                        <a:t>79.89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s-EC"/>
                        <a:t>85.67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s-EC"/>
                        <a:t>84.69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p:transition spd="slow">
    <p:push dir="r"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type="title"/>
          </p:nvPr>
        </p:nvSpPr>
        <p:spPr>
          <a:xfrm>
            <a:off x="838200" y="365125"/>
            <a:ext cx="10515599" cy="1325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EC"/>
              <a:t>Diseño de la Investigación</a:t>
            </a:r>
          </a:p>
        </p:txBody>
      </p:sp>
      <p:sp>
        <p:nvSpPr>
          <p:cNvPr id="187" name="Shape 187"/>
          <p:cNvSpPr/>
          <p:nvPr/>
        </p:nvSpPr>
        <p:spPr>
          <a:xfrm>
            <a:off x="10617850" y="3478825"/>
            <a:ext cx="1221899" cy="916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s-EC" sz="3000">
                <a:solidFill>
                  <a:schemeClr val="dk1"/>
                </a:solidFill>
              </a:rPr>
              <a:t>61%</a:t>
            </a:r>
          </a:p>
        </p:txBody>
      </p:sp>
      <p:grpSp>
        <p:nvGrpSpPr>
          <p:cNvPr id="188" name="Shape 188"/>
          <p:cNvGrpSpPr/>
          <p:nvPr/>
        </p:nvGrpSpPr>
        <p:grpSpPr>
          <a:xfrm>
            <a:off x="1075775" y="1739350"/>
            <a:ext cx="8885049" cy="1102724"/>
            <a:chOff x="1075775" y="1739350"/>
            <a:chExt cx="8885049" cy="1102724"/>
          </a:xfrm>
        </p:grpSpPr>
        <p:cxnSp>
          <p:nvCxnSpPr>
            <p:cNvPr id="189" name="Shape 189"/>
            <p:cNvCxnSpPr>
              <a:stCxn id="190" idx="6"/>
              <a:endCxn id="191" idx="2"/>
            </p:cNvCxnSpPr>
            <p:nvPr/>
          </p:nvCxnSpPr>
          <p:spPr>
            <a:xfrm>
              <a:off x="5338775" y="2197600"/>
              <a:ext cx="255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none"/>
              <a:tailEnd len="lg" w="lg" type="triangle"/>
            </a:ln>
          </p:spPr>
        </p:cxnSp>
        <p:grpSp>
          <p:nvGrpSpPr>
            <p:cNvPr id="192" name="Shape 192"/>
            <p:cNvGrpSpPr/>
            <p:nvPr/>
          </p:nvGrpSpPr>
          <p:grpSpPr>
            <a:xfrm>
              <a:off x="1075775" y="1739350"/>
              <a:ext cx="8885049" cy="1102724"/>
              <a:chOff x="1075775" y="1739350"/>
              <a:chExt cx="8885049" cy="1102724"/>
            </a:xfrm>
          </p:grpSpPr>
          <p:grpSp>
            <p:nvGrpSpPr>
              <p:cNvPr id="193" name="Shape 193"/>
              <p:cNvGrpSpPr/>
              <p:nvPr/>
            </p:nvGrpSpPr>
            <p:grpSpPr>
              <a:xfrm>
                <a:off x="4767575" y="1892200"/>
                <a:ext cx="1397375" cy="610800"/>
                <a:chOff x="4409325" y="1892200"/>
                <a:chExt cx="1397375" cy="610800"/>
              </a:xfrm>
            </p:grpSpPr>
            <p:sp>
              <p:nvSpPr>
                <p:cNvPr id="190" name="Shape 190"/>
                <p:cNvSpPr/>
                <p:nvPr/>
              </p:nvSpPr>
              <p:spPr>
                <a:xfrm>
                  <a:off x="4409325" y="1892200"/>
                  <a:ext cx="571200" cy="610800"/>
                </a:xfrm>
                <a:prstGeom prst="ellipse">
                  <a:avLst/>
                </a:prstGeom>
                <a:solidFill>
                  <a:schemeClr val="lt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1" name="Shape 191"/>
                <p:cNvSpPr/>
                <p:nvPr/>
              </p:nvSpPr>
              <p:spPr>
                <a:xfrm>
                  <a:off x="5235500" y="1892200"/>
                  <a:ext cx="571200" cy="610800"/>
                </a:xfrm>
                <a:prstGeom prst="ellipse">
                  <a:avLst/>
                </a:prstGeom>
                <a:solidFill>
                  <a:schemeClr val="lt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94" name="Shape 194"/>
              <p:cNvSpPr/>
              <p:nvPr/>
            </p:nvSpPr>
            <p:spPr>
              <a:xfrm>
                <a:off x="8738925" y="1739350"/>
                <a:ext cx="1221899" cy="9165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 algn="ctr">
                  <a:spcBef>
                    <a:spcPts val="0"/>
                  </a:spcBef>
                  <a:buNone/>
                </a:pPr>
                <a:r>
                  <a:rPr lang="es-EC" sz="3000"/>
                  <a:t>%</a:t>
                </a:r>
              </a:p>
            </p:txBody>
          </p:sp>
          <p:sp>
            <p:nvSpPr>
              <p:cNvPr id="195" name="Shape 195"/>
              <p:cNvSpPr/>
              <p:nvPr/>
            </p:nvSpPr>
            <p:spPr>
              <a:xfrm>
                <a:off x="6932700" y="1978875"/>
                <a:ext cx="650700" cy="524100"/>
              </a:xfrm>
              <a:prstGeom prst="rightArrow">
                <a:avLst>
                  <a:gd fmla="val 50000" name="adj1"/>
                  <a:gd fmla="val 50000" name="adj2"/>
                </a:avLst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Shape 196"/>
              <p:cNvSpPr/>
              <p:nvPr/>
            </p:nvSpPr>
            <p:spPr>
              <a:xfrm>
                <a:off x="2622675" y="1957200"/>
                <a:ext cx="650700" cy="524100"/>
              </a:xfrm>
              <a:prstGeom prst="rightArrow">
                <a:avLst>
                  <a:gd fmla="val 50000" name="adj1"/>
                  <a:gd fmla="val 50000" name="adj2"/>
                </a:avLst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Shape 197"/>
              <p:cNvSpPr/>
              <p:nvPr/>
            </p:nvSpPr>
            <p:spPr>
              <a:xfrm>
                <a:off x="1075775" y="1846075"/>
                <a:ext cx="1008300" cy="995999"/>
              </a:xfrm>
              <a:prstGeom prst="cube">
                <a:avLst>
                  <a:gd fmla="val 25000" name="adj"/>
                </a:avLst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 algn="ctr">
                  <a:spcBef>
                    <a:spcPts val="0"/>
                  </a:spcBef>
                  <a:buNone/>
                </a:pPr>
                <a:r>
                  <a:rPr lang="es-EC" sz="1800"/>
                  <a:t>(θ,ø)</a:t>
                </a:r>
              </a:p>
            </p:txBody>
          </p:sp>
        </p:grpSp>
      </p:grpSp>
      <p:grpSp>
        <p:nvGrpSpPr>
          <p:cNvPr id="198" name="Shape 198"/>
          <p:cNvGrpSpPr/>
          <p:nvPr/>
        </p:nvGrpSpPr>
        <p:grpSpPr>
          <a:xfrm>
            <a:off x="1075625" y="3193450"/>
            <a:ext cx="8885199" cy="1327850"/>
            <a:chOff x="1075625" y="3193450"/>
            <a:chExt cx="8885199" cy="1327850"/>
          </a:xfrm>
        </p:grpSpPr>
        <p:cxnSp>
          <p:nvCxnSpPr>
            <p:cNvPr id="199" name="Shape 199"/>
            <p:cNvCxnSpPr>
              <a:stCxn id="200" idx="6"/>
              <a:endCxn id="201" idx="1"/>
            </p:cNvCxnSpPr>
            <p:nvPr/>
          </p:nvCxnSpPr>
          <p:spPr>
            <a:xfrm>
              <a:off x="5338775" y="3498850"/>
              <a:ext cx="228900" cy="75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none"/>
              <a:tailEnd len="lg" w="lg" type="triangle"/>
            </a:ln>
          </p:spPr>
        </p:cxnSp>
        <p:cxnSp>
          <p:nvCxnSpPr>
            <p:cNvPr id="202" name="Shape 202"/>
            <p:cNvCxnSpPr>
              <a:stCxn id="203" idx="6"/>
              <a:endCxn id="201" idx="3"/>
            </p:cNvCxnSpPr>
            <p:nvPr/>
          </p:nvCxnSpPr>
          <p:spPr>
            <a:xfrm flipH="1" rot="10800000">
              <a:off x="5338775" y="4006500"/>
              <a:ext cx="228900" cy="209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none"/>
              <a:tailEnd len="lg" w="lg" type="triangle"/>
            </a:ln>
          </p:spPr>
        </p:cxnSp>
        <p:grpSp>
          <p:nvGrpSpPr>
            <p:cNvPr id="204" name="Shape 204"/>
            <p:cNvGrpSpPr/>
            <p:nvPr/>
          </p:nvGrpSpPr>
          <p:grpSpPr>
            <a:xfrm>
              <a:off x="1075625" y="3193450"/>
              <a:ext cx="8885199" cy="1327850"/>
              <a:chOff x="1075625" y="3193450"/>
              <a:chExt cx="8885199" cy="1327850"/>
            </a:xfrm>
          </p:grpSpPr>
          <p:grpSp>
            <p:nvGrpSpPr>
              <p:cNvPr id="205" name="Shape 205"/>
              <p:cNvGrpSpPr/>
              <p:nvPr/>
            </p:nvGrpSpPr>
            <p:grpSpPr>
              <a:xfrm>
                <a:off x="4767575" y="3193450"/>
                <a:ext cx="1287700" cy="1327850"/>
                <a:chOff x="4409325" y="3147600"/>
                <a:chExt cx="1287700" cy="1327850"/>
              </a:xfrm>
            </p:grpSpPr>
            <p:sp>
              <p:nvSpPr>
                <p:cNvPr id="200" name="Shape 200"/>
                <p:cNvSpPr/>
                <p:nvPr/>
              </p:nvSpPr>
              <p:spPr>
                <a:xfrm>
                  <a:off x="4409325" y="3147600"/>
                  <a:ext cx="571200" cy="610800"/>
                </a:xfrm>
                <a:prstGeom prst="ellipse">
                  <a:avLst/>
                </a:prstGeom>
                <a:solidFill>
                  <a:schemeClr val="lt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3" name="Shape 203"/>
                <p:cNvSpPr/>
                <p:nvPr/>
              </p:nvSpPr>
              <p:spPr>
                <a:xfrm>
                  <a:off x="4409325" y="3864650"/>
                  <a:ext cx="571200" cy="610800"/>
                </a:xfrm>
                <a:prstGeom prst="ellipse">
                  <a:avLst/>
                </a:prstGeom>
                <a:solidFill>
                  <a:schemeClr val="lt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1" name="Shape 201"/>
                <p:cNvSpPr/>
                <p:nvPr/>
              </p:nvSpPr>
              <p:spPr>
                <a:xfrm>
                  <a:off x="5125825" y="3439150"/>
                  <a:ext cx="571200" cy="610800"/>
                </a:xfrm>
                <a:prstGeom prst="ellipse">
                  <a:avLst/>
                </a:prstGeom>
                <a:solidFill>
                  <a:schemeClr val="lt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206" name="Shape 206"/>
              <p:cNvSpPr/>
              <p:nvPr/>
            </p:nvSpPr>
            <p:spPr>
              <a:xfrm>
                <a:off x="8738925" y="3478825"/>
                <a:ext cx="1221899" cy="9165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 rtl="0" algn="ctr">
                  <a:spcBef>
                    <a:spcPts val="0"/>
                  </a:spcBef>
                  <a:buClr>
                    <a:schemeClr val="dk1"/>
                  </a:buClr>
                  <a:buSzPct val="36666"/>
                  <a:buFont typeface="Arial"/>
                  <a:buNone/>
                </a:pPr>
                <a:r>
                  <a:rPr lang="es-EC" sz="3000">
                    <a:solidFill>
                      <a:schemeClr val="dk1"/>
                    </a:solidFill>
                  </a:rPr>
                  <a:t>%</a:t>
                </a:r>
              </a:p>
            </p:txBody>
          </p:sp>
          <p:sp>
            <p:nvSpPr>
              <p:cNvPr id="207" name="Shape 207"/>
              <p:cNvSpPr/>
              <p:nvPr/>
            </p:nvSpPr>
            <p:spPr>
              <a:xfrm>
                <a:off x="6932700" y="3675025"/>
                <a:ext cx="650700" cy="524100"/>
              </a:xfrm>
              <a:prstGeom prst="rightArrow">
                <a:avLst>
                  <a:gd fmla="val 50000" name="adj1"/>
                  <a:gd fmla="val 50000" name="adj2"/>
                </a:avLst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" name="Shape 208"/>
              <p:cNvSpPr/>
              <p:nvPr/>
            </p:nvSpPr>
            <p:spPr>
              <a:xfrm>
                <a:off x="2622675" y="3653350"/>
                <a:ext cx="650700" cy="524100"/>
              </a:xfrm>
              <a:prstGeom prst="rightArrow">
                <a:avLst>
                  <a:gd fmla="val 50000" name="adj1"/>
                  <a:gd fmla="val 50000" name="adj2"/>
                </a:avLst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" name="Shape 209"/>
              <p:cNvSpPr/>
              <p:nvPr/>
            </p:nvSpPr>
            <p:spPr>
              <a:xfrm>
                <a:off x="1075625" y="3359375"/>
                <a:ext cx="1008300" cy="995999"/>
              </a:xfrm>
              <a:prstGeom prst="cube">
                <a:avLst>
                  <a:gd fmla="val 25000" name="adj"/>
                </a:avLst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 rtl="0" algn="ctr">
                  <a:spcBef>
                    <a:spcPts val="0"/>
                  </a:spcBef>
                  <a:buNone/>
                </a:pPr>
                <a:r>
                  <a:rPr lang="es-EC" sz="1800"/>
                  <a:t>(θ,ø)</a:t>
                </a:r>
              </a:p>
            </p:txBody>
          </p:sp>
        </p:grpSp>
      </p:grpSp>
      <p:grpSp>
        <p:nvGrpSpPr>
          <p:cNvPr id="210" name="Shape 210"/>
          <p:cNvGrpSpPr/>
          <p:nvPr/>
        </p:nvGrpSpPr>
        <p:grpSpPr>
          <a:xfrm>
            <a:off x="1075625" y="4879950"/>
            <a:ext cx="8885199" cy="1978050"/>
            <a:chOff x="1075625" y="4879950"/>
            <a:chExt cx="8885199" cy="1978050"/>
          </a:xfrm>
        </p:grpSpPr>
        <p:sp>
          <p:nvSpPr>
            <p:cNvPr id="211" name="Shape 211"/>
            <p:cNvSpPr/>
            <p:nvPr/>
          </p:nvSpPr>
          <p:spPr>
            <a:xfrm>
              <a:off x="8738925" y="5218325"/>
              <a:ext cx="1221899" cy="9165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Clr>
                  <a:schemeClr val="dk1"/>
                </a:buClr>
                <a:buSzPct val="36666"/>
                <a:buFont typeface="Arial"/>
                <a:buNone/>
              </a:pPr>
              <a:r>
                <a:rPr lang="es-EC" sz="3000">
                  <a:solidFill>
                    <a:schemeClr val="dk1"/>
                  </a:solidFill>
                </a:rPr>
                <a:t>%</a:t>
              </a:r>
            </a:p>
          </p:txBody>
        </p:sp>
        <p:sp>
          <p:nvSpPr>
            <p:cNvPr id="212" name="Shape 212"/>
            <p:cNvSpPr/>
            <p:nvPr/>
          </p:nvSpPr>
          <p:spPr>
            <a:xfrm>
              <a:off x="6932700" y="5414525"/>
              <a:ext cx="650700" cy="5241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3" name="Shape 213"/>
            <p:cNvSpPr/>
            <p:nvPr/>
          </p:nvSpPr>
          <p:spPr>
            <a:xfrm>
              <a:off x="2622675" y="5392850"/>
              <a:ext cx="650700" cy="5241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grpSp>
          <p:nvGrpSpPr>
            <p:cNvPr id="214" name="Shape 214"/>
            <p:cNvGrpSpPr/>
            <p:nvPr/>
          </p:nvGrpSpPr>
          <p:grpSpPr>
            <a:xfrm>
              <a:off x="4369125" y="4879950"/>
              <a:ext cx="2084600" cy="1978050"/>
              <a:chOff x="4369125" y="4879950"/>
              <a:chExt cx="2084600" cy="1978050"/>
            </a:xfrm>
          </p:grpSpPr>
          <p:grpSp>
            <p:nvGrpSpPr>
              <p:cNvPr id="215" name="Shape 215"/>
              <p:cNvGrpSpPr/>
              <p:nvPr/>
            </p:nvGrpSpPr>
            <p:grpSpPr>
              <a:xfrm>
                <a:off x="4369125" y="4879950"/>
                <a:ext cx="2084600" cy="1978050"/>
                <a:chOff x="4369125" y="4780525"/>
                <a:chExt cx="2084600" cy="1978050"/>
              </a:xfrm>
            </p:grpSpPr>
            <p:sp>
              <p:nvSpPr>
                <p:cNvPr id="216" name="Shape 216"/>
                <p:cNvSpPr/>
                <p:nvPr/>
              </p:nvSpPr>
              <p:spPr>
                <a:xfrm>
                  <a:off x="4369125" y="5013275"/>
                  <a:ext cx="571200" cy="610800"/>
                </a:xfrm>
                <a:prstGeom prst="ellipse">
                  <a:avLst/>
                </a:prstGeom>
                <a:solidFill>
                  <a:schemeClr val="lt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7" name="Shape 217"/>
                <p:cNvSpPr/>
                <p:nvPr/>
              </p:nvSpPr>
              <p:spPr>
                <a:xfrm>
                  <a:off x="4369125" y="5730325"/>
                  <a:ext cx="571200" cy="610800"/>
                </a:xfrm>
                <a:prstGeom prst="ellipse">
                  <a:avLst/>
                </a:prstGeom>
                <a:solidFill>
                  <a:schemeClr val="lt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8" name="Shape 218"/>
                <p:cNvSpPr/>
                <p:nvPr/>
              </p:nvSpPr>
              <p:spPr>
                <a:xfrm>
                  <a:off x="5882525" y="5464150"/>
                  <a:ext cx="571200" cy="610800"/>
                </a:xfrm>
                <a:prstGeom prst="ellipse">
                  <a:avLst/>
                </a:prstGeom>
                <a:solidFill>
                  <a:schemeClr val="lt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9" name="Shape 219"/>
                <p:cNvSpPr/>
                <p:nvPr/>
              </p:nvSpPr>
              <p:spPr>
                <a:xfrm>
                  <a:off x="5125812" y="4780525"/>
                  <a:ext cx="571200" cy="610800"/>
                </a:xfrm>
                <a:prstGeom prst="ellipse">
                  <a:avLst/>
                </a:prstGeom>
                <a:solidFill>
                  <a:schemeClr val="lt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0" name="Shape 220"/>
                <p:cNvSpPr/>
                <p:nvPr/>
              </p:nvSpPr>
              <p:spPr>
                <a:xfrm>
                  <a:off x="5125812" y="5464150"/>
                  <a:ext cx="571200" cy="610800"/>
                </a:xfrm>
                <a:prstGeom prst="ellipse">
                  <a:avLst/>
                </a:prstGeom>
                <a:solidFill>
                  <a:schemeClr val="lt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1" name="Shape 221"/>
                <p:cNvSpPr/>
                <p:nvPr/>
              </p:nvSpPr>
              <p:spPr>
                <a:xfrm>
                  <a:off x="5085625" y="6147775"/>
                  <a:ext cx="571200" cy="610800"/>
                </a:xfrm>
                <a:prstGeom prst="ellipse">
                  <a:avLst/>
                </a:prstGeom>
                <a:solidFill>
                  <a:schemeClr val="lt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</p:grpSp>
          <p:cxnSp>
            <p:nvCxnSpPr>
              <p:cNvPr id="222" name="Shape 222"/>
              <p:cNvCxnSpPr>
                <a:endCxn id="219" idx="2"/>
              </p:cNvCxnSpPr>
              <p:nvPr/>
            </p:nvCxnSpPr>
            <p:spPr>
              <a:xfrm flipH="1" rot="10800000">
                <a:off x="4940412" y="5185350"/>
                <a:ext cx="185400" cy="232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lg" w="lg" type="none"/>
                <a:tailEnd len="lg" w="lg" type="triangle"/>
              </a:ln>
            </p:spPr>
          </p:cxnSp>
          <p:cxnSp>
            <p:nvCxnSpPr>
              <p:cNvPr id="223" name="Shape 223"/>
              <p:cNvCxnSpPr>
                <a:stCxn id="217" idx="5"/>
                <a:endCxn id="221" idx="2"/>
              </p:cNvCxnSpPr>
              <p:nvPr/>
            </p:nvCxnSpPr>
            <p:spPr>
              <a:xfrm>
                <a:off x="4856674" y="6351100"/>
                <a:ext cx="228900" cy="201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lg" w="lg" type="none"/>
                <a:tailEnd len="lg" w="lg" type="triangle"/>
              </a:ln>
            </p:spPr>
          </p:cxnSp>
          <p:cxnSp>
            <p:nvCxnSpPr>
              <p:cNvPr id="224" name="Shape 224"/>
              <p:cNvCxnSpPr>
                <a:stCxn id="217" idx="6"/>
                <a:endCxn id="220" idx="2"/>
              </p:cNvCxnSpPr>
              <p:nvPr/>
            </p:nvCxnSpPr>
            <p:spPr>
              <a:xfrm flipH="1" rot="10800000">
                <a:off x="4940325" y="5869050"/>
                <a:ext cx="185400" cy="266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lg" w="lg" type="none"/>
                <a:tailEnd len="lg" w="lg" type="triangle"/>
              </a:ln>
            </p:spPr>
          </p:cxnSp>
          <p:cxnSp>
            <p:nvCxnSpPr>
              <p:cNvPr id="225" name="Shape 225"/>
              <p:cNvCxnSpPr>
                <a:stCxn id="216" idx="6"/>
                <a:endCxn id="220" idx="2"/>
              </p:cNvCxnSpPr>
              <p:nvPr/>
            </p:nvCxnSpPr>
            <p:spPr>
              <a:xfrm>
                <a:off x="4940325" y="5418100"/>
                <a:ext cx="185400" cy="450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lg" w="lg" type="none"/>
                <a:tailEnd len="lg" w="lg" type="triangle"/>
              </a:ln>
            </p:spPr>
          </p:cxnSp>
          <p:cxnSp>
            <p:nvCxnSpPr>
              <p:cNvPr id="226" name="Shape 226"/>
              <p:cNvCxnSpPr>
                <a:stCxn id="219" idx="6"/>
                <a:endCxn id="218" idx="1"/>
              </p:cNvCxnSpPr>
              <p:nvPr/>
            </p:nvCxnSpPr>
            <p:spPr>
              <a:xfrm>
                <a:off x="5697012" y="5185350"/>
                <a:ext cx="269100" cy="467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lg" w="lg" type="none"/>
                <a:tailEnd len="lg" w="lg" type="triangle"/>
              </a:ln>
            </p:spPr>
          </p:cxnSp>
          <p:cxnSp>
            <p:nvCxnSpPr>
              <p:cNvPr id="227" name="Shape 227"/>
              <p:cNvCxnSpPr>
                <a:stCxn id="220" idx="6"/>
                <a:endCxn id="218" idx="2"/>
              </p:cNvCxnSpPr>
              <p:nvPr/>
            </p:nvCxnSpPr>
            <p:spPr>
              <a:xfrm>
                <a:off x="5697012" y="5868975"/>
                <a:ext cx="185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lg" w="lg" type="none"/>
                <a:tailEnd len="lg" w="lg" type="triangle"/>
              </a:ln>
            </p:spPr>
          </p:cxnSp>
          <p:cxnSp>
            <p:nvCxnSpPr>
              <p:cNvPr id="228" name="Shape 228"/>
              <p:cNvCxnSpPr>
                <a:stCxn id="221" idx="6"/>
                <a:endCxn id="218" idx="3"/>
              </p:cNvCxnSpPr>
              <p:nvPr/>
            </p:nvCxnSpPr>
            <p:spPr>
              <a:xfrm flipH="1" rot="10800000">
                <a:off x="5656825" y="6084900"/>
                <a:ext cx="309300" cy="467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lg" w="lg" type="none"/>
                <a:tailEnd len="lg" w="lg" type="triangle"/>
              </a:ln>
            </p:spPr>
          </p:cxnSp>
        </p:grpSp>
        <p:sp>
          <p:nvSpPr>
            <p:cNvPr id="229" name="Shape 229"/>
            <p:cNvSpPr/>
            <p:nvPr/>
          </p:nvSpPr>
          <p:spPr>
            <a:xfrm>
              <a:off x="1075625" y="5156900"/>
              <a:ext cx="1008300" cy="995999"/>
            </a:xfrm>
            <a:prstGeom prst="cube">
              <a:avLst>
                <a:gd fmla="val 25000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s-EC" sz="1800"/>
                <a:t>(θ,ø)</a:t>
              </a:r>
            </a:p>
          </p:txBody>
        </p:sp>
      </p:grpSp>
    </p:spTree>
  </p:cSld>
  <p:clrMapOvr>
    <a:masterClrMapping/>
  </p:clrMapOvr>
  <p:transition spd="slow">
    <p:push dir="r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7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7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/>
          <p:nvPr>
            <p:ph type="title"/>
          </p:nvPr>
        </p:nvSpPr>
        <p:spPr>
          <a:xfrm>
            <a:off x="838200" y="365125"/>
            <a:ext cx="10515599" cy="1325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EC"/>
              <a:t>Experimentación</a:t>
            </a:r>
          </a:p>
        </p:txBody>
      </p:sp>
      <p:graphicFrame>
        <p:nvGraphicFramePr>
          <p:cNvPr id="235" name="Shape 235"/>
          <p:cNvGraphicFramePr/>
          <p:nvPr/>
        </p:nvGraphicFramePr>
        <p:xfrm>
          <a:off x="1124750" y="2847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{BEC9F3E5-C2A4-4A18-8008-90E7BF5EC105}</a:tableStyleId>
              </a:tblPr>
              <a:tblGrid>
                <a:gridCol w="1988500"/>
                <a:gridCol w="1988500"/>
                <a:gridCol w="1988500"/>
                <a:gridCol w="1988500"/>
                <a:gridCol w="1988500"/>
              </a:tblGrid>
              <a:tr h="95752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-EC" sz="3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correct_size</a:t>
                      </a:r>
                    </a:p>
                  </a:txBody>
                  <a:tcPr marT="19050" marB="19050" marR="28575" marL="285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-EC" sz="3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varied_size</a:t>
                      </a:r>
                    </a:p>
                  </a:txBody>
                  <a:tcPr marT="19050" marB="19050" marR="28575" marL="285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-EC" sz="3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hidden</a:t>
                      </a:r>
                    </a:p>
                  </a:txBody>
                  <a:tcPr marT="19050" marB="19050" marR="28575" marL="285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-EC" sz="3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test_size</a:t>
                      </a:r>
                    </a:p>
                  </a:txBody>
                  <a:tcPr marT="19050" marB="19050" marR="28575" marL="285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-EC" sz="3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threshold</a:t>
                      </a:r>
                    </a:p>
                  </a:txBody>
                  <a:tcPr marT="19050" marB="19050" marR="28575" marL="28575" anchor="ctr"/>
                </a:tc>
              </a:tr>
            </a:tbl>
          </a:graphicData>
        </a:graphic>
      </p:graphicFrame>
      <p:sp>
        <p:nvSpPr>
          <p:cNvPr id="236" name="Shape 236"/>
          <p:cNvSpPr txBox="1"/>
          <p:nvPr/>
        </p:nvSpPr>
        <p:spPr>
          <a:xfrm>
            <a:off x="996075" y="1899200"/>
            <a:ext cx="6308399" cy="5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EC" sz="2400"/>
              <a:t>Variables Independientes</a:t>
            </a:r>
          </a:p>
        </p:txBody>
      </p:sp>
      <p:pic>
        <p:nvPicPr>
          <p:cNvPr id="237" name="Shape 2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43500" y="4311950"/>
            <a:ext cx="1905000" cy="19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