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8" r:id="rId3"/>
    <p:sldId id="257" r:id="rId4"/>
    <p:sldId id="259" r:id="rId5"/>
    <p:sldId id="284" r:id="rId6"/>
    <p:sldId id="260" r:id="rId7"/>
    <p:sldId id="268" r:id="rId8"/>
    <p:sldId id="267" r:id="rId9"/>
    <p:sldId id="270" r:id="rId10"/>
    <p:sldId id="271" r:id="rId11"/>
    <p:sldId id="272" r:id="rId12"/>
    <p:sldId id="273" r:id="rId13"/>
    <p:sldId id="274" r:id="rId14"/>
    <p:sldId id="261" r:id="rId15"/>
    <p:sldId id="262" r:id="rId16"/>
    <p:sldId id="263" r:id="rId17"/>
    <p:sldId id="264" r:id="rId18"/>
    <p:sldId id="265" r:id="rId19"/>
    <p:sldId id="266" r:id="rId20"/>
    <p:sldId id="275" r:id="rId21"/>
    <p:sldId id="276" r:id="rId22"/>
    <p:sldId id="277" r:id="rId23"/>
    <p:sldId id="278" r:id="rId24"/>
    <p:sldId id="279" r:id="rId25"/>
    <p:sldId id="281" r:id="rId26"/>
    <p:sldId id="283"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6DFF08F-DC6B-4601-B491-B0F83F6DD2DA}" type="datetimeFigureOut">
              <a:rPr lang="en-US" smtClean="0"/>
              <a:t>4/25/2023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004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4074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398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93395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2412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8037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7499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9637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2976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4664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87824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31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3853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8063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771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9583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1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DFF08F-DC6B-4601-B491-B0F83F6DD2DA}" type="datetimeFigureOut">
              <a:rPr lang="en-US" smtClean="0"/>
              <a:pPr/>
              <a:t>4/25/2023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02865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35D01-F7C0-1DE9-70EF-6BDF198101B6}"/>
              </a:ext>
            </a:extLst>
          </p:cNvPr>
          <p:cNvSpPr>
            <a:spLocks noGrp="1"/>
          </p:cNvSpPr>
          <p:nvPr>
            <p:ph type="ctrTitle"/>
          </p:nvPr>
        </p:nvSpPr>
        <p:spPr>
          <a:xfrm>
            <a:off x="1895084" y="763574"/>
            <a:ext cx="9917470" cy="2387600"/>
          </a:xfrm>
        </p:spPr>
        <p:txBody>
          <a:bodyPr/>
          <a:lstStyle/>
          <a:p>
            <a:r>
              <a:rPr lang="en-US" dirty="0">
                <a:effectLst>
                  <a:outerShdw blurRad="38100" dist="38100" dir="2700000" algn="tl">
                    <a:srgbClr val="000000">
                      <a:alpha val="43137"/>
                    </a:srgbClr>
                  </a:outerShdw>
                </a:effectLst>
              </a:rPr>
              <a:t>Intelligent video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surveillance using deep learning</a:t>
            </a:r>
            <a:endParaRPr lang="en-IN"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7620A268-4C3B-293B-D309-4C34672AE694}"/>
              </a:ext>
            </a:extLst>
          </p:cNvPr>
          <p:cNvSpPr>
            <a:spLocks noGrp="1"/>
          </p:cNvSpPr>
          <p:nvPr>
            <p:ph type="subTitle" idx="1"/>
          </p:nvPr>
        </p:nvSpPr>
        <p:spPr>
          <a:xfrm>
            <a:off x="1924046" y="3429000"/>
            <a:ext cx="5400967" cy="2148408"/>
          </a:xfrm>
        </p:spPr>
        <p:txBody>
          <a:bodyPr>
            <a:normAutofit fontScale="92500" lnSpcReduction="20000"/>
          </a:bodyPr>
          <a:lstStyle/>
          <a:p>
            <a:pPr algn="just"/>
            <a:r>
              <a:rPr lang="en-US" sz="1900" dirty="0">
                <a:solidFill>
                  <a:schemeClr val="tx2">
                    <a:lumMod val="40000"/>
                    <a:lumOff val="6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By</a:t>
            </a:r>
          </a:p>
          <a:p>
            <a:pPr algn="just"/>
            <a:r>
              <a:rPr lang="en-US" dirty="0">
                <a:solidFill>
                  <a:schemeClr val="tx2">
                    <a:lumMod val="40000"/>
                    <a:lumOff val="60000"/>
                  </a:schemeClr>
                </a:solidFill>
                <a:effectLst>
                  <a:outerShdw blurRad="38100" dist="38100" dir="2700000" algn="tl">
                    <a:srgbClr val="000000">
                      <a:alpha val="43137"/>
                    </a:srgbClr>
                  </a:outerShdw>
                </a:effectLst>
              </a:rPr>
              <a:t>      </a:t>
            </a:r>
            <a:r>
              <a:rPr lang="en-US" dirty="0">
                <a:solidFill>
                  <a:schemeClr val="tx2">
                    <a:lumMod val="40000"/>
                    <a:lumOff val="60000"/>
                  </a:schemeClr>
                </a:solidFill>
                <a:effectLst>
                  <a:outerShdw blurRad="38100" dist="38100" dir="2700000" algn="tl">
                    <a:srgbClr val="000000">
                      <a:alpha val="43137"/>
                    </a:srgbClr>
                  </a:outerShdw>
                </a:effectLst>
                <a:latin typeface="Algerian" panose="04020705040A02060702" pitchFamily="82" charset="0"/>
              </a:rPr>
              <a:t>1)  R.J.Prahadeesh         </a:t>
            </a:r>
            <a:r>
              <a:rPr lang="en-US" dirty="0">
                <a:solidFill>
                  <a:schemeClr val="tx2">
                    <a:lumMod val="40000"/>
                    <a:lumOff val="60000"/>
                  </a:schemeClr>
                </a:solidFill>
                <a:effectLst>
                  <a:outerShdw blurRad="38100" dist="38100" dir="2700000" algn="tl">
                    <a:srgbClr val="000000">
                      <a:alpha val="43137"/>
                    </a:srgbClr>
                  </a:outerShdw>
                </a:effectLst>
                <a:latin typeface="Bahnschrift" panose="020B0502040204020203" pitchFamily="34" charset="0"/>
              </a:rPr>
              <a:t>(822720104705)</a:t>
            </a:r>
          </a:p>
          <a:p>
            <a:pPr algn="just"/>
            <a:r>
              <a:rPr lang="en-US" dirty="0">
                <a:solidFill>
                  <a:schemeClr val="tx2">
                    <a:lumMod val="40000"/>
                    <a:lumOff val="60000"/>
                  </a:schemeClr>
                </a:solidFill>
                <a:effectLst>
                  <a:outerShdw blurRad="38100" dist="38100" dir="2700000" algn="tl">
                    <a:srgbClr val="000000">
                      <a:alpha val="43137"/>
                    </a:srgbClr>
                  </a:outerShdw>
                </a:effectLst>
                <a:latin typeface="Algerian" panose="04020705040A02060702" pitchFamily="82" charset="0"/>
              </a:rPr>
              <a:t>      2)  K.Arunachalam         </a:t>
            </a:r>
            <a:r>
              <a:rPr lang="en-US" dirty="0">
                <a:solidFill>
                  <a:schemeClr val="tx2">
                    <a:lumMod val="40000"/>
                    <a:lumOff val="60000"/>
                  </a:schemeClr>
                </a:solidFill>
                <a:effectLst>
                  <a:outerShdw blurRad="38100" dist="38100" dir="2700000" algn="tl">
                    <a:srgbClr val="000000">
                      <a:alpha val="43137"/>
                    </a:srgbClr>
                  </a:outerShdw>
                </a:effectLst>
                <a:latin typeface="Bahnschrift" panose="020B0502040204020203" pitchFamily="34" charset="0"/>
              </a:rPr>
              <a:t>(822720104704)</a:t>
            </a:r>
          </a:p>
          <a:p>
            <a:pPr algn="just"/>
            <a:r>
              <a:rPr lang="en-US" dirty="0">
                <a:solidFill>
                  <a:schemeClr val="tx2">
                    <a:lumMod val="40000"/>
                    <a:lumOff val="60000"/>
                  </a:schemeClr>
                </a:solidFill>
                <a:effectLst>
                  <a:outerShdw blurRad="38100" dist="38100" dir="2700000" algn="tl">
                    <a:srgbClr val="000000">
                      <a:alpha val="43137"/>
                    </a:srgbClr>
                  </a:outerShdw>
                </a:effectLst>
                <a:latin typeface="Algerian" panose="04020705040A02060702" pitchFamily="82" charset="0"/>
              </a:rPr>
              <a:t>      3)  S.Ashok kumar            </a:t>
            </a:r>
            <a:r>
              <a:rPr lang="en-US" dirty="0">
                <a:solidFill>
                  <a:schemeClr val="tx2">
                    <a:lumMod val="40000"/>
                    <a:lumOff val="60000"/>
                  </a:schemeClr>
                </a:solidFill>
                <a:effectLst>
                  <a:outerShdw blurRad="38100" dist="38100" dir="2700000" algn="tl">
                    <a:srgbClr val="000000">
                      <a:alpha val="43137"/>
                    </a:srgbClr>
                  </a:outerShdw>
                </a:effectLst>
                <a:latin typeface="Bahnschrift" panose="020B0502040204020203" pitchFamily="34" charset="0"/>
              </a:rPr>
              <a:t>(822720104007)</a:t>
            </a:r>
          </a:p>
          <a:p>
            <a:pPr algn="just"/>
            <a:r>
              <a:rPr lang="en-IN" dirty="0">
                <a:solidFill>
                  <a:schemeClr val="tx2">
                    <a:lumMod val="40000"/>
                    <a:lumOff val="60000"/>
                  </a:schemeClr>
                </a:solidFill>
                <a:effectLst>
                  <a:outerShdw blurRad="38100" dist="38100" dir="2700000" algn="tl">
                    <a:srgbClr val="000000">
                      <a:alpha val="43137"/>
                    </a:srgbClr>
                  </a:outerShdw>
                </a:effectLst>
                <a:latin typeface="Algerian" panose="04020705040A02060702" pitchFamily="82" charset="0"/>
              </a:rPr>
              <a:t>      4)  M.chidhambararaj   </a:t>
            </a:r>
            <a:r>
              <a:rPr lang="en-IN" dirty="0">
                <a:solidFill>
                  <a:schemeClr val="tx2">
                    <a:lumMod val="40000"/>
                    <a:lumOff val="60000"/>
                  </a:schemeClr>
                </a:solidFill>
                <a:effectLst>
                  <a:outerShdw blurRad="38100" dist="38100" dir="2700000" algn="tl">
                    <a:srgbClr val="000000">
                      <a:alpha val="43137"/>
                    </a:srgbClr>
                  </a:outerShdw>
                </a:effectLst>
                <a:latin typeface="Bahnschrift" panose="020B0502040204020203" pitchFamily="34" charset="0"/>
              </a:rPr>
              <a:t>(822720104703)</a:t>
            </a:r>
          </a:p>
        </p:txBody>
      </p:sp>
      <p:sp>
        <p:nvSpPr>
          <p:cNvPr id="5" name="TextBox 4">
            <a:extLst>
              <a:ext uri="{FF2B5EF4-FFF2-40B4-BE49-F238E27FC236}">
                <a16:creationId xmlns:a16="http://schemas.microsoft.com/office/drawing/2014/main" id="{A932401A-39EC-5F44-3238-592BDC0DE96E}"/>
              </a:ext>
            </a:extLst>
          </p:cNvPr>
          <p:cNvSpPr txBox="1"/>
          <p:nvPr/>
        </p:nvSpPr>
        <p:spPr>
          <a:xfrm>
            <a:off x="8266922" y="3870259"/>
            <a:ext cx="3293706" cy="369332"/>
          </a:xfrm>
          <a:prstGeom prst="rect">
            <a:avLst/>
          </a:prstGeom>
          <a:noFill/>
        </p:spPr>
        <p:txBody>
          <a:bodyPr wrap="square" rtlCol="0">
            <a:spAutoFit/>
          </a:bodyPr>
          <a:lstStyle/>
          <a:p>
            <a:r>
              <a:rPr lang="en-US" dirty="0"/>
              <a:t>Under  the Guidance of</a:t>
            </a:r>
          </a:p>
        </p:txBody>
      </p:sp>
      <p:sp>
        <p:nvSpPr>
          <p:cNvPr id="7" name="TextBox 6">
            <a:extLst>
              <a:ext uri="{FF2B5EF4-FFF2-40B4-BE49-F238E27FC236}">
                <a16:creationId xmlns:a16="http://schemas.microsoft.com/office/drawing/2014/main" id="{75D80A5D-6E9C-3387-C448-56C0B6610AC0}"/>
              </a:ext>
            </a:extLst>
          </p:cNvPr>
          <p:cNvSpPr txBox="1"/>
          <p:nvPr/>
        </p:nvSpPr>
        <p:spPr>
          <a:xfrm>
            <a:off x="8061650" y="4239590"/>
            <a:ext cx="3293706" cy="400110"/>
          </a:xfrm>
          <a:prstGeom prst="rect">
            <a:avLst/>
          </a:prstGeom>
          <a:noFill/>
        </p:spPr>
        <p:txBody>
          <a:bodyPr wrap="square" rtlCol="0">
            <a:spAutoFit/>
          </a:bodyPr>
          <a:lstStyle/>
          <a:p>
            <a:r>
              <a:rPr lang="en-IN" sz="2000" b="1" u="sng" dirty="0">
                <a:effectLst>
                  <a:outerShdw blurRad="38100" dist="38100" dir="2700000" algn="tl">
                    <a:srgbClr val="000000">
                      <a:alpha val="43137"/>
                    </a:srgbClr>
                  </a:outerShdw>
                </a:effectLst>
              </a:rPr>
              <a:t>Dr. K. SANTHOSH KUMAR</a:t>
            </a:r>
          </a:p>
        </p:txBody>
      </p:sp>
    </p:spTree>
    <p:extLst>
      <p:ext uri="{BB962C8B-B14F-4D97-AF65-F5344CB8AC3E}">
        <p14:creationId xmlns:p14="http://schemas.microsoft.com/office/powerpoint/2010/main" val="156053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D2B7-FC9B-E145-7924-426518A24DD0}"/>
              </a:ext>
            </a:extLst>
          </p:cNvPr>
          <p:cNvSpPr>
            <a:spLocks noGrp="1"/>
          </p:cNvSpPr>
          <p:nvPr>
            <p:ph type="title"/>
          </p:nvPr>
        </p:nvSpPr>
        <p:spPr>
          <a:xfrm>
            <a:off x="961053" y="363896"/>
            <a:ext cx="9905998" cy="977017"/>
          </a:xfrm>
        </p:spPr>
        <p:txBody>
          <a:bodyPr>
            <a:normAutofit fontScale="90000"/>
          </a:bodyPr>
          <a:lstStyle/>
          <a:p>
            <a:r>
              <a:rPr lang="en-US" u="sng" dirty="0">
                <a:effectLst>
                  <a:outerShdw blurRad="38100" dist="38100" dir="2700000" algn="tl">
                    <a:srgbClr val="000000">
                      <a:alpha val="43137"/>
                    </a:srgbClr>
                  </a:outerShdw>
                </a:effectLst>
              </a:rPr>
              <a:t>Disadvantages </a:t>
            </a:r>
            <a:r>
              <a:rPr lang="en-US" sz="6600" dirty="0">
                <a:effectLst>
                  <a:outerShdw blurRad="38100" dist="38100" dir="2700000" algn="tl">
                    <a:srgbClr val="000000">
                      <a:alpha val="43137"/>
                    </a:srgbClr>
                  </a:outerShdw>
                </a:effectLst>
              </a:rPr>
              <a:t>:</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A960447-5E68-6750-C1CD-202EE9E8D88C}"/>
              </a:ext>
            </a:extLst>
          </p:cNvPr>
          <p:cNvSpPr>
            <a:spLocks noGrp="1"/>
          </p:cNvSpPr>
          <p:nvPr>
            <p:ph idx="1"/>
          </p:nvPr>
        </p:nvSpPr>
        <p:spPr>
          <a:xfrm>
            <a:off x="1138334" y="1366210"/>
            <a:ext cx="10086358" cy="5197151"/>
          </a:xfrm>
        </p:spPr>
        <p:txBody>
          <a:bodyPr>
            <a:normAutofit fontScale="92500" lnSpcReduction="20000"/>
          </a:bodyPr>
          <a:lstStyle/>
          <a:p>
            <a:pPr algn="just">
              <a:buFont typeface="+mj-lt"/>
              <a:buAutoNum type="arabicPeriod"/>
            </a:pPr>
            <a:r>
              <a:rPr lang="en-US" sz="1900" b="1" i="0" dirty="0">
                <a:effectLst>
                  <a:outerShdw blurRad="38100" dist="38100" dir="2700000" algn="tl">
                    <a:srgbClr val="000000">
                      <a:alpha val="43137"/>
                    </a:srgbClr>
                  </a:outerShdw>
                </a:effectLst>
                <a:latin typeface="Söhne"/>
              </a:rPr>
              <a:t>Privacy concerns</a:t>
            </a:r>
            <a:r>
              <a:rPr lang="en-US" sz="1900" b="0" i="0" dirty="0">
                <a:effectLst>
                  <a:outerShdw blurRad="38100" dist="38100" dir="2700000" algn="tl">
                    <a:srgbClr val="000000">
                      <a:alpha val="43137"/>
                    </a:srgbClr>
                  </a:outerShdw>
                </a:effectLst>
                <a:latin typeface="Söhne"/>
              </a:rPr>
              <a:t>: One of the biggest concerns with intelligent video surveillance is privacy. People may feel uncomfortable with the idea of being constantly monitored, and there is a risk that the data collected could be misused or stolen.</a:t>
            </a:r>
          </a:p>
          <a:p>
            <a:pPr algn="just">
              <a:buFont typeface="+mj-lt"/>
              <a:buAutoNum type="arabicPeriod"/>
            </a:pPr>
            <a:r>
              <a:rPr lang="en-US" sz="1900" b="1" i="0" dirty="0">
                <a:effectLst>
                  <a:outerShdw blurRad="38100" dist="38100" dir="2700000" algn="tl">
                    <a:srgbClr val="000000">
                      <a:alpha val="43137"/>
                    </a:srgbClr>
                  </a:outerShdw>
                </a:effectLst>
                <a:latin typeface="Söhne"/>
              </a:rPr>
              <a:t>Cost</a:t>
            </a:r>
            <a:r>
              <a:rPr lang="en-US" sz="1900" b="0" i="0" dirty="0">
                <a:effectLst>
                  <a:outerShdw blurRad="38100" dist="38100" dir="2700000" algn="tl">
                    <a:srgbClr val="000000">
                      <a:alpha val="43137"/>
                    </a:srgbClr>
                  </a:outerShdw>
                </a:effectLst>
                <a:latin typeface="Söhne"/>
              </a:rPr>
              <a:t>: Intelligent video surveillance systems can be expensive to install and maintain, especially in large or complex environments. This can make it difficult for smaller businesses or organizations to adopt this technology.</a:t>
            </a:r>
          </a:p>
          <a:p>
            <a:pPr algn="just">
              <a:buFont typeface="+mj-lt"/>
              <a:buAutoNum type="arabicPeriod"/>
            </a:pPr>
            <a:r>
              <a:rPr lang="en-US" sz="1900" b="1" i="0" dirty="0">
                <a:effectLst>
                  <a:outerShdw blurRad="38100" dist="38100" dir="2700000" algn="tl">
                    <a:srgbClr val="000000">
                      <a:alpha val="43137"/>
                    </a:srgbClr>
                  </a:outerShdw>
                </a:effectLst>
                <a:latin typeface="Söhne"/>
              </a:rPr>
              <a:t>False positives</a:t>
            </a:r>
            <a:r>
              <a:rPr lang="en-US" sz="1900" b="0" i="0" dirty="0">
                <a:effectLst>
                  <a:outerShdw blurRad="38100" dist="38100" dir="2700000" algn="tl">
                    <a:srgbClr val="000000">
                      <a:alpha val="43137"/>
                    </a:srgbClr>
                  </a:outerShdw>
                </a:effectLst>
                <a:latin typeface="Söhne"/>
              </a:rPr>
              <a:t>: Intelligent video surveillance systems are not perfect and can sometimes generate false alarms or alerts. This can lead to wasted time and resources as security personnel investigate these false positives.</a:t>
            </a:r>
          </a:p>
          <a:p>
            <a:pPr algn="just">
              <a:buFont typeface="+mj-lt"/>
              <a:buAutoNum type="arabicPeriod"/>
            </a:pPr>
            <a:r>
              <a:rPr lang="en-US" sz="1900" b="1" i="0" dirty="0">
                <a:effectLst>
                  <a:outerShdw blurRad="38100" dist="38100" dir="2700000" algn="tl">
                    <a:srgbClr val="000000">
                      <a:alpha val="43137"/>
                    </a:srgbClr>
                  </a:outerShdw>
                </a:effectLst>
                <a:latin typeface="Söhne"/>
              </a:rPr>
              <a:t>Bias</a:t>
            </a:r>
            <a:r>
              <a:rPr lang="en-US" sz="1900" b="0" i="0" dirty="0">
                <a:effectLst>
                  <a:outerShdw blurRad="38100" dist="38100" dir="2700000" algn="tl">
                    <a:srgbClr val="000000">
                      <a:alpha val="43137"/>
                    </a:srgbClr>
                  </a:outerShdw>
                </a:effectLst>
                <a:latin typeface="Söhne"/>
              </a:rPr>
              <a:t>: There is a risk that intelligent video surveillance systems could be biased against certain groups of people, such as those from specific racial or ethnic backgrounds. This could result in unfair treatment or even harm to innocent individuals.</a:t>
            </a:r>
          </a:p>
          <a:p>
            <a:pPr algn="just">
              <a:buFont typeface="+mj-lt"/>
              <a:buAutoNum type="arabicPeriod"/>
            </a:pPr>
            <a:r>
              <a:rPr lang="en-US" sz="1900" b="1" i="0" dirty="0">
                <a:effectLst>
                  <a:outerShdw blurRad="38100" dist="38100" dir="2700000" algn="tl">
                    <a:srgbClr val="000000">
                      <a:alpha val="43137"/>
                    </a:srgbClr>
                  </a:outerShdw>
                </a:effectLst>
                <a:latin typeface="Söhne"/>
              </a:rPr>
              <a:t>Technical limitations</a:t>
            </a:r>
            <a:r>
              <a:rPr lang="en-US" sz="1900" b="0" i="0" dirty="0">
                <a:effectLst>
                  <a:outerShdw blurRad="38100" dist="38100" dir="2700000" algn="tl">
                    <a:srgbClr val="000000">
                      <a:alpha val="43137"/>
                    </a:srgbClr>
                  </a:outerShdw>
                </a:effectLst>
                <a:latin typeface="Söhne"/>
              </a:rPr>
              <a:t>: Intelligent video surveillance systems rely on advanced technology such as machine learning algorithms, and these algorithms may not always be accurate or effective. Additionally, the quality of video feeds can vary depending on factors such as lighting and weather, which can impact the accuracy of these systems.</a:t>
            </a:r>
          </a:p>
          <a:p>
            <a:endParaRPr lang="en-IN" sz="700" dirty="0"/>
          </a:p>
        </p:txBody>
      </p:sp>
    </p:spTree>
    <p:extLst>
      <p:ext uri="{BB962C8B-B14F-4D97-AF65-F5344CB8AC3E}">
        <p14:creationId xmlns:p14="http://schemas.microsoft.com/office/powerpoint/2010/main" val="2399015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7579-7285-EB88-A4CD-B6E3226ED5ED}"/>
              </a:ext>
            </a:extLst>
          </p:cNvPr>
          <p:cNvSpPr>
            <a:spLocks noGrp="1"/>
          </p:cNvSpPr>
          <p:nvPr>
            <p:ph type="title"/>
          </p:nvPr>
        </p:nvSpPr>
        <p:spPr>
          <a:xfrm>
            <a:off x="1143001" y="2689715"/>
            <a:ext cx="9905998" cy="1478570"/>
          </a:xfrm>
        </p:spPr>
        <p:txBody>
          <a:bodyPr>
            <a:normAutofit/>
          </a:bodyPr>
          <a:lstStyle/>
          <a:p>
            <a:pPr algn="ctr"/>
            <a:r>
              <a:rPr lang="en-US" sz="4400" dirty="0">
                <a:effectLst>
                  <a:outerShdw blurRad="38100" dist="38100" dir="2700000" algn="tl">
                    <a:srgbClr val="000000">
                      <a:alpha val="43137"/>
                    </a:srgbClr>
                  </a:outerShdw>
                </a:effectLst>
              </a:rPr>
              <a:t>Proposed work  </a:t>
            </a:r>
            <a:endParaRPr lang="en-IN"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8817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A28A-190C-392B-9D82-97E27FB6F23E}"/>
              </a:ext>
            </a:extLst>
          </p:cNvPr>
          <p:cNvSpPr>
            <a:spLocks noGrp="1"/>
          </p:cNvSpPr>
          <p:nvPr>
            <p:ph type="title"/>
          </p:nvPr>
        </p:nvSpPr>
        <p:spPr>
          <a:xfrm>
            <a:off x="1141413" y="618518"/>
            <a:ext cx="9905998" cy="771743"/>
          </a:xfrm>
        </p:spPr>
        <p:txBody>
          <a:bodyPr>
            <a:normAutofit fontScale="90000"/>
          </a:bodyPr>
          <a:lstStyle/>
          <a:p>
            <a:r>
              <a:rPr lang="en-US" u="sng" dirty="0">
                <a:effectLst>
                  <a:outerShdw blurRad="38100" dist="38100" dir="2700000" algn="tl">
                    <a:srgbClr val="000000">
                      <a:alpha val="43137"/>
                    </a:srgbClr>
                  </a:outerShdw>
                </a:effectLst>
              </a:rPr>
              <a:t>Proposed work </a:t>
            </a:r>
            <a:r>
              <a:rPr lang="en-US" sz="6000" dirty="0">
                <a:effectLst>
                  <a:outerShdw blurRad="38100" dist="38100" dir="2700000" algn="tl">
                    <a:srgbClr val="000000">
                      <a:alpha val="43137"/>
                    </a:srgbClr>
                  </a:outerShdw>
                </a:effectLst>
              </a:rPr>
              <a:t>:</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CC26342-CCEE-F3B4-B1D0-3D8014999183}"/>
              </a:ext>
            </a:extLst>
          </p:cNvPr>
          <p:cNvSpPr>
            <a:spLocks noGrp="1"/>
          </p:cNvSpPr>
          <p:nvPr>
            <p:ph idx="1"/>
          </p:nvPr>
        </p:nvSpPr>
        <p:spPr>
          <a:xfrm>
            <a:off x="1026368" y="1456384"/>
            <a:ext cx="10356980" cy="5215004"/>
          </a:xfrm>
        </p:spPr>
        <p:txBody>
          <a:bodyPr>
            <a:normAutofit fontScale="92500"/>
          </a:bodyPr>
          <a:lstStyle/>
          <a:p>
            <a:pPr algn="just">
              <a:buFont typeface="+mj-lt"/>
              <a:buAutoNum type="arabicPeriod"/>
            </a:pPr>
            <a:r>
              <a:rPr lang="en-US" sz="2200" b="1" i="0" dirty="0">
                <a:effectLst>
                  <a:outerShdw blurRad="38100" dist="38100" dir="2700000" algn="tl">
                    <a:srgbClr val="000000">
                      <a:alpha val="43137"/>
                    </a:srgbClr>
                  </a:outerShdw>
                </a:effectLst>
                <a:latin typeface="Söhne"/>
              </a:rPr>
              <a:t>Object Detection and Tracking</a:t>
            </a:r>
            <a:r>
              <a:rPr lang="en-US" sz="1800" b="0" i="0" dirty="0">
                <a:effectLst>
                  <a:outerShdw blurRad="38100" dist="38100" dir="2700000" algn="tl">
                    <a:srgbClr val="000000">
                      <a:alpha val="43137"/>
                    </a:srgbClr>
                  </a:outerShdw>
                </a:effectLst>
                <a:latin typeface="Söhne"/>
              </a:rPr>
              <a:t>: One of the most important tasks in intelligent video surveillance is detecting and tracking objects in the video stream. Many algorithms have been proposed for this task, including traditional methods like background subtraction, and more recent deep learning-based methods like YOLO (You Only Look Once) and Mask R-CNN.</a:t>
            </a:r>
          </a:p>
          <a:p>
            <a:pPr algn="just">
              <a:buFont typeface="+mj-lt"/>
              <a:buAutoNum type="arabicPeriod"/>
            </a:pPr>
            <a:r>
              <a:rPr lang="en-US" sz="2200" b="1" i="0" dirty="0">
                <a:effectLst>
                  <a:outerShdw blurRad="38100" dist="38100" dir="2700000" algn="tl">
                    <a:srgbClr val="000000">
                      <a:alpha val="43137"/>
                    </a:srgbClr>
                  </a:outerShdw>
                </a:effectLst>
                <a:latin typeface="Söhne"/>
              </a:rPr>
              <a:t>Activity Recognition</a:t>
            </a:r>
            <a:r>
              <a:rPr lang="en-US" sz="1800" b="0" i="0" dirty="0">
                <a:effectLst>
                  <a:outerShdw blurRad="38100" dist="38100" dir="2700000" algn="tl">
                    <a:srgbClr val="000000">
                      <a:alpha val="43137"/>
                    </a:srgbClr>
                  </a:outerShdw>
                </a:effectLst>
                <a:latin typeface="Söhne"/>
              </a:rPr>
              <a:t>: Another important task in intelligent video surveillance is recognizing human activities in the video stream. This can include actions like walking, running, and even more complex activities like fighting or stealing. Researchers have proposed a variety of approaches for activity recognition, including rule-based methods, feature-based methods, and deep learning-based methods.</a:t>
            </a:r>
          </a:p>
          <a:p>
            <a:pPr algn="just">
              <a:buFont typeface="+mj-lt"/>
              <a:buAutoNum type="arabicPeriod"/>
            </a:pPr>
            <a:r>
              <a:rPr lang="en-US" sz="2200" b="1" i="0" dirty="0">
                <a:effectLst>
                  <a:outerShdw blurRad="38100" dist="38100" dir="2700000" algn="tl">
                    <a:srgbClr val="000000">
                      <a:alpha val="43137"/>
                    </a:srgbClr>
                  </a:outerShdw>
                </a:effectLst>
                <a:latin typeface="Söhne"/>
              </a:rPr>
              <a:t>Anomaly Detection</a:t>
            </a:r>
            <a:r>
              <a:rPr lang="en-US" sz="1800" b="0" i="0" dirty="0">
                <a:effectLst>
                  <a:outerShdw blurRad="38100" dist="38100" dir="2700000" algn="tl">
                    <a:srgbClr val="000000">
                      <a:alpha val="43137"/>
                    </a:srgbClr>
                  </a:outerShdw>
                </a:effectLst>
                <a:latin typeface="Söhne"/>
              </a:rPr>
              <a:t>: One of the main goals of intelligent video surveillance is to detect unusual or suspicious behavior. Anomaly detection algorithms are designed to identify events that deviate from normal patterns of behavior, such as people entering restricted areas or objects being left unattended.</a:t>
            </a:r>
          </a:p>
          <a:p>
            <a:pPr algn="just">
              <a:buFont typeface="+mj-lt"/>
              <a:buAutoNum type="arabicPeriod"/>
            </a:pPr>
            <a:r>
              <a:rPr lang="en-US" sz="2200" b="1" i="0" dirty="0">
                <a:effectLst>
                  <a:outerShdw blurRad="38100" dist="38100" dir="2700000" algn="tl">
                    <a:srgbClr val="000000">
                      <a:alpha val="43137"/>
                    </a:srgbClr>
                  </a:outerShdw>
                </a:effectLst>
                <a:latin typeface="Söhne"/>
              </a:rPr>
              <a:t>Video Analytics</a:t>
            </a:r>
            <a:r>
              <a:rPr lang="en-US" sz="1800" b="0" i="0" dirty="0">
                <a:effectLst>
                  <a:outerShdw blurRad="38100" dist="38100" dir="2700000" algn="tl">
                    <a:srgbClr val="000000">
                      <a:alpha val="43137"/>
                    </a:srgbClr>
                  </a:outerShdw>
                </a:effectLst>
                <a:latin typeface="Söhne"/>
              </a:rPr>
              <a:t>: In addition to detecting and tracking objects and activities, intelligent video surveillance systems can also perform a variety of other tasks, such as counting the number of people in a particular area, measuring the speed and direction of moving objects, and detecting changes in lighting conditions</a:t>
            </a:r>
          </a:p>
          <a:p>
            <a:endParaRPr lang="en-IN" sz="700" dirty="0"/>
          </a:p>
        </p:txBody>
      </p:sp>
    </p:spTree>
    <p:extLst>
      <p:ext uri="{BB962C8B-B14F-4D97-AF65-F5344CB8AC3E}">
        <p14:creationId xmlns:p14="http://schemas.microsoft.com/office/powerpoint/2010/main" val="330384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47CD-9DFC-3ED2-F7E9-C02D600AE19C}"/>
              </a:ext>
            </a:extLst>
          </p:cNvPr>
          <p:cNvSpPr>
            <a:spLocks noGrp="1"/>
          </p:cNvSpPr>
          <p:nvPr>
            <p:ph type="title"/>
          </p:nvPr>
        </p:nvSpPr>
        <p:spPr>
          <a:xfrm>
            <a:off x="1143001" y="275251"/>
            <a:ext cx="9905998" cy="979713"/>
          </a:xfrm>
        </p:spPr>
        <p:txBody>
          <a:bodyPr>
            <a:normAutofit fontScale="90000"/>
          </a:bodyPr>
          <a:lstStyle/>
          <a:p>
            <a:r>
              <a:rPr lang="en-US" b="1" i="0" u="sng" dirty="0">
                <a:effectLst>
                  <a:outerShdw blurRad="38100" dist="38100" dir="2700000" algn="tl">
                    <a:srgbClr val="000000">
                      <a:alpha val="43137"/>
                    </a:srgbClr>
                  </a:outerShdw>
                </a:effectLst>
                <a:latin typeface="Söhne"/>
              </a:rPr>
              <a:t>Proposed work in the field of intelligent video surveillance includes</a:t>
            </a:r>
            <a:r>
              <a:rPr lang="en-US" b="0" i="0" dirty="0">
                <a:effectLst>
                  <a:outerShdw blurRad="38100" dist="38100" dir="2700000" algn="tl">
                    <a:srgbClr val="000000">
                      <a:alpha val="43137"/>
                    </a:srgbClr>
                  </a:outerShdw>
                </a:effectLst>
                <a:latin typeface="Söhne"/>
              </a:rPr>
              <a:t>:</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A50864C-812B-CE07-B7E7-62B7380FA097}"/>
              </a:ext>
            </a:extLst>
          </p:cNvPr>
          <p:cNvSpPr>
            <a:spLocks noGrp="1"/>
          </p:cNvSpPr>
          <p:nvPr>
            <p:ph idx="1"/>
          </p:nvPr>
        </p:nvSpPr>
        <p:spPr>
          <a:xfrm>
            <a:off x="939316" y="1371602"/>
            <a:ext cx="11034938" cy="4721290"/>
          </a:xfrm>
        </p:spPr>
        <p:txBody>
          <a:bodyPr>
            <a:noAutofit/>
          </a:bodyPr>
          <a:lstStyle/>
          <a:p>
            <a:pPr algn="l">
              <a:buFont typeface="+mj-lt"/>
              <a:buAutoNum type="arabicPeriod"/>
            </a:pPr>
            <a:r>
              <a:rPr lang="en-US" sz="1800" b="1" i="0" u="sng" dirty="0">
                <a:effectLst>
                  <a:outerShdw blurRad="38100" dist="38100" dir="2700000" algn="tl">
                    <a:srgbClr val="000000">
                      <a:alpha val="43137"/>
                    </a:srgbClr>
                  </a:outerShdw>
                </a:effectLst>
                <a:latin typeface="Söhne"/>
              </a:rPr>
              <a:t>Multi-Camera Systems</a:t>
            </a:r>
            <a:r>
              <a:rPr lang="en-US" sz="1800" b="0" i="0" dirty="0">
                <a:effectLst>
                  <a:outerShdw blurRad="38100" dist="38100" dir="2700000" algn="tl">
                    <a:srgbClr val="000000">
                      <a:alpha val="43137"/>
                    </a:srgbClr>
                  </a:outerShdw>
                </a:effectLst>
                <a:latin typeface="Söhne"/>
              </a:rPr>
              <a:t>: One area of research that is currently gaining attention is the development of intelligent video surveillance systems that use multiple cameras to capture a wider field of view. These systems can be used to track objects or activities across multiple cameras, or to provide a more complete picture of a particular area.</a:t>
            </a:r>
          </a:p>
          <a:p>
            <a:pPr algn="l">
              <a:buFont typeface="+mj-lt"/>
              <a:buAutoNum type="arabicPeriod"/>
            </a:pPr>
            <a:r>
              <a:rPr lang="en-US" sz="1800" b="1" i="0" u="sng" dirty="0">
                <a:effectLst>
                  <a:outerShdw blurRad="38100" dist="38100" dir="2700000" algn="tl">
                    <a:srgbClr val="000000">
                      <a:alpha val="43137"/>
                    </a:srgbClr>
                  </a:outerShdw>
                </a:effectLst>
                <a:latin typeface="Söhne"/>
              </a:rPr>
              <a:t>Deep Learning</a:t>
            </a:r>
            <a:r>
              <a:rPr lang="en-US" sz="1800" b="0" i="0" u="sng" dirty="0">
                <a:effectLst>
                  <a:outerShdw blurRad="38100" dist="38100" dir="2700000" algn="tl">
                    <a:srgbClr val="000000">
                      <a:alpha val="43137"/>
                    </a:srgbClr>
                  </a:outerShdw>
                </a:effectLst>
                <a:latin typeface="Söhne"/>
              </a:rPr>
              <a:t>: </a:t>
            </a:r>
            <a:r>
              <a:rPr lang="en-US" sz="1800" b="0" i="0" dirty="0">
                <a:effectLst>
                  <a:outerShdw blurRad="38100" dist="38100" dir="2700000" algn="tl">
                    <a:srgbClr val="000000">
                      <a:alpha val="43137"/>
                    </a:srgbClr>
                  </a:outerShdw>
                </a:effectLst>
                <a:latin typeface="Söhne"/>
              </a:rPr>
              <a:t>Another area of active research is the use of deep learning techniques to improve the accuracy and efficiency of intelligent video surveillance algorithms. Researchers are exploring the use of convolutional neural networks (CNNs), recurrent neural networks (RNNs), and other deep learning architectures to solve a variety of problems in this field.</a:t>
            </a:r>
          </a:p>
          <a:p>
            <a:pPr algn="l">
              <a:buFont typeface="+mj-lt"/>
              <a:buAutoNum type="arabicPeriod"/>
            </a:pPr>
            <a:r>
              <a:rPr lang="en-US" sz="1800" b="1" i="0" u="sng" dirty="0">
                <a:effectLst>
                  <a:outerShdw blurRad="38100" dist="38100" dir="2700000" algn="tl">
                    <a:srgbClr val="000000">
                      <a:alpha val="43137"/>
                    </a:srgbClr>
                  </a:outerShdw>
                </a:effectLst>
                <a:latin typeface="Söhne"/>
              </a:rPr>
              <a:t>Privacy-Preserving Techniques</a:t>
            </a:r>
            <a:r>
              <a:rPr lang="en-US" sz="1800" b="0" i="0" dirty="0">
                <a:effectLst>
                  <a:outerShdw blurRad="38100" dist="38100" dir="2700000" algn="tl">
                    <a:srgbClr val="000000">
                      <a:alpha val="43137"/>
                    </a:srgbClr>
                  </a:outerShdw>
                </a:effectLst>
                <a:latin typeface="Söhne"/>
              </a:rPr>
              <a:t>: With the increasing use of intelligent video surveillance in public spaces, privacy concerns have become an important issue. Researchers are exploring a variety of techniques for preserving privacy while still allowing intelligent video surveillance systems to function effectively. These techniques may include blurring or obscuring faces or other identifying features, or using encryption to protect sensitive data.</a:t>
            </a:r>
          </a:p>
          <a:p>
            <a:pPr algn="l">
              <a:buFont typeface="+mj-lt"/>
              <a:buAutoNum type="arabicPeriod"/>
            </a:pPr>
            <a:r>
              <a:rPr lang="en-US" sz="1800" b="1" i="0" u="sng" dirty="0">
                <a:effectLst>
                  <a:outerShdw blurRad="38100" dist="38100" dir="2700000" algn="tl">
                    <a:srgbClr val="000000">
                      <a:alpha val="43137"/>
                    </a:srgbClr>
                  </a:outerShdw>
                </a:effectLst>
                <a:latin typeface="Söhne"/>
              </a:rPr>
              <a:t>Real-Time Processing</a:t>
            </a:r>
            <a:r>
              <a:rPr lang="en-US" sz="1800" b="0" i="0" dirty="0">
                <a:effectLst>
                  <a:outerShdw blurRad="38100" dist="38100" dir="2700000" algn="tl">
                    <a:srgbClr val="000000">
                      <a:alpha val="43137"/>
                    </a:srgbClr>
                  </a:outerShdw>
                </a:effectLst>
                <a:latin typeface="Söhne"/>
              </a:rPr>
              <a:t>: As the volume of video data generated by intelligent video surveillance systems continues to grow, real-time processing has become a critical challenge. Researchers are exploring ways to improve the speed and efficiency of video processing algorithms, such as by using distributed computing or specialized hardware like GPUs</a:t>
            </a:r>
          </a:p>
        </p:txBody>
      </p:sp>
    </p:spTree>
    <p:extLst>
      <p:ext uri="{BB962C8B-B14F-4D97-AF65-F5344CB8AC3E}">
        <p14:creationId xmlns:p14="http://schemas.microsoft.com/office/powerpoint/2010/main" val="1581731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875C-1404-8161-F834-BEC2E8C19D68}"/>
              </a:ext>
            </a:extLst>
          </p:cNvPr>
          <p:cNvSpPr>
            <a:spLocks noGrp="1"/>
          </p:cNvSpPr>
          <p:nvPr>
            <p:ph type="title"/>
          </p:nvPr>
        </p:nvSpPr>
        <p:spPr/>
        <p:txBody>
          <a:bodyPr/>
          <a:lstStyle/>
          <a:p>
            <a:r>
              <a:rPr lang="en-US" dirty="0"/>
              <a:t>ENHANCING SECURITY</a:t>
            </a:r>
            <a:endParaRPr lang="en-IN" dirty="0"/>
          </a:p>
        </p:txBody>
      </p:sp>
      <p:sp>
        <p:nvSpPr>
          <p:cNvPr id="3" name="Content Placeholder 2">
            <a:extLst>
              <a:ext uri="{FF2B5EF4-FFF2-40B4-BE49-F238E27FC236}">
                <a16:creationId xmlns:a16="http://schemas.microsoft.com/office/drawing/2014/main" id="{0036E416-8DEC-73C6-8AF7-17C2388B9715}"/>
              </a:ext>
            </a:extLst>
          </p:cNvPr>
          <p:cNvSpPr>
            <a:spLocks noGrp="1"/>
          </p:cNvSpPr>
          <p:nvPr>
            <p:ph idx="1"/>
          </p:nvPr>
        </p:nvSpPr>
        <p:spPr>
          <a:xfrm>
            <a:off x="1679510" y="4760913"/>
            <a:ext cx="9367901" cy="1649218"/>
          </a:xfrm>
        </p:spPr>
        <p:txBody>
          <a:bodyPr>
            <a:normAutofit fontScale="92500" lnSpcReduction="10000"/>
          </a:bodyPr>
          <a:lstStyle/>
          <a:p>
            <a:pPr marL="0" indent="0">
              <a:buNone/>
            </a:pPr>
            <a:r>
              <a:rPr lang="en-US" dirty="0">
                <a:latin typeface="Söhne"/>
              </a:rPr>
              <a:t>         </a:t>
            </a:r>
            <a:r>
              <a:rPr lang="en-US" b="0" i="0" dirty="0">
                <a:effectLst/>
                <a:latin typeface="Söhne"/>
              </a:rPr>
              <a:t>One of the primary objectives of intelligent video surveillance is to enhance security by detecting and alerting security personnel to potential security threats. This can include the detection of suspicious individuals, vehicles, or objects that could pose a security risk.</a:t>
            </a:r>
          </a:p>
          <a:p>
            <a:endParaRPr lang="en-IN" dirty="0"/>
          </a:p>
        </p:txBody>
      </p:sp>
      <p:pic>
        <p:nvPicPr>
          <p:cNvPr id="4" name="Picture 3">
            <a:extLst>
              <a:ext uri="{FF2B5EF4-FFF2-40B4-BE49-F238E27FC236}">
                <a16:creationId xmlns:a16="http://schemas.microsoft.com/office/drawing/2014/main" id="{51741532-BB6B-E1A8-71B5-D03093D1713A}"/>
              </a:ext>
            </a:extLst>
          </p:cNvPr>
          <p:cNvPicPr>
            <a:picLocks noChangeAspect="1"/>
          </p:cNvPicPr>
          <p:nvPr/>
        </p:nvPicPr>
        <p:blipFill>
          <a:blip r:embed="rId2"/>
          <a:stretch>
            <a:fillRect/>
          </a:stretch>
        </p:blipFill>
        <p:spPr>
          <a:xfrm>
            <a:off x="3816220" y="1894119"/>
            <a:ext cx="3778898" cy="2866794"/>
          </a:xfrm>
          <a:prstGeom prst="rect">
            <a:avLst/>
          </a:prstGeom>
        </p:spPr>
      </p:pic>
    </p:spTree>
    <p:extLst>
      <p:ext uri="{BB962C8B-B14F-4D97-AF65-F5344CB8AC3E}">
        <p14:creationId xmlns:p14="http://schemas.microsoft.com/office/powerpoint/2010/main" val="2516982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5C3C6-950C-1B08-CCFC-93DFC355240F}"/>
              </a:ext>
            </a:extLst>
          </p:cNvPr>
          <p:cNvSpPr>
            <a:spLocks noGrp="1"/>
          </p:cNvSpPr>
          <p:nvPr>
            <p:ph type="title"/>
          </p:nvPr>
        </p:nvSpPr>
        <p:spPr>
          <a:xfrm>
            <a:off x="1143001" y="518181"/>
            <a:ext cx="9905998" cy="1478570"/>
          </a:xfrm>
        </p:spPr>
        <p:txBody>
          <a:bodyPr/>
          <a:lstStyle/>
          <a:p>
            <a:r>
              <a:rPr lang="en-IN" b="0" i="0" dirty="0">
                <a:effectLst/>
                <a:latin typeface="Söhne"/>
              </a:rPr>
              <a:t>Crime prevention</a:t>
            </a:r>
            <a:endParaRPr lang="en-IN" dirty="0"/>
          </a:p>
        </p:txBody>
      </p:sp>
      <p:sp>
        <p:nvSpPr>
          <p:cNvPr id="3" name="Content Placeholder 2">
            <a:extLst>
              <a:ext uri="{FF2B5EF4-FFF2-40B4-BE49-F238E27FC236}">
                <a16:creationId xmlns:a16="http://schemas.microsoft.com/office/drawing/2014/main" id="{D711736F-91E8-EFC0-82BE-4ABAFD0684D6}"/>
              </a:ext>
            </a:extLst>
          </p:cNvPr>
          <p:cNvSpPr>
            <a:spLocks noGrp="1"/>
          </p:cNvSpPr>
          <p:nvPr>
            <p:ph idx="1"/>
          </p:nvPr>
        </p:nvSpPr>
        <p:spPr>
          <a:xfrm>
            <a:off x="1716833" y="4861249"/>
            <a:ext cx="9330578" cy="1679510"/>
          </a:xfrm>
        </p:spPr>
        <p:txBody>
          <a:bodyPr>
            <a:normAutofit/>
          </a:bodyPr>
          <a:lstStyle/>
          <a:p>
            <a:pPr marL="0" indent="0">
              <a:buNone/>
            </a:pPr>
            <a:r>
              <a:rPr lang="en-US" b="0" i="0" dirty="0">
                <a:solidFill>
                  <a:srgbClr val="D1D5DB"/>
                </a:solidFill>
                <a:effectLst/>
                <a:latin typeface="Söhne"/>
              </a:rPr>
              <a:t>             </a:t>
            </a:r>
            <a:r>
              <a:rPr lang="en-US" b="0" i="0" dirty="0">
                <a:effectLst/>
                <a:latin typeface="Söhne"/>
              </a:rPr>
              <a:t>Intelligent video surveillance can also be used to prevent crimes before they occur. By detecting suspicious activity and alerting security personnel, potential criminals can be deterred from committing crimes.</a:t>
            </a:r>
            <a:endParaRPr lang="en-IN" dirty="0"/>
          </a:p>
        </p:txBody>
      </p:sp>
      <p:pic>
        <p:nvPicPr>
          <p:cNvPr id="4" name="Picture 3">
            <a:extLst>
              <a:ext uri="{FF2B5EF4-FFF2-40B4-BE49-F238E27FC236}">
                <a16:creationId xmlns:a16="http://schemas.microsoft.com/office/drawing/2014/main" id="{57DDF03D-E306-8202-B7A2-75FD32BDE189}"/>
              </a:ext>
            </a:extLst>
          </p:cNvPr>
          <p:cNvPicPr>
            <a:picLocks noChangeAspect="1"/>
          </p:cNvPicPr>
          <p:nvPr/>
        </p:nvPicPr>
        <p:blipFill>
          <a:blip r:embed="rId2"/>
          <a:stretch>
            <a:fillRect/>
          </a:stretch>
        </p:blipFill>
        <p:spPr>
          <a:xfrm>
            <a:off x="3284376" y="1800809"/>
            <a:ext cx="5467738" cy="2892489"/>
          </a:xfrm>
          <a:prstGeom prst="rect">
            <a:avLst/>
          </a:prstGeom>
        </p:spPr>
      </p:pic>
    </p:spTree>
    <p:extLst>
      <p:ext uri="{BB962C8B-B14F-4D97-AF65-F5344CB8AC3E}">
        <p14:creationId xmlns:p14="http://schemas.microsoft.com/office/powerpoint/2010/main" val="3640628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4514-E4EB-F6DF-2E8E-38DAD5A30BDA}"/>
              </a:ext>
            </a:extLst>
          </p:cNvPr>
          <p:cNvSpPr>
            <a:spLocks noGrp="1"/>
          </p:cNvSpPr>
          <p:nvPr>
            <p:ph type="title"/>
          </p:nvPr>
        </p:nvSpPr>
        <p:spPr/>
        <p:txBody>
          <a:bodyPr/>
          <a:lstStyle/>
          <a:p>
            <a:r>
              <a:rPr lang="en-IN" b="0" i="0" dirty="0">
                <a:effectLst/>
                <a:latin typeface="Söhne"/>
              </a:rPr>
              <a:t>Crowd control</a:t>
            </a:r>
            <a:endParaRPr lang="en-IN" dirty="0"/>
          </a:p>
        </p:txBody>
      </p:sp>
      <p:sp>
        <p:nvSpPr>
          <p:cNvPr id="3" name="Content Placeholder 2">
            <a:extLst>
              <a:ext uri="{FF2B5EF4-FFF2-40B4-BE49-F238E27FC236}">
                <a16:creationId xmlns:a16="http://schemas.microsoft.com/office/drawing/2014/main" id="{5B3A7CBA-858D-345D-F894-D8EB5E14BDEA}"/>
              </a:ext>
            </a:extLst>
          </p:cNvPr>
          <p:cNvSpPr>
            <a:spLocks noGrp="1"/>
          </p:cNvSpPr>
          <p:nvPr>
            <p:ph idx="1"/>
          </p:nvPr>
        </p:nvSpPr>
        <p:spPr>
          <a:xfrm>
            <a:off x="1492898" y="5019870"/>
            <a:ext cx="9554513" cy="1567542"/>
          </a:xfrm>
        </p:spPr>
        <p:txBody>
          <a:bodyPr>
            <a:normAutofit/>
          </a:bodyPr>
          <a:lstStyle/>
          <a:p>
            <a:pPr marL="0" indent="0">
              <a:buNone/>
            </a:pPr>
            <a:r>
              <a:rPr lang="en-US" b="0" i="0" dirty="0">
                <a:solidFill>
                  <a:srgbClr val="D1D5DB"/>
                </a:solidFill>
                <a:effectLst/>
                <a:latin typeface="Söhne"/>
              </a:rPr>
              <a:t>        </a:t>
            </a:r>
            <a:r>
              <a:rPr lang="en-US" b="0" i="0" dirty="0">
                <a:effectLst/>
                <a:latin typeface="Söhne"/>
              </a:rPr>
              <a:t>Intelligent video surveillance can be used to monitor crowds and detect potentially dangerous situations, such as overcrowding or disturbances. This can help prevent accidents and ensure the safety of the public.</a:t>
            </a:r>
            <a:endParaRPr lang="en-IN" dirty="0"/>
          </a:p>
        </p:txBody>
      </p:sp>
      <p:pic>
        <p:nvPicPr>
          <p:cNvPr id="4" name="Picture 3">
            <a:extLst>
              <a:ext uri="{FF2B5EF4-FFF2-40B4-BE49-F238E27FC236}">
                <a16:creationId xmlns:a16="http://schemas.microsoft.com/office/drawing/2014/main" id="{53C0CAD8-8612-80D7-2CE2-D56F6986BC50}"/>
              </a:ext>
            </a:extLst>
          </p:cNvPr>
          <p:cNvPicPr>
            <a:picLocks noChangeAspect="1"/>
          </p:cNvPicPr>
          <p:nvPr/>
        </p:nvPicPr>
        <p:blipFill>
          <a:blip r:embed="rId2"/>
          <a:stretch>
            <a:fillRect/>
          </a:stretch>
        </p:blipFill>
        <p:spPr>
          <a:xfrm>
            <a:off x="3442996" y="1903444"/>
            <a:ext cx="4683967" cy="2939143"/>
          </a:xfrm>
          <a:prstGeom prst="rect">
            <a:avLst/>
          </a:prstGeom>
        </p:spPr>
      </p:pic>
    </p:spTree>
    <p:extLst>
      <p:ext uri="{BB962C8B-B14F-4D97-AF65-F5344CB8AC3E}">
        <p14:creationId xmlns:p14="http://schemas.microsoft.com/office/powerpoint/2010/main" val="627266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6D36-494F-8DD9-0309-4129263688BE}"/>
              </a:ext>
            </a:extLst>
          </p:cNvPr>
          <p:cNvSpPr>
            <a:spLocks noGrp="1"/>
          </p:cNvSpPr>
          <p:nvPr>
            <p:ph type="title"/>
          </p:nvPr>
        </p:nvSpPr>
        <p:spPr/>
        <p:txBody>
          <a:bodyPr/>
          <a:lstStyle/>
          <a:p>
            <a:r>
              <a:rPr lang="en-IN" b="0" i="0" dirty="0">
                <a:effectLst/>
                <a:latin typeface="Söhne"/>
              </a:rPr>
              <a:t>Traffic monitoring</a:t>
            </a:r>
            <a:endParaRPr lang="en-IN" dirty="0"/>
          </a:p>
        </p:txBody>
      </p:sp>
      <p:sp>
        <p:nvSpPr>
          <p:cNvPr id="3" name="Content Placeholder 2">
            <a:extLst>
              <a:ext uri="{FF2B5EF4-FFF2-40B4-BE49-F238E27FC236}">
                <a16:creationId xmlns:a16="http://schemas.microsoft.com/office/drawing/2014/main" id="{B00F65BA-D1B9-C5EB-3902-8EB960E30C89}"/>
              </a:ext>
            </a:extLst>
          </p:cNvPr>
          <p:cNvSpPr>
            <a:spLocks noGrp="1"/>
          </p:cNvSpPr>
          <p:nvPr>
            <p:ph idx="1"/>
          </p:nvPr>
        </p:nvSpPr>
        <p:spPr>
          <a:xfrm>
            <a:off x="1492898" y="4978213"/>
            <a:ext cx="9554513" cy="1478570"/>
          </a:xfrm>
        </p:spPr>
        <p:txBody>
          <a:bodyPr>
            <a:normAutofit/>
          </a:bodyPr>
          <a:lstStyle/>
          <a:p>
            <a:pPr marL="0" indent="0">
              <a:buNone/>
            </a:pPr>
            <a:r>
              <a:rPr lang="en-US" b="0" i="0" dirty="0">
                <a:effectLst/>
                <a:latin typeface="Söhne"/>
              </a:rPr>
              <a:t>       Intelligent video surveillance can be used to monitor traffic and detect potential traffic violations, such as running red lights or speeding. This can help improve traffic flow and reduce accidents.</a:t>
            </a:r>
            <a:endParaRPr lang="en-IN" dirty="0"/>
          </a:p>
        </p:txBody>
      </p:sp>
      <p:pic>
        <p:nvPicPr>
          <p:cNvPr id="4" name="Picture 3">
            <a:extLst>
              <a:ext uri="{FF2B5EF4-FFF2-40B4-BE49-F238E27FC236}">
                <a16:creationId xmlns:a16="http://schemas.microsoft.com/office/drawing/2014/main" id="{5C31DB65-D156-E3FC-7CFC-25F951F851D1}"/>
              </a:ext>
            </a:extLst>
          </p:cNvPr>
          <p:cNvPicPr>
            <a:picLocks noChangeAspect="1"/>
          </p:cNvPicPr>
          <p:nvPr/>
        </p:nvPicPr>
        <p:blipFill>
          <a:blip r:embed="rId2"/>
          <a:stretch>
            <a:fillRect/>
          </a:stretch>
        </p:blipFill>
        <p:spPr>
          <a:xfrm>
            <a:off x="3107094" y="1879787"/>
            <a:ext cx="5980922" cy="2953469"/>
          </a:xfrm>
          <a:prstGeom prst="rect">
            <a:avLst/>
          </a:prstGeom>
        </p:spPr>
      </p:pic>
    </p:spTree>
    <p:extLst>
      <p:ext uri="{BB962C8B-B14F-4D97-AF65-F5344CB8AC3E}">
        <p14:creationId xmlns:p14="http://schemas.microsoft.com/office/powerpoint/2010/main" val="1792281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E0EE-FAE8-AE78-B34A-D97A9584593E}"/>
              </a:ext>
            </a:extLst>
          </p:cNvPr>
          <p:cNvSpPr>
            <a:spLocks noGrp="1"/>
          </p:cNvSpPr>
          <p:nvPr>
            <p:ph type="title"/>
          </p:nvPr>
        </p:nvSpPr>
        <p:spPr/>
        <p:txBody>
          <a:bodyPr/>
          <a:lstStyle/>
          <a:p>
            <a:r>
              <a:rPr lang="en-IN" b="0" i="0" dirty="0">
                <a:effectLst/>
                <a:latin typeface="Söhne"/>
              </a:rPr>
              <a:t>Emergency response</a:t>
            </a:r>
            <a:endParaRPr lang="en-IN" dirty="0"/>
          </a:p>
        </p:txBody>
      </p:sp>
      <p:sp>
        <p:nvSpPr>
          <p:cNvPr id="3" name="Content Placeholder 2">
            <a:extLst>
              <a:ext uri="{FF2B5EF4-FFF2-40B4-BE49-F238E27FC236}">
                <a16:creationId xmlns:a16="http://schemas.microsoft.com/office/drawing/2014/main" id="{3698CD74-5ED5-72E2-055D-8C84FA419F31}"/>
              </a:ext>
            </a:extLst>
          </p:cNvPr>
          <p:cNvSpPr>
            <a:spLocks noGrp="1"/>
          </p:cNvSpPr>
          <p:nvPr>
            <p:ph idx="1"/>
          </p:nvPr>
        </p:nvSpPr>
        <p:spPr>
          <a:xfrm>
            <a:off x="1464906" y="5150498"/>
            <a:ext cx="9582505" cy="1362269"/>
          </a:xfrm>
        </p:spPr>
        <p:txBody>
          <a:bodyPr>
            <a:normAutofit fontScale="92500"/>
          </a:bodyPr>
          <a:lstStyle/>
          <a:p>
            <a:pPr marL="0" indent="0">
              <a:buNone/>
            </a:pPr>
            <a:r>
              <a:rPr lang="en-US" b="0" i="0" dirty="0">
                <a:effectLst/>
                <a:latin typeface="Söhne"/>
              </a:rPr>
              <a:t>             Intelligent video surveillance can be used to detect and respond to emergency situations, such as fires or natural disasters. By detecting these situations early, emergency responders can be alerted and respond more quickly.</a:t>
            </a:r>
            <a:endParaRPr lang="en-IN" dirty="0"/>
          </a:p>
        </p:txBody>
      </p:sp>
      <p:pic>
        <p:nvPicPr>
          <p:cNvPr id="4" name="Picture 3">
            <a:extLst>
              <a:ext uri="{FF2B5EF4-FFF2-40B4-BE49-F238E27FC236}">
                <a16:creationId xmlns:a16="http://schemas.microsoft.com/office/drawing/2014/main" id="{F5011F2B-27C5-7D51-86DA-C70BCBA105AD}"/>
              </a:ext>
            </a:extLst>
          </p:cNvPr>
          <p:cNvPicPr>
            <a:picLocks noChangeAspect="1"/>
          </p:cNvPicPr>
          <p:nvPr/>
        </p:nvPicPr>
        <p:blipFill>
          <a:blip r:embed="rId2"/>
          <a:stretch>
            <a:fillRect/>
          </a:stretch>
        </p:blipFill>
        <p:spPr>
          <a:xfrm>
            <a:off x="3359020" y="1866122"/>
            <a:ext cx="5001209" cy="3013788"/>
          </a:xfrm>
          <a:prstGeom prst="rect">
            <a:avLst/>
          </a:prstGeom>
        </p:spPr>
      </p:pic>
    </p:spTree>
    <p:extLst>
      <p:ext uri="{BB962C8B-B14F-4D97-AF65-F5344CB8AC3E}">
        <p14:creationId xmlns:p14="http://schemas.microsoft.com/office/powerpoint/2010/main" val="193518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82B3-A31D-1F95-3B01-F508F7D4B565}"/>
              </a:ext>
            </a:extLst>
          </p:cNvPr>
          <p:cNvSpPr>
            <a:spLocks noGrp="1"/>
          </p:cNvSpPr>
          <p:nvPr>
            <p:ph type="title"/>
          </p:nvPr>
        </p:nvSpPr>
        <p:spPr/>
        <p:txBody>
          <a:bodyPr/>
          <a:lstStyle/>
          <a:p>
            <a:r>
              <a:rPr lang="en-IN" b="0" i="0" dirty="0">
                <a:effectLst/>
                <a:latin typeface="Söhne"/>
              </a:rPr>
              <a:t>Behavioral analysis</a:t>
            </a:r>
            <a:endParaRPr lang="en-IN" dirty="0"/>
          </a:p>
        </p:txBody>
      </p:sp>
      <p:sp>
        <p:nvSpPr>
          <p:cNvPr id="3" name="Content Placeholder 2">
            <a:extLst>
              <a:ext uri="{FF2B5EF4-FFF2-40B4-BE49-F238E27FC236}">
                <a16:creationId xmlns:a16="http://schemas.microsoft.com/office/drawing/2014/main" id="{7326C025-D33F-5FE3-B6AC-673AF92E690D}"/>
              </a:ext>
            </a:extLst>
          </p:cNvPr>
          <p:cNvSpPr>
            <a:spLocks noGrp="1"/>
          </p:cNvSpPr>
          <p:nvPr>
            <p:ph idx="1"/>
          </p:nvPr>
        </p:nvSpPr>
        <p:spPr>
          <a:xfrm>
            <a:off x="1502229" y="5010539"/>
            <a:ext cx="9545182" cy="1478570"/>
          </a:xfrm>
        </p:spPr>
        <p:txBody>
          <a:bodyPr>
            <a:normAutofit/>
          </a:bodyPr>
          <a:lstStyle/>
          <a:p>
            <a:pPr marL="0" indent="0">
              <a:buNone/>
            </a:pPr>
            <a:r>
              <a:rPr lang="en-US" b="0" i="0" dirty="0">
                <a:effectLst/>
                <a:latin typeface="Söhne"/>
              </a:rPr>
              <a:t>       Intelligent video surveillance can be used to analyze the behavior of individuals and detect anomalies that may indicate criminal activity. This can help security personnel detect and prevent crimes.</a:t>
            </a:r>
            <a:endParaRPr lang="en-IN" dirty="0"/>
          </a:p>
        </p:txBody>
      </p:sp>
      <p:pic>
        <p:nvPicPr>
          <p:cNvPr id="4" name="Picture 3">
            <a:extLst>
              <a:ext uri="{FF2B5EF4-FFF2-40B4-BE49-F238E27FC236}">
                <a16:creationId xmlns:a16="http://schemas.microsoft.com/office/drawing/2014/main" id="{26D05024-6B8A-4A7D-9221-12A8B62A7BD5}"/>
              </a:ext>
            </a:extLst>
          </p:cNvPr>
          <p:cNvPicPr>
            <a:picLocks noChangeAspect="1"/>
          </p:cNvPicPr>
          <p:nvPr/>
        </p:nvPicPr>
        <p:blipFill>
          <a:blip r:embed="rId2"/>
          <a:stretch>
            <a:fillRect/>
          </a:stretch>
        </p:blipFill>
        <p:spPr>
          <a:xfrm>
            <a:off x="3284376" y="1912777"/>
            <a:ext cx="5477069" cy="2985794"/>
          </a:xfrm>
          <a:prstGeom prst="rect">
            <a:avLst/>
          </a:prstGeom>
        </p:spPr>
      </p:pic>
    </p:spTree>
    <p:extLst>
      <p:ext uri="{BB962C8B-B14F-4D97-AF65-F5344CB8AC3E}">
        <p14:creationId xmlns:p14="http://schemas.microsoft.com/office/powerpoint/2010/main" val="180834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4690-0631-C2C3-200F-5D6B681BA82D}"/>
              </a:ext>
            </a:extLst>
          </p:cNvPr>
          <p:cNvSpPr>
            <a:spLocks noGrp="1"/>
          </p:cNvSpPr>
          <p:nvPr>
            <p:ph type="title"/>
          </p:nvPr>
        </p:nvSpPr>
        <p:spPr>
          <a:xfrm>
            <a:off x="1393339" y="637179"/>
            <a:ext cx="9905998" cy="1478570"/>
          </a:xfrm>
        </p:spPr>
        <p:txBody>
          <a:bodyPr/>
          <a:lstStyle/>
          <a:p>
            <a:r>
              <a:rPr lang="en-US" u="sng" dirty="0">
                <a:effectLst>
                  <a:outerShdw blurRad="38100" dist="38100" dir="2700000" algn="tl">
                    <a:srgbClr val="000000">
                      <a:alpha val="43137"/>
                    </a:srgbClr>
                  </a:outerShdw>
                </a:effectLst>
              </a:rPr>
              <a:t>CONTENTS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D19AC19-1092-9E2B-435D-FF140F53EB0E}"/>
              </a:ext>
            </a:extLst>
          </p:cNvPr>
          <p:cNvSpPr>
            <a:spLocks noGrp="1"/>
          </p:cNvSpPr>
          <p:nvPr>
            <p:ph idx="1"/>
          </p:nvPr>
        </p:nvSpPr>
        <p:spPr>
          <a:xfrm>
            <a:off x="2267339" y="1996751"/>
            <a:ext cx="8920031" cy="3915748"/>
          </a:xfrm>
        </p:spPr>
        <p:txBody>
          <a:bodyPr/>
          <a:lstStyle/>
          <a:p>
            <a:r>
              <a:rPr lang="en-IN" dirty="0">
                <a:effectLst>
                  <a:outerShdw blurRad="38100" dist="38100" dir="2700000" algn="tl">
                    <a:srgbClr val="000000">
                      <a:alpha val="43137"/>
                    </a:srgbClr>
                  </a:outerShdw>
                </a:effectLst>
              </a:rPr>
              <a:t>OVERVIEW OF DOMAIN</a:t>
            </a:r>
          </a:p>
          <a:p>
            <a:r>
              <a:rPr lang="en-IN" dirty="0">
                <a:effectLst>
                  <a:outerShdw blurRad="38100" dist="38100" dir="2700000" algn="tl">
                    <a:srgbClr val="000000">
                      <a:alpha val="43137"/>
                    </a:srgbClr>
                  </a:outerShdw>
                </a:effectLst>
              </a:rPr>
              <a:t>ABSTRACT</a:t>
            </a:r>
          </a:p>
          <a:p>
            <a:r>
              <a:rPr lang="en-IN" dirty="0">
                <a:effectLst>
                  <a:outerShdw blurRad="38100" dist="38100" dir="2700000" algn="tl">
                    <a:srgbClr val="000000">
                      <a:alpha val="43137"/>
                    </a:srgbClr>
                  </a:outerShdw>
                </a:effectLst>
              </a:rPr>
              <a:t>OBJECTIVES </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EXISTING WORK</a:t>
            </a:r>
          </a:p>
          <a:p>
            <a:r>
              <a:rPr lang="en-US" dirty="0">
                <a:effectLst>
                  <a:outerShdw blurRad="38100" dist="38100" dir="2700000" algn="tl">
                    <a:srgbClr val="000000">
                      <a:alpha val="43137"/>
                    </a:srgbClr>
                  </a:outerShdw>
                </a:effectLst>
              </a:rPr>
              <a:t>PROPOSED WORK</a:t>
            </a:r>
          </a:p>
          <a:p>
            <a:r>
              <a:rPr lang="en-US" dirty="0">
                <a:effectLst>
                  <a:outerShdw blurRad="38100" dist="38100" dir="2700000" algn="tl">
                    <a:srgbClr val="000000">
                      <a:alpha val="43137"/>
                    </a:srgbClr>
                  </a:outerShdw>
                </a:effectLst>
              </a:rPr>
              <a:t>ADVANTAGES OF PROPOSED WORK</a:t>
            </a:r>
          </a:p>
          <a:p>
            <a:r>
              <a:rPr lang="en-US" dirty="0">
                <a:effectLst>
                  <a:outerShdw blurRad="38100" dist="38100" dir="2700000" algn="tl">
                    <a:srgbClr val="000000">
                      <a:alpha val="43137"/>
                    </a:srgbClr>
                  </a:outerShdw>
                </a:effectLst>
              </a:rPr>
              <a:t>DETAILS OF THE TOOLS FOR IMPLEMENTATION</a:t>
            </a:r>
          </a:p>
        </p:txBody>
      </p:sp>
    </p:spTree>
    <p:extLst>
      <p:ext uri="{BB962C8B-B14F-4D97-AF65-F5344CB8AC3E}">
        <p14:creationId xmlns:p14="http://schemas.microsoft.com/office/powerpoint/2010/main" val="3628576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58C85-0514-2681-D669-C0726BF791FE}"/>
              </a:ext>
            </a:extLst>
          </p:cNvPr>
          <p:cNvSpPr>
            <a:spLocks noGrp="1"/>
          </p:cNvSpPr>
          <p:nvPr>
            <p:ph type="title"/>
          </p:nvPr>
        </p:nvSpPr>
        <p:spPr>
          <a:xfrm>
            <a:off x="1143001" y="2689715"/>
            <a:ext cx="9905998" cy="1478570"/>
          </a:xfrm>
        </p:spPr>
        <p:txBody>
          <a:bodyPr>
            <a:normAutofit/>
          </a:bodyPr>
          <a:lstStyle/>
          <a:p>
            <a:pPr algn="ctr"/>
            <a:r>
              <a:rPr lang="en-US" sz="4400" dirty="0">
                <a:effectLst>
                  <a:outerShdw blurRad="38100" dist="38100" dir="2700000" algn="tl">
                    <a:srgbClr val="000000">
                      <a:alpha val="43137"/>
                    </a:srgbClr>
                  </a:outerShdw>
                </a:effectLst>
              </a:rPr>
              <a:t>Advantages of Proposed work</a:t>
            </a:r>
            <a:endParaRPr lang="en-IN"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11674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D518-4F01-B4BE-00D7-A21CE5F8BD1E}"/>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rPr>
              <a:t>Advantages </a:t>
            </a:r>
            <a:r>
              <a:rPr lang="en-US" sz="6000" dirty="0">
                <a:effectLst>
                  <a:outerShdw blurRad="38100" dist="38100" dir="2700000" algn="tl">
                    <a:srgbClr val="000000">
                      <a:alpha val="43137"/>
                    </a:srgbClr>
                  </a:outerShdw>
                </a:effectLst>
              </a:rPr>
              <a:t>:</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7528B21-6605-AAB8-97A4-9963C708DBB4}"/>
              </a:ext>
            </a:extLst>
          </p:cNvPr>
          <p:cNvSpPr>
            <a:spLocks noGrp="1"/>
          </p:cNvSpPr>
          <p:nvPr>
            <p:ph idx="1"/>
          </p:nvPr>
        </p:nvSpPr>
        <p:spPr>
          <a:xfrm>
            <a:off x="1231641" y="1960238"/>
            <a:ext cx="9815770" cy="4048676"/>
          </a:xfrm>
        </p:spPr>
        <p:txBody>
          <a:bodyPr>
            <a:normAutofit/>
          </a:bodyPr>
          <a:lstStyle/>
          <a:p>
            <a:pPr algn="l">
              <a:buFont typeface="+mj-lt"/>
              <a:buAutoNum type="arabicPeriod"/>
            </a:pPr>
            <a:r>
              <a:rPr lang="en-US" b="1" i="0" dirty="0">
                <a:effectLst>
                  <a:outerShdw blurRad="38100" dist="38100" dir="2700000" algn="tl">
                    <a:srgbClr val="000000">
                      <a:alpha val="43137"/>
                    </a:srgbClr>
                  </a:outerShdw>
                </a:effectLst>
                <a:latin typeface="Söhne"/>
              </a:rPr>
              <a:t>INCREASED ACCURACY</a:t>
            </a:r>
            <a:r>
              <a:rPr lang="en-US" b="0" i="0" dirty="0">
                <a:effectLst>
                  <a:outerShdw blurRad="38100" dist="38100" dir="2700000" algn="tl">
                    <a:srgbClr val="000000">
                      <a:alpha val="43137"/>
                    </a:srgbClr>
                  </a:outerShdw>
                </a:effectLst>
                <a:latin typeface="Söhne"/>
              </a:rPr>
              <a:t>: Intelligent video surveillance systems can analyze video footage in real-time, which allows for more accurate and timely detection of suspicious activity.</a:t>
            </a:r>
          </a:p>
          <a:p>
            <a:pPr algn="l">
              <a:buFont typeface="+mj-lt"/>
              <a:buAutoNum type="arabicPeriod"/>
            </a:pPr>
            <a:r>
              <a:rPr lang="en-US" b="1" i="0" dirty="0">
                <a:effectLst>
                  <a:outerShdw blurRad="38100" dist="38100" dir="2700000" algn="tl">
                    <a:srgbClr val="000000">
                      <a:alpha val="43137"/>
                    </a:srgbClr>
                  </a:outerShdw>
                </a:effectLst>
                <a:latin typeface="Söhne"/>
              </a:rPr>
              <a:t>IMPROVED EFFICIENCY</a:t>
            </a:r>
            <a:r>
              <a:rPr lang="en-US" b="0" i="0" dirty="0">
                <a:effectLst>
                  <a:outerShdw blurRad="38100" dist="38100" dir="2700000" algn="tl">
                    <a:srgbClr val="000000">
                      <a:alpha val="43137"/>
                    </a:srgbClr>
                  </a:outerShdw>
                </a:effectLst>
                <a:latin typeface="Söhne"/>
              </a:rPr>
              <a:t>: By automating the surveillance process, intelligent video surveillance systems can reduce the need for human operators and improve overall efficiency.</a:t>
            </a:r>
          </a:p>
          <a:p>
            <a:pPr algn="l">
              <a:buFont typeface="+mj-lt"/>
              <a:buAutoNum type="arabicPeriod"/>
            </a:pPr>
            <a:r>
              <a:rPr lang="en-US" b="1" i="0" dirty="0">
                <a:effectLst>
                  <a:outerShdw blurRad="38100" dist="38100" dir="2700000" algn="tl">
                    <a:srgbClr val="000000">
                      <a:alpha val="43137"/>
                    </a:srgbClr>
                  </a:outerShdw>
                </a:effectLst>
                <a:latin typeface="Söhne"/>
              </a:rPr>
              <a:t>ENHANCED SECURITY</a:t>
            </a:r>
            <a:r>
              <a:rPr lang="en-US" b="0" i="0" dirty="0">
                <a:effectLst>
                  <a:outerShdw blurRad="38100" dist="38100" dir="2700000" algn="tl">
                    <a:srgbClr val="000000">
                      <a:alpha val="43137"/>
                    </a:srgbClr>
                  </a:outerShdw>
                </a:effectLst>
                <a:latin typeface="Söhne"/>
              </a:rPr>
              <a:t>: Intelligent video surveillance systems can be used to monitor and detect potential security threats in public areas</a:t>
            </a:r>
          </a:p>
          <a:p>
            <a:endParaRPr lang="en-IN" dirty="0"/>
          </a:p>
        </p:txBody>
      </p:sp>
    </p:spTree>
    <p:extLst>
      <p:ext uri="{BB962C8B-B14F-4D97-AF65-F5344CB8AC3E}">
        <p14:creationId xmlns:p14="http://schemas.microsoft.com/office/powerpoint/2010/main" val="2733714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1661-731B-7D4E-84C0-0112A7853F87}"/>
              </a:ext>
            </a:extLst>
          </p:cNvPr>
          <p:cNvSpPr>
            <a:spLocks noGrp="1"/>
          </p:cNvSpPr>
          <p:nvPr>
            <p:ph type="title"/>
          </p:nvPr>
        </p:nvSpPr>
        <p:spPr>
          <a:xfrm>
            <a:off x="1143001" y="2689715"/>
            <a:ext cx="9905998" cy="1478570"/>
          </a:xfrm>
        </p:spPr>
        <p:txBody>
          <a:bodyPr>
            <a:normAutofit/>
          </a:bodyPr>
          <a:lstStyle/>
          <a:p>
            <a:pPr algn="ctr"/>
            <a:r>
              <a:rPr lang="en-US" sz="5400" dirty="0">
                <a:effectLst>
                  <a:outerShdw blurRad="38100" dist="38100" dir="2700000" algn="tl">
                    <a:srgbClr val="000000">
                      <a:alpha val="43137"/>
                    </a:srgbClr>
                  </a:outerShdw>
                </a:effectLst>
              </a:rPr>
              <a:t>modules</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4736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A9FF-064B-28A8-49A0-3D978F65EBA6}"/>
              </a:ext>
            </a:extLst>
          </p:cNvPr>
          <p:cNvSpPr>
            <a:spLocks noGrp="1"/>
          </p:cNvSpPr>
          <p:nvPr>
            <p:ph type="title"/>
          </p:nvPr>
        </p:nvSpPr>
        <p:spPr/>
        <p:txBody>
          <a:bodyPr/>
          <a:lstStyle/>
          <a:p>
            <a:r>
              <a:rPr lang="en-IN" b="0" i="0" u="sng" dirty="0">
                <a:effectLst>
                  <a:outerShdw blurRad="38100" dist="38100" dir="2700000" algn="tl">
                    <a:srgbClr val="000000">
                      <a:alpha val="43137"/>
                    </a:srgbClr>
                  </a:outerShdw>
                </a:effectLst>
                <a:latin typeface="Söhne"/>
              </a:rPr>
              <a:t>intelligent video surveillance </a:t>
            </a:r>
            <a:r>
              <a:rPr lang="en-IN" b="0" i="0" u="sng">
                <a:effectLst>
                  <a:outerShdw blurRad="38100" dist="38100" dir="2700000" algn="tl">
                    <a:srgbClr val="000000">
                      <a:alpha val="43137"/>
                    </a:srgbClr>
                  </a:outerShdw>
                </a:effectLst>
                <a:latin typeface="Söhne"/>
              </a:rPr>
              <a:t>moduleS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5496934-CADD-139D-00A0-8B98BBEE3166}"/>
              </a:ext>
            </a:extLst>
          </p:cNvPr>
          <p:cNvSpPr>
            <a:spLocks noGrp="1"/>
          </p:cNvSpPr>
          <p:nvPr>
            <p:ph idx="1"/>
          </p:nvPr>
        </p:nvSpPr>
        <p:spPr>
          <a:xfrm>
            <a:off x="1343608" y="1735495"/>
            <a:ext cx="9703803" cy="4208106"/>
          </a:xfrm>
        </p:spPr>
        <p:txBody>
          <a:bodyPr>
            <a:normAutofit fontScale="77500" lnSpcReduction="20000"/>
          </a:bodyPr>
          <a:lstStyle/>
          <a:p>
            <a:pPr algn="l">
              <a:buFont typeface="+mj-lt"/>
              <a:buAutoNum type="arabicPeriod"/>
            </a:pPr>
            <a:r>
              <a:rPr lang="en-US" b="1" i="0" u="sng" dirty="0">
                <a:effectLst>
                  <a:outerShdw blurRad="38100" dist="38100" dir="2700000" algn="tl">
                    <a:srgbClr val="000000">
                      <a:alpha val="43137"/>
                    </a:srgbClr>
                  </a:outerShdw>
                </a:effectLst>
                <a:latin typeface="Söhne"/>
              </a:rPr>
              <a:t>VIDEO INPUT MODULE</a:t>
            </a:r>
            <a:r>
              <a:rPr lang="en-US" b="0" i="0" dirty="0">
                <a:effectLst>
                  <a:outerShdw blurRad="38100" dist="38100" dir="2700000" algn="tl">
                    <a:srgbClr val="000000">
                      <a:alpha val="43137"/>
                    </a:srgbClr>
                  </a:outerShdw>
                </a:effectLst>
                <a:latin typeface="Söhne"/>
              </a:rPr>
              <a:t>: This module is responsible for capturing video data from various sources, such as cameras, and converting it into a digital format for processing.</a:t>
            </a:r>
          </a:p>
          <a:p>
            <a:pPr algn="l">
              <a:buFont typeface="+mj-lt"/>
              <a:buAutoNum type="arabicPeriod"/>
            </a:pPr>
            <a:r>
              <a:rPr lang="en-US" b="1" i="0" u="sng" dirty="0">
                <a:effectLst>
                  <a:outerShdw blurRad="38100" dist="38100" dir="2700000" algn="tl">
                    <a:srgbClr val="000000">
                      <a:alpha val="43137"/>
                    </a:srgbClr>
                  </a:outerShdw>
                </a:effectLst>
                <a:latin typeface="Söhne"/>
              </a:rPr>
              <a:t>PRE-PROCESSING MODULE</a:t>
            </a:r>
            <a:r>
              <a:rPr lang="en-US" b="0" i="0" dirty="0">
                <a:effectLst>
                  <a:outerShdw blurRad="38100" dist="38100" dir="2700000" algn="tl">
                    <a:srgbClr val="000000">
                      <a:alpha val="43137"/>
                    </a:srgbClr>
                  </a:outerShdw>
                </a:effectLst>
                <a:latin typeface="Söhne"/>
              </a:rPr>
              <a:t>: This module performs basic image processing tasks such as filtering, noise reduction, and image enhancement to improve the quality of the video data.</a:t>
            </a:r>
          </a:p>
          <a:p>
            <a:pPr algn="l">
              <a:buFont typeface="+mj-lt"/>
              <a:buAutoNum type="arabicPeriod"/>
            </a:pPr>
            <a:r>
              <a:rPr lang="en-US" b="1" i="0" u="sng" dirty="0">
                <a:effectLst>
                  <a:outerShdw blurRad="38100" dist="38100" dir="2700000" algn="tl">
                    <a:srgbClr val="000000">
                      <a:alpha val="43137"/>
                    </a:srgbClr>
                  </a:outerShdw>
                </a:effectLst>
                <a:latin typeface="Söhne"/>
              </a:rPr>
              <a:t>OBJECT DETECTION MODULE</a:t>
            </a:r>
            <a:r>
              <a:rPr lang="en-US" b="0" i="0" dirty="0">
                <a:effectLst>
                  <a:outerShdw blurRad="38100" dist="38100" dir="2700000" algn="tl">
                    <a:srgbClr val="000000">
                      <a:alpha val="43137"/>
                    </a:srgbClr>
                  </a:outerShdw>
                </a:effectLst>
                <a:latin typeface="Söhne"/>
              </a:rPr>
              <a:t>: This module uses computer vision and machine learning algorithms to detect and recognize objects in the video data.</a:t>
            </a:r>
          </a:p>
          <a:p>
            <a:pPr algn="l">
              <a:buFont typeface="+mj-lt"/>
              <a:buAutoNum type="arabicPeriod"/>
            </a:pPr>
            <a:r>
              <a:rPr lang="en-US" b="1" i="0" u="sng" dirty="0">
                <a:effectLst>
                  <a:outerShdw blurRad="38100" dist="38100" dir="2700000" algn="tl">
                    <a:srgbClr val="000000">
                      <a:alpha val="43137"/>
                    </a:srgbClr>
                  </a:outerShdw>
                </a:effectLst>
                <a:latin typeface="Söhne"/>
              </a:rPr>
              <a:t>OBJECT TRACKING MODULE</a:t>
            </a:r>
            <a:r>
              <a:rPr lang="en-US" b="0" i="0" dirty="0">
                <a:effectLst>
                  <a:outerShdw blurRad="38100" dist="38100" dir="2700000" algn="tl">
                    <a:srgbClr val="000000">
                      <a:alpha val="43137"/>
                    </a:srgbClr>
                  </a:outerShdw>
                </a:effectLst>
                <a:latin typeface="Söhne"/>
              </a:rPr>
              <a:t>: This module tracks the movement of the detected objects over time and predicts their future positions.</a:t>
            </a:r>
          </a:p>
          <a:p>
            <a:pPr algn="l">
              <a:buFont typeface="+mj-lt"/>
              <a:buAutoNum type="arabicPeriod"/>
            </a:pPr>
            <a:r>
              <a:rPr lang="en-US" b="1" i="0" u="sng" dirty="0">
                <a:effectLst>
                  <a:outerShdw blurRad="38100" dist="38100" dir="2700000" algn="tl">
                    <a:srgbClr val="000000">
                      <a:alpha val="43137"/>
                    </a:srgbClr>
                  </a:outerShdw>
                </a:effectLst>
                <a:latin typeface="Söhne"/>
              </a:rPr>
              <a:t>EVENT DETECTION MODULE</a:t>
            </a:r>
            <a:r>
              <a:rPr lang="en-US" b="0" i="0" dirty="0">
                <a:effectLst>
                  <a:outerShdw blurRad="38100" dist="38100" dir="2700000" algn="tl">
                    <a:srgbClr val="000000">
                      <a:alpha val="43137"/>
                    </a:srgbClr>
                  </a:outerShdw>
                </a:effectLst>
                <a:latin typeface="Söhne"/>
              </a:rPr>
              <a:t>: This module analyzes the object tracking data to detect events or behaviors that may indicate potential threats or suspicious activity.</a:t>
            </a:r>
          </a:p>
          <a:p>
            <a:pPr algn="l">
              <a:buFont typeface="+mj-lt"/>
              <a:buAutoNum type="arabicPeriod"/>
            </a:pPr>
            <a:r>
              <a:rPr lang="en-US" b="1" i="0" u="sng" dirty="0">
                <a:effectLst>
                  <a:outerShdw blurRad="38100" dist="38100" dir="2700000" algn="tl">
                    <a:srgbClr val="000000">
                      <a:alpha val="43137"/>
                    </a:srgbClr>
                  </a:outerShdw>
                </a:effectLst>
                <a:latin typeface="Söhne"/>
              </a:rPr>
              <a:t>ALERT MODULE</a:t>
            </a:r>
            <a:r>
              <a:rPr lang="en-US" b="0" i="0" dirty="0">
                <a:effectLst>
                  <a:outerShdw blurRad="38100" dist="38100" dir="2700000" algn="tl">
                    <a:srgbClr val="000000">
                      <a:alpha val="43137"/>
                    </a:srgbClr>
                  </a:outerShdw>
                </a:effectLst>
                <a:latin typeface="Söhne"/>
              </a:rPr>
              <a:t>: This module generates alerts to security personnel or other authorized individuals when potential threats or suspicious activity is detected.</a:t>
            </a:r>
          </a:p>
          <a:p>
            <a:endParaRPr lang="en-IN" dirty="0"/>
          </a:p>
        </p:txBody>
      </p:sp>
    </p:spTree>
    <p:extLst>
      <p:ext uri="{BB962C8B-B14F-4D97-AF65-F5344CB8AC3E}">
        <p14:creationId xmlns:p14="http://schemas.microsoft.com/office/powerpoint/2010/main" val="708435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C981-C7FB-BE08-E8C2-ACA8468FE820}"/>
              </a:ext>
            </a:extLst>
          </p:cNvPr>
          <p:cNvSpPr>
            <a:spLocks noGrp="1"/>
          </p:cNvSpPr>
          <p:nvPr>
            <p:ph type="title"/>
          </p:nvPr>
        </p:nvSpPr>
        <p:spPr>
          <a:xfrm>
            <a:off x="1281372" y="730622"/>
            <a:ext cx="8562424" cy="1126306"/>
          </a:xfrm>
        </p:spPr>
        <p:txBody>
          <a:bodyPr/>
          <a:lstStyle/>
          <a:p>
            <a:r>
              <a:rPr lang="en-US" b="0" i="0" u="sng" dirty="0">
                <a:effectLst>
                  <a:outerShdw blurRad="38100" dist="38100" dir="2700000" algn="tl">
                    <a:srgbClr val="000000">
                      <a:alpha val="43137"/>
                    </a:srgbClr>
                  </a:outerShdw>
                </a:effectLst>
                <a:latin typeface="Söhne"/>
              </a:rPr>
              <a:t>Some of the features of an intelligent video surveillance module include</a:t>
            </a:r>
            <a:r>
              <a:rPr lang="en-US" b="0" i="0" dirty="0">
                <a:effectLst>
                  <a:outerShdw blurRad="38100" dist="38100" dir="2700000" algn="tl">
                    <a:srgbClr val="000000">
                      <a:alpha val="43137"/>
                    </a:srgbClr>
                  </a:outerShdw>
                </a:effectLst>
                <a:latin typeface="Söhne"/>
              </a:rPr>
              <a:t>:</a:t>
            </a:r>
            <a:endParaRPr lang="en-IN" dirty="0">
              <a:effectLst>
                <a:outerShdw blurRad="38100" dist="38100" dir="2700000" algn="tl">
                  <a:srgbClr val="000000">
                    <a:alpha val="43137"/>
                  </a:srgbClr>
                </a:outerShdw>
              </a:effectLst>
            </a:endParaRPr>
          </a:p>
        </p:txBody>
      </p:sp>
      <p:sp>
        <p:nvSpPr>
          <p:cNvPr id="4" name="Rectangle 1">
            <a:extLst>
              <a:ext uri="{FF2B5EF4-FFF2-40B4-BE49-F238E27FC236}">
                <a16:creationId xmlns:a16="http://schemas.microsoft.com/office/drawing/2014/main" id="{97A47C50-0176-77D0-D931-74D85D3E7789}"/>
              </a:ext>
            </a:extLst>
          </p:cNvPr>
          <p:cNvSpPr>
            <a:spLocks noGrp="1" noChangeArrowheads="1"/>
          </p:cNvSpPr>
          <p:nvPr>
            <p:ph idx="1"/>
          </p:nvPr>
        </p:nvSpPr>
        <p:spPr bwMode="auto">
          <a:xfrm>
            <a:off x="1723053" y="1856928"/>
            <a:ext cx="9389705" cy="3355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effectLst>
                  <a:outerShdw blurRad="38100" dist="38100" dir="2700000" algn="tl">
                    <a:srgbClr val="000000">
                      <a:alpha val="43137"/>
                    </a:srgbClr>
                  </a:outerShdw>
                </a:effectLst>
                <a:latin typeface="Söhne"/>
              </a:rPr>
              <a:t>Object detection and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effectLst>
                  <a:outerShdw blurRad="38100" dist="38100" dir="2700000" algn="tl">
                    <a:srgbClr val="000000">
                      <a:alpha val="43137"/>
                    </a:srgbClr>
                  </a:outerShdw>
                </a:effectLst>
                <a:latin typeface="Söhne"/>
              </a:rPr>
              <a:t>   </a:t>
            </a:r>
            <a:r>
              <a:rPr lang="en-US" altLang="en-US" b="1" dirty="0">
                <a:effectLst>
                  <a:outerShdw blurRad="38100" dist="38100" dir="2700000" algn="tl">
                    <a:srgbClr val="000000">
                      <a:alpha val="43137"/>
                    </a:srgbClr>
                  </a:outerShdw>
                </a:effectLst>
                <a:latin typeface="Söhne"/>
              </a:rPr>
              <a:t>Vehicle Crash Detection.</a:t>
            </a:r>
            <a:r>
              <a:rPr kumimoji="0" lang="en-US" altLang="en-US" b="1" i="0" u="none" strike="noStrike" cap="none" normalizeH="0" baseline="0" dirty="0">
                <a:ln>
                  <a:noFill/>
                </a:ln>
                <a:effectLst>
                  <a:outerShdw blurRad="38100" dist="38100" dir="2700000" algn="tl">
                    <a:srgbClr val="000000">
                      <a:alpha val="43137"/>
                    </a:srgbClr>
                  </a:outerShdw>
                </a:effectLst>
                <a:latin typeface="Söhne"/>
              </a:rPr>
              <a:t> </a:t>
            </a:r>
            <a:endParaRPr lang="en-US" altLang="en-US" b="1" dirty="0">
              <a:effectLst>
                <a:outerShdw blurRad="38100" dist="38100" dir="2700000" algn="tl">
                  <a:srgbClr val="000000">
                    <a:alpha val="43137"/>
                  </a:srgbClr>
                </a:outerShdw>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effectLst>
                  <a:outerShdw blurRad="38100" dist="38100" dir="2700000" algn="tl">
                    <a:srgbClr val="000000">
                      <a:alpha val="43137"/>
                    </a:srgbClr>
                  </a:outerShdw>
                </a:effectLst>
                <a:latin typeface="Söhne"/>
              </a:rPr>
              <a:t>   Motion detection.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b="1" dirty="0">
                <a:effectLst>
                  <a:outerShdw blurRad="38100" dist="38100" dir="2700000" algn="tl">
                    <a:srgbClr val="000000">
                      <a:alpha val="43137"/>
                    </a:srgbClr>
                  </a:outerShdw>
                </a:effectLst>
                <a:latin typeface="Söhne"/>
              </a:rPr>
              <a:t>   Fall detection.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effectLst>
                  <a:outerShdw blurRad="38100" dist="38100" dir="2700000" algn="tl">
                    <a:srgbClr val="000000">
                      <a:alpha val="43137"/>
                    </a:srgbClr>
                  </a:outerShdw>
                </a:effectLst>
                <a:latin typeface="Söhne"/>
              </a:rPr>
              <a:t>   Social Distancing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outerShdw blurRad="38100" dist="38100" dir="2700000" algn="tl">
                    <a:srgbClr val="000000">
                      <a:alpha val="43137"/>
                    </a:srgbClr>
                  </a:outerShdw>
                </a:effectLst>
                <a:latin typeface="Söhne"/>
              </a:rPr>
              <a:t>             Overall, an intelligent video surveillance module provides advanced security features that can help organizations to improve their security and safety.</a:t>
            </a:r>
          </a:p>
        </p:txBody>
      </p:sp>
    </p:spTree>
    <p:extLst>
      <p:ext uri="{BB962C8B-B14F-4D97-AF65-F5344CB8AC3E}">
        <p14:creationId xmlns:p14="http://schemas.microsoft.com/office/powerpoint/2010/main" val="769695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1287-0608-7709-DB10-5CE15CE493BD}"/>
              </a:ext>
            </a:extLst>
          </p:cNvPr>
          <p:cNvSpPr>
            <a:spLocks noGrp="1"/>
          </p:cNvSpPr>
          <p:nvPr>
            <p:ph type="title"/>
          </p:nvPr>
        </p:nvSpPr>
        <p:spPr/>
        <p:txBody>
          <a:bodyPr/>
          <a:lstStyle/>
          <a:p>
            <a:r>
              <a:rPr lang="en-IN" u="sng" dirty="0"/>
              <a:t>SOFTWARE AND HARDWARE Requirements</a:t>
            </a:r>
            <a:r>
              <a:rPr lang="en-IN" dirty="0"/>
              <a:t>:</a:t>
            </a:r>
            <a:endParaRPr lang="en-US" dirty="0"/>
          </a:p>
        </p:txBody>
      </p:sp>
      <p:sp>
        <p:nvSpPr>
          <p:cNvPr id="3" name="Content Placeholder 2">
            <a:extLst>
              <a:ext uri="{FF2B5EF4-FFF2-40B4-BE49-F238E27FC236}">
                <a16:creationId xmlns:a16="http://schemas.microsoft.com/office/drawing/2014/main" id="{0FAC36A2-BDB5-1022-A226-DAF864026814}"/>
              </a:ext>
            </a:extLst>
          </p:cNvPr>
          <p:cNvSpPr>
            <a:spLocks noGrp="1"/>
          </p:cNvSpPr>
          <p:nvPr>
            <p:ph idx="1"/>
          </p:nvPr>
        </p:nvSpPr>
        <p:spPr>
          <a:xfrm>
            <a:off x="1337355" y="1876262"/>
            <a:ext cx="9905999" cy="3541714"/>
          </a:xfrm>
        </p:spPr>
        <p:txBody>
          <a:bodyPr>
            <a:normAutofit fontScale="85000" lnSpcReduction="20000"/>
          </a:bodyPr>
          <a:lstStyle/>
          <a:p>
            <a:r>
              <a:rPr lang="en-IN" b="1" dirty="0"/>
              <a:t>SOFTWARE REQUIREMENTS:</a:t>
            </a:r>
          </a:p>
          <a:p>
            <a:r>
              <a:rPr lang="en-IN" dirty="0"/>
              <a:t>Python</a:t>
            </a:r>
          </a:p>
          <a:p>
            <a:r>
              <a:rPr lang="en-IN" dirty="0"/>
              <a:t>VS Code</a:t>
            </a:r>
          </a:p>
          <a:p>
            <a:r>
              <a:rPr lang="en-IN" dirty="0" err="1"/>
              <a:t>Pycharm</a:t>
            </a:r>
            <a:endParaRPr lang="en-IN" dirty="0"/>
          </a:p>
          <a:p>
            <a:endParaRPr lang="en-IN" dirty="0"/>
          </a:p>
          <a:p>
            <a:r>
              <a:rPr lang="en-IN" b="1" dirty="0"/>
              <a:t>HARDWARE REQUIREMENTS:</a:t>
            </a:r>
          </a:p>
          <a:p>
            <a:r>
              <a:rPr lang="en-IN" dirty="0"/>
              <a:t>Windows 7 </a:t>
            </a:r>
            <a:r>
              <a:rPr lang="en-IN" dirty="0" err="1"/>
              <a:t>os</a:t>
            </a:r>
            <a:endParaRPr lang="en-IN" dirty="0"/>
          </a:p>
          <a:p>
            <a:r>
              <a:rPr lang="en-IN" dirty="0"/>
              <a:t>Ram: 8 GB (Required) </a:t>
            </a:r>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2683706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5AEE-9CED-3CF9-EE54-F549A446C5CA}"/>
              </a:ext>
            </a:extLst>
          </p:cNvPr>
          <p:cNvSpPr>
            <a:spLocks noGrp="1"/>
          </p:cNvSpPr>
          <p:nvPr>
            <p:ph type="title"/>
          </p:nvPr>
        </p:nvSpPr>
        <p:spPr>
          <a:xfrm>
            <a:off x="1143001" y="823791"/>
            <a:ext cx="9905998" cy="1723466"/>
          </a:xfrm>
        </p:spPr>
        <p:txBody>
          <a:bodyPr/>
          <a:lstStyle/>
          <a:p>
            <a:r>
              <a:rPr lang="en-US" u="sng" dirty="0">
                <a:effectLst>
                  <a:outerShdw blurRad="38100" dist="38100" dir="2700000" algn="tl">
                    <a:srgbClr val="000000">
                      <a:alpha val="43137"/>
                    </a:srgbClr>
                  </a:outerShdw>
                </a:effectLst>
              </a:rPr>
              <a:t>References</a:t>
            </a:r>
            <a:r>
              <a:rPr lang="en-US" dirty="0">
                <a:effectLst>
                  <a:outerShdw blurRad="38100" dist="38100" dir="2700000" algn="tl">
                    <a:srgbClr val="000000">
                      <a:alpha val="43137"/>
                    </a:srgbClr>
                  </a:outerShdw>
                </a:effectLst>
              </a:rPr>
              <a:t>:</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63CC192-E5EA-3F35-2E4A-F540030E7425}"/>
              </a:ext>
            </a:extLst>
          </p:cNvPr>
          <p:cNvSpPr>
            <a:spLocks noGrp="1"/>
          </p:cNvSpPr>
          <p:nvPr>
            <p:ph idx="1"/>
          </p:nvPr>
        </p:nvSpPr>
        <p:spPr>
          <a:xfrm>
            <a:off x="1281370" y="2099388"/>
            <a:ext cx="9905999" cy="3666929"/>
          </a:xfrm>
        </p:spPr>
        <p:txBody>
          <a:bodyPr>
            <a:normAutofit fontScale="55000" lnSpcReduction="20000"/>
          </a:bodyPr>
          <a:lstStyle/>
          <a:p>
            <a:pPr>
              <a:lnSpc>
                <a:spcPct val="170000"/>
              </a:lnSpc>
              <a:buFont typeface="+mj-lt"/>
              <a:buAutoNum type="arabicPeriod"/>
            </a:pPr>
            <a:r>
              <a:rPr lang="en-IN" sz="2900" b="0" i="0" dirty="0">
                <a:effectLst>
                  <a:outerShdw blurRad="38100" dist="38100" dir="2700000" algn="tl">
                    <a:srgbClr val="000000">
                      <a:alpha val="43137"/>
                    </a:srgbClr>
                  </a:outerShdw>
                </a:effectLst>
                <a:latin typeface="Bahnschrift SemiLight" panose="020B0502040204020203" pitchFamily="34" charset="0"/>
              </a:rPr>
              <a:t>“Advance Intelligent Video Surveillance System (AIVSS): A Review” - </a:t>
            </a:r>
            <a:r>
              <a:rPr lang="en-IN" sz="2900" b="0" i="0" dirty="0" err="1">
                <a:effectLst>
                  <a:outerShdw blurRad="38100" dist="38100" dir="2700000" algn="tl">
                    <a:srgbClr val="000000">
                      <a:alpha val="43137"/>
                    </a:srgbClr>
                  </a:outerShdw>
                </a:effectLst>
                <a:latin typeface="Bahnschrift SemiLight" panose="020B0502040204020203" pitchFamily="34" charset="0"/>
              </a:rPr>
              <a:t>IntechOpen</a:t>
            </a:r>
            <a:endParaRPr lang="en-IN" sz="2900" b="0" i="0" dirty="0">
              <a:effectLst>
                <a:outerShdw blurRad="38100" dist="38100" dir="2700000" algn="tl">
                  <a:srgbClr val="000000">
                    <a:alpha val="43137"/>
                  </a:srgbClr>
                </a:outerShdw>
              </a:effectLst>
              <a:latin typeface="Bahnschrift SemiLight" panose="020B0502040204020203" pitchFamily="34" charset="0"/>
            </a:endParaRPr>
          </a:p>
          <a:p>
            <a:pPr>
              <a:lnSpc>
                <a:spcPct val="170000"/>
              </a:lnSpc>
              <a:buFont typeface="+mj-lt"/>
              <a:buAutoNum type="arabicPeriod"/>
            </a:pPr>
            <a:r>
              <a:rPr lang="en-IN" sz="2900" b="0" i="0" dirty="0">
                <a:effectLst>
                  <a:outerShdw blurRad="38100" dist="38100" dir="2700000" algn="tl">
                    <a:srgbClr val="000000">
                      <a:alpha val="43137"/>
                    </a:srgbClr>
                  </a:outerShdw>
                </a:effectLst>
                <a:latin typeface="Bahnschrift SemiLight" panose="020B0502040204020203" pitchFamily="34" charset="0"/>
              </a:rPr>
              <a:t>“Design of an intelligent video surveillance system for crime prevention and detection” - SpringerLink</a:t>
            </a:r>
          </a:p>
          <a:p>
            <a:pPr>
              <a:lnSpc>
                <a:spcPct val="170000"/>
              </a:lnSpc>
              <a:buFont typeface="+mj-lt"/>
              <a:buAutoNum type="arabicPeriod"/>
            </a:pPr>
            <a:r>
              <a:rPr lang="en-IN" sz="2900" b="0" i="0" dirty="0">
                <a:effectLst>
                  <a:outerShdw blurRad="38100" dist="38100" dir="2700000" algn="tl">
                    <a:srgbClr val="000000">
                      <a:alpha val="43137"/>
                    </a:srgbClr>
                  </a:outerShdw>
                </a:effectLst>
                <a:latin typeface="Bahnschrift SemiLight" panose="020B0502040204020203" pitchFamily="34" charset="0"/>
              </a:rPr>
              <a:t>“What is an Intelligent Video Surveillance System?” - EPIC </a:t>
            </a:r>
            <a:r>
              <a:rPr lang="en-IN" sz="2900" b="0" i="0" dirty="0" err="1">
                <a:effectLst>
                  <a:outerShdw blurRad="38100" dist="38100" dir="2700000" algn="tl">
                    <a:srgbClr val="000000">
                      <a:alpha val="43137"/>
                    </a:srgbClr>
                  </a:outerShdw>
                </a:effectLst>
                <a:latin typeface="Bahnschrift SemiLight" panose="020B0502040204020203" pitchFamily="34" charset="0"/>
              </a:rPr>
              <a:t>iO</a:t>
            </a:r>
            <a:endParaRPr lang="en-IN" sz="2900" b="0" i="0" dirty="0">
              <a:effectLst>
                <a:outerShdw blurRad="38100" dist="38100" dir="2700000" algn="tl">
                  <a:srgbClr val="000000">
                    <a:alpha val="43137"/>
                  </a:srgbClr>
                </a:outerShdw>
              </a:effectLst>
              <a:latin typeface="Bahnschrift SemiLight" panose="020B0502040204020203" pitchFamily="34" charset="0"/>
            </a:endParaRPr>
          </a:p>
          <a:p>
            <a:pPr>
              <a:lnSpc>
                <a:spcPct val="170000"/>
              </a:lnSpc>
              <a:buFont typeface="+mj-lt"/>
              <a:buAutoNum type="arabicPeriod"/>
            </a:pPr>
            <a:r>
              <a:rPr lang="en-IN" sz="2900" b="0" i="0" dirty="0">
                <a:effectLst>
                  <a:outerShdw blurRad="38100" dist="38100" dir="2700000" algn="tl">
                    <a:srgbClr val="000000">
                      <a:alpha val="43137"/>
                    </a:srgbClr>
                  </a:outerShdw>
                </a:effectLst>
                <a:latin typeface="Bahnschrift SemiLight" panose="020B0502040204020203" pitchFamily="34" charset="0"/>
              </a:rPr>
              <a:t>“Intelligent Video Surveillance Systems” - IEEE Conference Publication</a:t>
            </a:r>
          </a:p>
          <a:p>
            <a:pPr>
              <a:lnSpc>
                <a:spcPct val="170000"/>
              </a:lnSpc>
              <a:buFont typeface="+mj-lt"/>
              <a:buAutoNum type="arabicPeriod"/>
            </a:pPr>
            <a:r>
              <a:rPr lang="en-IN" sz="2900" b="0" i="0" dirty="0">
                <a:effectLst>
                  <a:outerShdw blurRad="38100" dist="38100" dir="2700000" algn="tl">
                    <a:srgbClr val="000000">
                      <a:alpha val="43137"/>
                    </a:srgbClr>
                  </a:outerShdw>
                </a:effectLst>
                <a:latin typeface="Bahnschrift SemiLight" panose="020B0502040204020203" pitchFamily="34" charset="0"/>
              </a:rPr>
              <a:t>“A Systematic Review of Intelligence Video Surveillance: Trends, Challenges, and Opportunities” - IEEE Xplore</a:t>
            </a:r>
          </a:p>
          <a:p>
            <a:pPr>
              <a:lnSpc>
                <a:spcPct val="170000"/>
              </a:lnSpc>
              <a:buFont typeface="+mj-lt"/>
              <a:buAutoNum type="arabicPeriod"/>
            </a:pPr>
            <a:r>
              <a:rPr lang="en-IN" sz="2900" b="0" i="0" dirty="0">
                <a:effectLst>
                  <a:outerShdw blurRad="38100" dist="38100" dir="2700000" algn="tl">
                    <a:srgbClr val="000000">
                      <a:alpha val="43137"/>
                    </a:srgbClr>
                  </a:outerShdw>
                </a:effectLst>
                <a:latin typeface="Bahnschrift SemiLight" panose="020B0502040204020203" pitchFamily="34" charset="0"/>
              </a:rPr>
              <a:t>“Intelligent video surveillance: a review through deep learning techniques” - Journal of Big Data</a:t>
            </a:r>
          </a:p>
          <a:p>
            <a:endParaRPr lang="en-IN" dirty="0"/>
          </a:p>
        </p:txBody>
      </p:sp>
    </p:spTree>
    <p:extLst>
      <p:ext uri="{BB962C8B-B14F-4D97-AF65-F5344CB8AC3E}">
        <p14:creationId xmlns:p14="http://schemas.microsoft.com/office/powerpoint/2010/main" val="3245108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1A3D-DACE-B168-5F21-D733390F83C8}"/>
              </a:ext>
            </a:extLst>
          </p:cNvPr>
          <p:cNvSpPr>
            <a:spLocks noGrp="1"/>
          </p:cNvSpPr>
          <p:nvPr>
            <p:ph type="title"/>
          </p:nvPr>
        </p:nvSpPr>
        <p:spPr>
          <a:xfrm>
            <a:off x="1143001" y="2689715"/>
            <a:ext cx="9905998" cy="1478570"/>
          </a:xfrm>
        </p:spPr>
        <p:txBody>
          <a:bodyPr>
            <a:normAutofit/>
          </a:bodyPr>
          <a:lstStyle/>
          <a:p>
            <a:pPr algn="ctr"/>
            <a:r>
              <a:rPr lang="en-US" sz="8000" dirty="0"/>
              <a:t>Thank you</a:t>
            </a:r>
            <a:endParaRPr lang="en-IN" sz="8000" dirty="0"/>
          </a:p>
        </p:txBody>
      </p:sp>
    </p:spTree>
    <p:extLst>
      <p:ext uri="{BB962C8B-B14F-4D97-AF65-F5344CB8AC3E}">
        <p14:creationId xmlns:p14="http://schemas.microsoft.com/office/powerpoint/2010/main" val="367239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86A8-2E98-C83A-8635-BFA2026C81B6}"/>
              </a:ext>
            </a:extLst>
          </p:cNvPr>
          <p:cNvSpPr>
            <a:spLocks noGrp="1"/>
          </p:cNvSpPr>
          <p:nvPr>
            <p:ph type="title"/>
          </p:nvPr>
        </p:nvSpPr>
        <p:spPr>
          <a:xfrm>
            <a:off x="1143001" y="301277"/>
            <a:ext cx="9905998" cy="1478570"/>
          </a:xfrm>
        </p:spPr>
        <p:txBody>
          <a:bodyPr/>
          <a:lstStyle/>
          <a:p>
            <a:r>
              <a:rPr lang="en-US" u="sng" dirty="0">
                <a:effectLst>
                  <a:outerShdw blurRad="38100" dist="38100" dir="2700000" algn="tl">
                    <a:srgbClr val="000000">
                      <a:alpha val="43137"/>
                    </a:srgbClr>
                  </a:outerShdw>
                </a:effectLst>
              </a:rPr>
              <a:t>OVERVIEW OF DOMAIN</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278E0E8-31B8-6971-C0AA-E57C79E12402}"/>
              </a:ext>
            </a:extLst>
          </p:cNvPr>
          <p:cNvSpPr>
            <a:spLocks noGrp="1"/>
          </p:cNvSpPr>
          <p:nvPr>
            <p:ph idx="1"/>
          </p:nvPr>
        </p:nvSpPr>
        <p:spPr>
          <a:xfrm>
            <a:off x="1290702" y="1436914"/>
            <a:ext cx="9905999" cy="5421086"/>
          </a:xfrm>
        </p:spPr>
        <p:txBody>
          <a:bodyPr>
            <a:normAutofit fontScale="85000" lnSpcReduction="20000"/>
          </a:bodyPr>
          <a:lstStyle/>
          <a:p>
            <a:pPr algn="just"/>
            <a:r>
              <a:rPr lang="en-US" b="1" i="0" dirty="0">
                <a:effectLst>
                  <a:outerShdw blurRad="38100" dist="38100" dir="2700000" algn="tl">
                    <a:srgbClr val="000000">
                      <a:alpha val="43137"/>
                    </a:srgbClr>
                  </a:outerShdw>
                </a:effectLst>
                <a:latin typeface="Söhne"/>
              </a:rPr>
              <a:t>          </a:t>
            </a:r>
            <a:r>
              <a:rPr lang="en-US" b="1" i="0" u="sng" dirty="0">
                <a:effectLst>
                  <a:outerShdw blurRad="38100" dist="38100" dir="2700000" algn="tl">
                    <a:srgbClr val="000000">
                      <a:alpha val="43137"/>
                    </a:srgbClr>
                  </a:outerShdw>
                </a:effectLst>
                <a:latin typeface="Söhne"/>
              </a:rPr>
              <a:t>Intelligent video surveillance</a:t>
            </a:r>
            <a:r>
              <a:rPr lang="en-US" b="1" i="0" dirty="0">
                <a:effectLst>
                  <a:outerShdw blurRad="38100" dist="38100" dir="2700000" algn="tl">
                    <a:srgbClr val="000000">
                      <a:alpha val="43137"/>
                    </a:srgbClr>
                  </a:outerShdw>
                </a:effectLst>
                <a:latin typeface="Söhne"/>
              </a:rPr>
              <a:t> </a:t>
            </a:r>
            <a:r>
              <a:rPr lang="en-US" b="0" i="0" dirty="0">
                <a:effectLst>
                  <a:outerShdw blurRad="38100" dist="38100" dir="2700000" algn="tl">
                    <a:srgbClr val="000000">
                      <a:alpha val="43137"/>
                    </a:srgbClr>
                  </a:outerShdw>
                </a:effectLst>
                <a:latin typeface="Söhne"/>
              </a:rPr>
              <a:t>refers to the use of advanced technologies such as </a:t>
            </a:r>
            <a:r>
              <a:rPr lang="en-US" b="0" i="0" u="sng" dirty="0">
                <a:effectLst>
                  <a:outerShdw blurRad="38100" dist="38100" dir="2700000" algn="tl">
                    <a:srgbClr val="000000">
                      <a:alpha val="43137"/>
                    </a:srgbClr>
                  </a:outerShdw>
                </a:effectLst>
                <a:latin typeface="Söhne"/>
              </a:rPr>
              <a:t>machine learning, computer vision, and artificial intelligence</a:t>
            </a:r>
            <a:r>
              <a:rPr lang="en-US" b="0" i="0" dirty="0">
                <a:effectLst>
                  <a:outerShdw blurRad="38100" dist="38100" dir="2700000" algn="tl">
                    <a:srgbClr val="000000">
                      <a:alpha val="43137"/>
                    </a:srgbClr>
                  </a:outerShdw>
                </a:effectLst>
                <a:latin typeface="Söhne"/>
              </a:rPr>
              <a:t> to enhance traditional video surveillance systems. It enables the detection of specific objects, behaviors, and events in real-time and can automatically alert authorities to potential threats or suspicious activities.</a:t>
            </a:r>
          </a:p>
          <a:p>
            <a:pPr algn="just"/>
            <a:r>
              <a:rPr lang="en-US" b="0" i="0" dirty="0">
                <a:effectLst>
                  <a:outerShdw blurRad="38100" dist="38100" dir="2700000" algn="tl">
                    <a:srgbClr val="000000">
                      <a:alpha val="43137"/>
                    </a:srgbClr>
                  </a:outerShdw>
                </a:effectLst>
                <a:latin typeface="Söhne"/>
              </a:rPr>
              <a:t>          Intelligent video surveillance systems use </a:t>
            </a:r>
            <a:r>
              <a:rPr lang="en-US" b="1" i="0" u="sng" dirty="0">
                <a:effectLst>
                  <a:outerShdw blurRad="38100" dist="38100" dir="2700000" algn="tl">
                    <a:srgbClr val="000000">
                      <a:alpha val="43137"/>
                    </a:srgbClr>
                  </a:outerShdw>
                </a:effectLst>
                <a:latin typeface="Söhne"/>
              </a:rPr>
              <a:t>cameras and sensors</a:t>
            </a:r>
            <a:r>
              <a:rPr lang="en-US" b="0" i="0" dirty="0">
                <a:effectLst>
                  <a:outerShdw blurRad="38100" dist="38100" dir="2700000" algn="tl">
                    <a:srgbClr val="000000">
                      <a:alpha val="43137"/>
                    </a:srgbClr>
                  </a:outerShdw>
                </a:effectLst>
                <a:latin typeface="Söhne"/>
              </a:rPr>
              <a:t> to collect visual data, which is then analyzed using algorithms to identify patterns, anomalies, and other relevant information. This information can be used to improve security and safety in a variety of settings, including public spaces, commercial buildings, and private residences.</a:t>
            </a:r>
          </a:p>
          <a:p>
            <a:pPr algn="just"/>
            <a:r>
              <a:rPr lang="en-US" b="0" i="0" dirty="0">
                <a:effectLst>
                  <a:outerShdw blurRad="38100" dist="38100" dir="2700000" algn="tl">
                    <a:srgbClr val="000000">
                      <a:alpha val="43137"/>
                    </a:srgbClr>
                  </a:outerShdw>
                </a:effectLst>
                <a:latin typeface="Söhne"/>
              </a:rPr>
              <a:t>          Some of the key features of intelligent video surveillance systems include facial recognition, object tracking, license plate recognition, and motion detection. These features can help identify individuals and track their movements, as well as recognize and track vehicles and other objects.</a:t>
            </a:r>
          </a:p>
          <a:p>
            <a:pPr algn="just"/>
            <a:r>
              <a:rPr lang="en-US" b="0" i="0" dirty="0">
                <a:effectLst>
                  <a:outerShdw blurRad="38100" dist="38100" dir="2700000" algn="tl">
                    <a:srgbClr val="000000">
                      <a:alpha val="43137"/>
                    </a:srgbClr>
                  </a:outerShdw>
                </a:effectLst>
                <a:latin typeface="Söhne"/>
              </a:rPr>
              <a:t>          Overall, intelligent video surveillance has the potential to greatly enhance security and safety in a variety of settings, while also reducing the need for human intervention and improving the efficiency of security operations.</a:t>
            </a:r>
          </a:p>
          <a:p>
            <a:endParaRPr lang="en-IN" dirty="0"/>
          </a:p>
        </p:txBody>
      </p:sp>
    </p:spTree>
    <p:extLst>
      <p:ext uri="{BB962C8B-B14F-4D97-AF65-F5344CB8AC3E}">
        <p14:creationId xmlns:p14="http://schemas.microsoft.com/office/powerpoint/2010/main" val="151830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D276-D3C9-A836-6569-172942ECC540}"/>
              </a:ext>
            </a:extLst>
          </p:cNvPr>
          <p:cNvSpPr>
            <a:spLocks noGrp="1"/>
          </p:cNvSpPr>
          <p:nvPr>
            <p:ph type="title"/>
          </p:nvPr>
        </p:nvSpPr>
        <p:spPr>
          <a:xfrm>
            <a:off x="1141412" y="175389"/>
            <a:ext cx="9905998" cy="1338611"/>
          </a:xfrm>
        </p:spPr>
        <p:txBody>
          <a:bodyPr/>
          <a:lstStyle/>
          <a:p>
            <a:r>
              <a:rPr lang="en-US" u="sng" dirty="0">
                <a:effectLst>
                  <a:outerShdw blurRad="38100" dist="38100" dir="2700000" algn="tl">
                    <a:srgbClr val="000000">
                      <a:alpha val="43137"/>
                    </a:srgbClr>
                  </a:outerShdw>
                </a:effectLst>
              </a:rPr>
              <a:t>DOMAIN</a:t>
            </a:r>
            <a:r>
              <a:rPr lang="en-US" dirty="0">
                <a:effectLst>
                  <a:outerShdw blurRad="38100" dist="38100" dir="2700000" algn="tl">
                    <a:srgbClr val="000000">
                      <a:alpha val="43137"/>
                    </a:srgbClr>
                  </a:outerShdw>
                </a:effectLst>
              </a:rPr>
              <a:t>: deep learning</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80BEFE9-A274-672A-5DBD-90462448C9C4}"/>
              </a:ext>
            </a:extLst>
          </p:cNvPr>
          <p:cNvSpPr>
            <a:spLocks noGrp="1"/>
          </p:cNvSpPr>
          <p:nvPr>
            <p:ph idx="1"/>
          </p:nvPr>
        </p:nvSpPr>
        <p:spPr/>
        <p:txBody>
          <a:bodyPr/>
          <a:lstStyle/>
          <a:p>
            <a:endParaRPr lang="en-IN" b="0" i="0" dirty="0">
              <a:solidFill>
                <a:srgbClr val="D1D5DB"/>
              </a:solidFill>
              <a:effectLst/>
              <a:latin typeface="Söhne"/>
            </a:endParaRPr>
          </a:p>
          <a:p>
            <a:pPr marL="0" indent="0">
              <a:buNone/>
            </a:pPr>
            <a:endParaRPr lang="en-IN" dirty="0"/>
          </a:p>
        </p:txBody>
      </p:sp>
      <p:sp>
        <p:nvSpPr>
          <p:cNvPr id="6" name="TextBox 5">
            <a:extLst>
              <a:ext uri="{FF2B5EF4-FFF2-40B4-BE49-F238E27FC236}">
                <a16:creationId xmlns:a16="http://schemas.microsoft.com/office/drawing/2014/main" id="{0E45DD02-62A9-335D-AB47-1C02A38FFB57}"/>
              </a:ext>
            </a:extLst>
          </p:cNvPr>
          <p:cNvSpPr txBox="1"/>
          <p:nvPr/>
        </p:nvSpPr>
        <p:spPr>
          <a:xfrm>
            <a:off x="1374677" y="1199455"/>
            <a:ext cx="9905999" cy="5324535"/>
          </a:xfrm>
          <a:prstGeom prst="rect">
            <a:avLst/>
          </a:prstGeom>
          <a:noFill/>
        </p:spPr>
        <p:txBody>
          <a:bodyPr wrap="square">
            <a:spAutoFit/>
          </a:bodyPr>
          <a:lstStyle/>
          <a:p>
            <a:pPr algn="just"/>
            <a:r>
              <a:rPr lang="en-US" sz="2000" b="0" i="0" dirty="0">
                <a:effectLst>
                  <a:outerShdw blurRad="38100" dist="38100" dir="2700000" algn="tl">
                    <a:srgbClr val="000000">
                      <a:alpha val="43137"/>
                    </a:srgbClr>
                  </a:outerShdw>
                </a:effectLst>
                <a:latin typeface="Söhne"/>
              </a:rPr>
              <a:t>           Intelligent video surveillance refers to the use of advanced technologies, such as artificial intelligence (AI), computer vision, and machine learning, to analyze video footage captured by surveillance cameras in order to detect, track, and respond to potential security threats or suspicious activities.</a:t>
            </a:r>
          </a:p>
          <a:p>
            <a:pPr algn="just"/>
            <a:endParaRPr lang="en-US" sz="2000" b="0" i="0" dirty="0">
              <a:effectLst>
                <a:outerShdw blurRad="38100" dist="38100" dir="2700000" algn="tl">
                  <a:srgbClr val="000000">
                    <a:alpha val="43137"/>
                  </a:srgbClr>
                </a:outerShdw>
              </a:effectLst>
              <a:latin typeface="Söhne"/>
            </a:endParaRPr>
          </a:p>
          <a:p>
            <a:pPr algn="just"/>
            <a:r>
              <a:rPr lang="en-US" sz="2000" b="0" i="0" dirty="0">
                <a:effectLst>
                  <a:outerShdw blurRad="38100" dist="38100" dir="2700000" algn="tl">
                    <a:srgbClr val="000000">
                      <a:alpha val="43137"/>
                    </a:srgbClr>
                  </a:outerShdw>
                </a:effectLst>
                <a:latin typeface="Söhne"/>
              </a:rPr>
              <a:t>           In the intelligent video surveillance domain, algorithms are trained to recognize and classify specific objects or events, such as people, vehicles, or suspicious behaviors, and to generate alerts or notifications in real-time when certain criteria are met. These alerts can be sent to security personnel or integrated with other security systems, such as access control or alarm systems.</a:t>
            </a:r>
          </a:p>
          <a:p>
            <a:pPr algn="just"/>
            <a:endParaRPr lang="en-US" sz="2000" b="0" i="0" dirty="0">
              <a:effectLst>
                <a:outerShdw blurRad="38100" dist="38100" dir="2700000" algn="tl">
                  <a:srgbClr val="000000">
                    <a:alpha val="43137"/>
                  </a:srgbClr>
                </a:outerShdw>
              </a:effectLst>
              <a:latin typeface="Söhne"/>
            </a:endParaRPr>
          </a:p>
          <a:p>
            <a:pPr algn="just"/>
            <a:r>
              <a:rPr lang="en-US" sz="2000" b="0" i="0" dirty="0">
                <a:effectLst>
                  <a:outerShdw blurRad="38100" dist="38100" dir="2700000" algn="tl">
                    <a:srgbClr val="000000">
                      <a:alpha val="43137"/>
                    </a:srgbClr>
                  </a:outerShdw>
                </a:effectLst>
                <a:latin typeface="Söhne"/>
              </a:rPr>
              <a:t>           Intelligent video surveillance can be used in a variety of settings, such as public spaces, airports, banks, retail stores, and transportation hubs. The technology can help enhance public safety, improve situational awareness, and provide valuable insights for security and business operations. However, it also raises concerns about privacy and the potential misuse of surveillance data. Therefore, it is important to implement proper safeguards and ethical guidelines when using intelligent video surveillance systems</a:t>
            </a:r>
          </a:p>
        </p:txBody>
      </p:sp>
    </p:spTree>
    <p:extLst>
      <p:ext uri="{BB962C8B-B14F-4D97-AF65-F5344CB8AC3E}">
        <p14:creationId xmlns:p14="http://schemas.microsoft.com/office/powerpoint/2010/main" val="44825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A88B-708B-EB54-0C8E-B8320B7CDA09}"/>
              </a:ext>
            </a:extLst>
          </p:cNvPr>
          <p:cNvSpPr>
            <a:spLocks noGrp="1"/>
          </p:cNvSpPr>
          <p:nvPr>
            <p:ph type="title"/>
          </p:nvPr>
        </p:nvSpPr>
        <p:spPr>
          <a:xfrm>
            <a:off x="1143001" y="469228"/>
            <a:ext cx="9905998" cy="1478570"/>
          </a:xfrm>
        </p:spPr>
        <p:txBody>
          <a:bodyPr/>
          <a:lstStyle/>
          <a:p>
            <a:r>
              <a:rPr lang="en-IN" u="sng" dirty="0">
                <a:effectLst>
                  <a:outerShdw blurRad="38100" dist="38100" dir="2700000" algn="tl">
                    <a:srgbClr val="000000">
                      <a:alpha val="43137"/>
                    </a:srgbClr>
                  </a:outerShdw>
                </a:effectLst>
              </a:rPr>
              <a:t>ABSTRACT:</a:t>
            </a:r>
          </a:p>
        </p:txBody>
      </p:sp>
      <p:sp>
        <p:nvSpPr>
          <p:cNvPr id="3" name="Content Placeholder 2">
            <a:extLst>
              <a:ext uri="{FF2B5EF4-FFF2-40B4-BE49-F238E27FC236}">
                <a16:creationId xmlns:a16="http://schemas.microsoft.com/office/drawing/2014/main" id="{9EC4AA59-AEA1-C5D6-2407-A45CC23DCCE7}"/>
              </a:ext>
            </a:extLst>
          </p:cNvPr>
          <p:cNvSpPr>
            <a:spLocks noGrp="1"/>
          </p:cNvSpPr>
          <p:nvPr>
            <p:ph idx="1"/>
          </p:nvPr>
        </p:nvSpPr>
        <p:spPr>
          <a:xfrm>
            <a:off x="1143001" y="1754155"/>
            <a:ext cx="10176621" cy="4338735"/>
          </a:xfrm>
        </p:spPr>
        <p:txBody>
          <a:bodyPr>
            <a:normAutofit lnSpcReduction="10000"/>
          </a:bodyPr>
          <a:lstStyle/>
          <a:p>
            <a:pPr marL="0" indent="0" algn="just">
              <a:buNone/>
            </a:pPr>
            <a:r>
              <a:rPr lang="en-US" b="0" i="0" dirty="0">
                <a:effectLst>
                  <a:outerShdw blurRad="38100" dist="38100" dir="2700000" algn="tl">
                    <a:srgbClr val="000000">
                      <a:alpha val="43137"/>
                    </a:srgbClr>
                  </a:outerShdw>
                </a:effectLst>
                <a:latin typeface="Söhne"/>
              </a:rPr>
              <a:t>    An intelligent video surveillance system is a project that involves developing a system capable of detecting and tracking objects in real-time using video footage. The system uses various techniques such as computer vision, machine learning, and deep learning to analyze video data and identify potential threats or suspicious behavior. The project aims to enhance the security of public areas by providing a reliable and efficient surveillance system that can alert security personnel in real-time. The system can also be used in traffic management, crowd control, and other applications that require real-time analysis of video data. The project requires a team of experts in computer vision, machine learning, and software development to design and implement the system</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7844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34A1-B801-2B71-569B-06A0A72304E4}"/>
              </a:ext>
            </a:extLst>
          </p:cNvPr>
          <p:cNvSpPr>
            <a:spLocks noGrp="1"/>
          </p:cNvSpPr>
          <p:nvPr>
            <p:ph type="title"/>
          </p:nvPr>
        </p:nvSpPr>
        <p:spPr>
          <a:xfrm>
            <a:off x="1579952" y="711824"/>
            <a:ext cx="9905998" cy="1478570"/>
          </a:xfrm>
        </p:spPr>
        <p:txBody>
          <a:bodyPr/>
          <a:lstStyle/>
          <a:p>
            <a:r>
              <a:rPr lang="en-US" u="sng" dirty="0">
                <a:effectLst>
                  <a:outerShdw blurRad="38100" dist="38100" dir="2700000" algn="tl">
                    <a:srgbClr val="000000">
                      <a:alpha val="43137"/>
                    </a:srgbClr>
                  </a:outerShdw>
                </a:effectLst>
              </a:rPr>
              <a:t>objectives</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4079569-1043-3F6E-C11F-3254EE48B813}"/>
              </a:ext>
            </a:extLst>
          </p:cNvPr>
          <p:cNvSpPr>
            <a:spLocks noGrp="1"/>
          </p:cNvSpPr>
          <p:nvPr>
            <p:ph idx="1"/>
          </p:nvPr>
        </p:nvSpPr>
        <p:spPr>
          <a:xfrm>
            <a:off x="2435273" y="2025553"/>
            <a:ext cx="7321454" cy="3541714"/>
          </a:xfrm>
        </p:spPr>
        <p:txBody>
          <a:bodyPr/>
          <a:lstStyle/>
          <a:p>
            <a:r>
              <a:rPr lang="en-US" dirty="0">
                <a:effectLst>
                  <a:outerShdw blurRad="38100" dist="38100" dir="2700000" algn="tl">
                    <a:srgbClr val="000000">
                      <a:alpha val="43137"/>
                    </a:srgbClr>
                  </a:outerShdw>
                </a:effectLst>
              </a:rPr>
              <a:t>Enhancing security</a:t>
            </a:r>
          </a:p>
          <a:p>
            <a:r>
              <a:rPr lang="en-IN" b="0" i="0" dirty="0">
                <a:effectLst>
                  <a:outerShdw blurRad="38100" dist="38100" dir="2700000" algn="tl">
                    <a:srgbClr val="000000">
                      <a:alpha val="43137"/>
                    </a:srgbClr>
                  </a:outerShdw>
                </a:effectLst>
                <a:latin typeface="Söhne"/>
              </a:rPr>
              <a:t>Crime prevention</a:t>
            </a:r>
          </a:p>
          <a:p>
            <a:r>
              <a:rPr lang="en-IN" b="0" i="0" dirty="0">
                <a:effectLst>
                  <a:outerShdw blurRad="38100" dist="38100" dir="2700000" algn="tl">
                    <a:srgbClr val="000000">
                      <a:alpha val="43137"/>
                    </a:srgbClr>
                  </a:outerShdw>
                </a:effectLst>
                <a:latin typeface="Söhne"/>
              </a:rPr>
              <a:t>Crowd control</a:t>
            </a:r>
          </a:p>
          <a:p>
            <a:r>
              <a:rPr lang="en-IN" b="0" i="0" dirty="0">
                <a:effectLst>
                  <a:outerShdw blurRad="38100" dist="38100" dir="2700000" algn="tl">
                    <a:srgbClr val="000000">
                      <a:alpha val="43137"/>
                    </a:srgbClr>
                  </a:outerShdw>
                </a:effectLst>
                <a:latin typeface="Söhne"/>
              </a:rPr>
              <a:t>Traffic monitoring</a:t>
            </a:r>
          </a:p>
          <a:p>
            <a:r>
              <a:rPr lang="en-IN" b="0" i="0" dirty="0">
                <a:effectLst>
                  <a:outerShdw blurRad="38100" dist="38100" dir="2700000" algn="tl">
                    <a:srgbClr val="000000">
                      <a:alpha val="43137"/>
                    </a:srgbClr>
                  </a:outerShdw>
                </a:effectLst>
                <a:latin typeface="Söhne"/>
              </a:rPr>
              <a:t>Emergency response</a:t>
            </a:r>
          </a:p>
          <a:p>
            <a:r>
              <a:rPr lang="en-IN" b="0" i="0" dirty="0">
                <a:effectLst>
                  <a:outerShdw blurRad="38100" dist="38100" dir="2700000" algn="tl">
                    <a:srgbClr val="000000">
                      <a:alpha val="43137"/>
                    </a:srgbClr>
                  </a:outerShdw>
                </a:effectLst>
                <a:latin typeface="Söhne"/>
              </a:rPr>
              <a:t>Behavioral analysis</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69863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981F-8AA6-6B92-7011-33D483FF70E6}"/>
              </a:ext>
            </a:extLst>
          </p:cNvPr>
          <p:cNvSpPr>
            <a:spLocks noGrp="1"/>
          </p:cNvSpPr>
          <p:nvPr>
            <p:ph type="title"/>
          </p:nvPr>
        </p:nvSpPr>
        <p:spPr>
          <a:xfrm>
            <a:off x="1143001" y="2615269"/>
            <a:ext cx="9905998" cy="1478570"/>
          </a:xfrm>
        </p:spPr>
        <p:txBody>
          <a:bodyPr/>
          <a:lstStyle/>
          <a:p>
            <a:pPr algn="ctr"/>
            <a:r>
              <a:rPr lang="en-US" sz="5400" dirty="0">
                <a:effectLst>
                  <a:outerShdw blurRad="38100" dist="38100" dir="2700000" algn="tl">
                    <a:srgbClr val="000000">
                      <a:alpha val="43137"/>
                    </a:srgbClr>
                  </a:outerShdw>
                </a:effectLst>
              </a:rPr>
              <a:t>Existing</a:t>
            </a:r>
            <a:r>
              <a:rPr lang="en-US" dirty="0">
                <a:effectLst>
                  <a:outerShdw blurRad="38100" dist="38100" dir="2700000" algn="tl">
                    <a:srgbClr val="000000">
                      <a:alpha val="43137"/>
                    </a:srgbClr>
                  </a:outerShdw>
                </a:effectLst>
              </a:rPr>
              <a:t> </a:t>
            </a:r>
            <a:r>
              <a:rPr lang="en-US" sz="5400" dirty="0">
                <a:effectLst>
                  <a:outerShdw blurRad="38100" dist="38100" dir="2700000" algn="tl">
                    <a:srgbClr val="000000">
                      <a:alpha val="43137"/>
                    </a:srgbClr>
                  </a:outerShdw>
                </a:effectLst>
              </a:rPr>
              <a:t>work</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575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8AD0-03B2-7C63-63A0-D83AD4BA62A8}"/>
              </a:ext>
            </a:extLst>
          </p:cNvPr>
          <p:cNvSpPr>
            <a:spLocks noGrp="1"/>
          </p:cNvSpPr>
          <p:nvPr>
            <p:ph type="title"/>
          </p:nvPr>
        </p:nvSpPr>
        <p:spPr>
          <a:xfrm>
            <a:off x="1066768" y="319939"/>
            <a:ext cx="9905998" cy="1478570"/>
          </a:xfrm>
        </p:spPr>
        <p:txBody>
          <a:bodyPr/>
          <a:lstStyle/>
          <a:p>
            <a:r>
              <a:rPr lang="en-IN" b="0" i="0" u="sng" dirty="0">
                <a:effectLst>
                  <a:outerShdw blurRad="38100" dist="38100" dir="2700000" algn="tl">
                    <a:srgbClr val="000000">
                      <a:alpha val="43137"/>
                    </a:srgbClr>
                  </a:outerShdw>
                </a:effectLst>
                <a:latin typeface="Söhne"/>
              </a:rPr>
              <a:t>existing work</a:t>
            </a: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0AA09DD-AB6B-4BA1-8686-57D346BFC236}"/>
              </a:ext>
            </a:extLst>
          </p:cNvPr>
          <p:cNvSpPr>
            <a:spLocks noGrp="1"/>
          </p:cNvSpPr>
          <p:nvPr>
            <p:ph idx="1"/>
          </p:nvPr>
        </p:nvSpPr>
        <p:spPr>
          <a:xfrm>
            <a:off x="1066768" y="1576874"/>
            <a:ext cx="10338317" cy="4618652"/>
          </a:xfrm>
        </p:spPr>
        <p:txBody>
          <a:bodyPr>
            <a:normAutofit fontScale="92500" lnSpcReduction="20000"/>
          </a:bodyPr>
          <a:lstStyle/>
          <a:p>
            <a:pPr algn="just">
              <a:buFont typeface="+mj-lt"/>
              <a:buAutoNum type="arabicPeriod"/>
            </a:pPr>
            <a:r>
              <a:rPr lang="en-US" sz="2200" b="1" i="0" dirty="0">
                <a:effectLst>
                  <a:outerShdw blurRad="38100" dist="38100" dir="2700000" algn="tl">
                    <a:srgbClr val="000000">
                      <a:alpha val="43137"/>
                    </a:srgbClr>
                  </a:outerShdw>
                </a:effectLst>
                <a:latin typeface="Söhne"/>
              </a:rPr>
              <a:t>Object detection and tracking</a:t>
            </a:r>
            <a:r>
              <a:rPr lang="en-US" sz="2200" b="0" i="0" dirty="0">
                <a:effectLst>
                  <a:outerShdw blurRad="38100" dist="38100" dir="2700000" algn="tl">
                    <a:srgbClr val="000000">
                      <a:alpha val="43137"/>
                    </a:srgbClr>
                  </a:outerShdw>
                </a:effectLst>
                <a:latin typeface="Söhne"/>
              </a:rPr>
              <a:t>: Object detection is the process of detecting specific objects in an image or video frame. Tracking is the process of following the detected object as it moves through the scene. There are many algorithms available for object detection and tracking, including YOLO, Faster R-CNN, and OpenCV.</a:t>
            </a:r>
          </a:p>
          <a:p>
            <a:pPr algn="just">
              <a:buFont typeface="+mj-lt"/>
              <a:buAutoNum type="arabicPeriod"/>
            </a:pPr>
            <a:r>
              <a:rPr lang="en-US" sz="2200" b="1" i="0" dirty="0">
                <a:effectLst>
                  <a:outerShdw blurRad="38100" dist="38100" dir="2700000" algn="tl">
                    <a:srgbClr val="000000">
                      <a:alpha val="43137"/>
                    </a:srgbClr>
                  </a:outerShdw>
                </a:effectLst>
                <a:latin typeface="Söhne"/>
              </a:rPr>
              <a:t>Activity recognition</a:t>
            </a:r>
            <a:r>
              <a:rPr lang="en-US" sz="2200" b="0" i="0" dirty="0">
                <a:effectLst>
                  <a:outerShdw blurRad="38100" dist="38100" dir="2700000" algn="tl">
                    <a:srgbClr val="000000">
                      <a:alpha val="43137"/>
                    </a:srgbClr>
                  </a:outerShdw>
                </a:effectLst>
                <a:latin typeface="Söhne"/>
              </a:rPr>
              <a:t>: Activity recognition involves identifying and classifying human activities in a video stream. This can include actions like walking, running, and sitting, as well as more complex activities like fighting, stealing, and loitering. Many different machine learning algorithms can be used for activity recognition, including deep neural networks, support vector machines, and decision trees.</a:t>
            </a:r>
          </a:p>
          <a:p>
            <a:pPr algn="just">
              <a:buFont typeface="+mj-lt"/>
              <a:buAutoNum type="arabicPeriod"/>
            </a:pPr>
            <a:r>
              <a:rPr lang="en-US" sz="2200" b="1" i="0" dirty="0">
                <a:effectLst>
                  <a:outerShdw blurRad="38100" dist="38100" dir="2700000" algn="tl">
                    <a:srgbClr val="000000">
                      <a:alpha val="43137"/>
                    </a:srgbClr>
                  </a:outerShdw>
                </a:effectLst>
                <a:latin typeface="Söhne"/>
              </a:rPr>
              <a:t>Facial recognition</a:t>
            </a:r>
            <a:r>
              <a:rPr lang="en-US" sz="2200" b="0" i="0" dirty="0">
                <a:effectLst>
                  <a:outerShdw blurRad="38100" dist="38100" dir="2700000" algn="tl">
                    <a:srgbClr val="000000">
                      <a:alpha val="43137"/>
                    </a:srgbClr>
                  </a:outerShdw>
                </a:effectLst>
                <a:latin typeface="Söhne"/>
              </a:rPr>
              <a:t>: Facial recognition is the process of identifying individuals in a video stream based on their facial features. This can be used to track individuals as they move through a space, to identify known criminals or persons of interest, or to match faces against a watchlist. Facial recognition algorithms often use deep learning techniques to analyze and interpret facial features.</a:t>
            </a:r>
          </a:p>
          <a:p>
            <a:endParaRPr lang="en-IN" sz="1800" dirty="0"/>
          </a:p>
        </p:txBody>
      </p:sp>
    </p:spTree>
    <p:extLst>
      <p:ext uri="{BB962C8B-B14F-4D97-AF65-F5344CB8AC3E}">
        <p14:creationId xmlns:p14="http://schemas.microsoft.com/office/powerpoint/2010/main" val="7936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74EC-5320-8CBE-A9A9-8890E24ABCFC}"/>
              </a:ext>
            </a:extLst>
          </p:cNvPr>
          <p:cNvSpPr>
            <a:spLocks noGrp="1"/>
          </p:cNvSpPr>
          <p:nvPr>
            <p:ph type="title"/>
          </p:nvPr>
        </p:nvSpPr>
        <p:spPr>
          <a:xfrm>
            <a:off x="779884" y="2689715"/>
            <a:ext cx="10632232" cy="1478570"/>
          </a:xfrm>
        </p:spPr>
        <p:txBody>
          <a:bodyPr>
            <a:normAutofit/>
          </a:bodyPr>
          <a:lstStyle/>
          <a:p>
            <a:pPr algn="ctr"/>
            <a:r>
              <a:rPr lang="en-US" sz="4000" dirty="0">
                <a:effectLst>
                  <a:outerShdw blurRad="38100" dist="38100" dir="2700000" algn="tl">
                    <a:srgbClr val="000000">
                      <a:alpha val="43137"/>
                    </a:srgbClr>
                  </a:outerShdw>
                </a:effectLst>
              </a:rPr>
              <a:t>Disadvantages with the existing work</a:t>
            </a:r>
            <a:endParaRPr lang="en-IN"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66686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262</TotalTime>
  <Words>2150</Words>
  <Application>Microsoft Office PowerPoint</Application>
  <PresentationFormat>Widescreen</PresentationFormat>
  <Paragraphs>111</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Algerian</vt:lpstr>
      <vt:lpstr>Arial</vt:lpstr>
      <vt:lpstr>Bahnschrift</vt:lpstr>
      <vt:lpstr>Bahnschrift SemiLight</vt:lpstr>
      <vt:lpstr>Cambria</vt:lpstr>
      <vt:lpstr>Söhne</vt:lpstr>
      <vt:lpstr>Tw Cen MT</vt:lpstr>
      <vt:lpstr>Circuit</vt:lpstr>
      <vt:lpstr>Intelligent video  surveillance using deep learning</vt:lpstr>
      <vt:lpstr>CONTENTS</vt:lpstr>
      <vt:lpstr>OVERVIEW OF DOMAIN</vt:lpstr>
      <vt:lpstr>DOMAIN: deep learning</vt:lpstr>
      <vt:lpstr>ABSTRACT:</vt:lpstr>
      <vt:lpstr>objectives</vt:lpstr>
      <vt:lpstr>Existing work</vt:lpstr>
      <vt:lpstr>existing work</vt:lpstr>
      <vt:lpstr>Disadvantages with the existing work</vt:lpstr>
      <vt:lpstr>Disadvantages :</vt:lpstr>
      <vt:lpstr>Proposed work  </vt:lpstr>
      <vt:lpstr>Proposed work :</vt:lpstr>
      <vt:lpstr>Proposed work in the field of intelligent video surveillance includes:</vt:lpstr>
      <vt:lpstr>ENHANCING SECURITY</vt:lpstr>
      <vt:lpstr>Crime prevention</vt:lpstr>
      <vt:lpstr>Crowd control</vt:lpstr>
      <vt:lpstr>Traffic monitoring</vt:lpstr>
      <vt:lpstr>Emergency response</vt:lpstr>
      <vt:lpstr>Behavioral analysis</vt:lpstr>
      <vt:lpstr>Advantages of Proposed work</vt:lpstr>
      <vt:lpstr>Advantages :</vt:lpstr>
      <vt:lpstr>modules</vt:lpstr>
      <vt:lpstr>intelligent video surveillance moduleS</vt:lpstr>
      <vt:lpstr>Some of the features of an intelligent video surveillance module include:</vt:lpstr>
      <vt:lpstr>SOFTWARE AND HARDWARE Requirements: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video  surveillance using deep learning</dc:title>
  <dc:creator>prahadeesh raman</dc:creator>
  <cp:lastModifiedBy>prahadeesh raman</cp:lastModifiedBy>
  <cp:revision>6</cp:revision>
  <dcterms:created xsi:type="dcterms:W3CDTF">2023-03-08T14:00:56Z</dcterms:created>
  <dcterms:modified xsi:type="dcterms:W3CDTF">2023-04-25T12:10:15Z</dcterms:modified>
</cp:coreProperties>
</file>