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6533" y="3701405"/>
            <a:ext cx="11135784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404668"/>
            <a:ext cx="11135784" cy="5175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63" name="Line 14" descr="#wm#_7_01_*Z"/>
          <p:cNvSpPr>
            <a:spLocks noChangeShapeType="1"/>
          </p:cNvSpPr>
          <p:nvPr/>
        </p:nvSpPr>
        <p:spPr bwMode="auto">
          <a:xfrm>
            <a:off x="3119968" y="4404667"/>
            <a:ext cx="6049433" cy="0"/>
          </a:xfrm>
          <a:prstGeom prst="line">
            <a:avLst/>
          </a:prstGeom>
          <a:noFill/>
          <a:ln w="19050" cap="flat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3" descr="#wm#_7_01_*Z"/>
          <p:cNvGrpSpPr/>
          <p:nvPr/>
        </p:nvGrpSpPr>
        <p:grpSpPr bwMode="auto">
          <a:xfrm>
            <a:off x="3955795" y="1190189"/>
            <a:ext cx="4280411" cy="2474703"/>
            <a:chOff x="0" y="0"/>
            <a:chExt cx="2543995" cy="1470643"/>
          </a:xfrm>
        </p:grpSpPr>
        <p:sp>
          <p:nvSpPr>
            <p:cNvPr id="17" name="Rectangle 9" descr="#wm#_7_01_*Z"/>
            <p:cNvSpPr>
              <a:spLocks noChangeArrowheads="1"/>
            </p:cNvSpPr>
            <p:nvPr/>
          </p:nvSpPr>
          <p:spPr bwMode="auto"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18" name="Line 13" descr="#wm#_7_01_*Z"/>
            <p:cNvSpPr>
              <a:spLocks noChangeShapeType="1"/>
            </p:cNvSpPr>
            <p:nvPr/>
          </p:nvSpPr>
          <p:spPr bwMode="auto">
            <a:xfrm>
              <a:off x="0" y="1469707"/>
              <a:ext cx="2543995" cy="936"/>
            </a:xfrm>
            <a:prstGeom prst="line">
              <a:avLst/>
            </a:prstGeom>
            <a:noFill/>
            <a:ln w="28575" cap="flat" cmpd="sng">
              <a:solidFill>
                <a:srgbClr val="DC7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 descr="#wm#_7_01_*Z"/>
            <p:cNvSpPr/>
            <p:nvPr/>
          </p:nvSpPr>
          <p:spPr bwMode="auto">
            <a:xfrm>
              <a:off x="116323" y="0"/>
              <a:ext cx="2405321" cy="684925"/>
            </a:xfrm>
            <a:custGeom>
              <a:avLst/>
              <a:gdLst>
                <a:gd name="T0" fmla="*/ 0 w 21600"/>
                <a:gd name="T1" fmla="*/ 21600 h 21600"/>
                <a:gd name="T2" fmla="*/ 8716 w 21600"/>
                <a:gd name="T3" fmla="*/ 16145 h 21600"/>
                <a:gd name="T4" fmla="*/ 11906 w 21600"/>
                <a:gd name="T5" fmla="*/ 685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9" descr="#wm#_7_01_*Z"/>
            <p:cNvSpPr>
              <a:spLocks noChangeArrowheads="1"/>
            </p:cNvSpPr>
            <p:nvPr/>
          </p:nvSpPr>
          <p:spPr bwMode="auto"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1" name="Rectangle 9" descr="#wm#_7_01_*Z"/>
            <p:cNvSpPr>
              <a:spLocks noChangeArrowheads="1"/>
            </p:cNvSpPr>
            <p:nvPr/>
          </p:nvSpPr>
          <p:spPr bwMode="auto"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2" name="Rectangle 9" descr="#wm#_7_01_*Z"/>
            <p:cNvSpPr>
              <a:spLocks noChangeArrowheads="1"/>
            </p:cNvSpPr>
            <p:nvPr/>
          </p:nvSpPr>
          <p:spPr bwMode="auto"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3" name="Rectangle 9" descr="#wm#_7_01_*Z"/>
            <p:cNvSpPr>
              <a:spLocks noChangeArrowheads="1"/>
            </p:cNvSpPr>
            <p:nvPr/>
          </p:nvSpPr>
          <p:spPr bwMode="auto"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08767" y="666427"/>
            <a:ext cx="5376333" cy="69625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701801"/>
            <a:ext cx="9889068" cy="42960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929180"/>
            <a:ext cx="4598400" cy="541220"/>
          </a:xfrm>
        </p:spPr>
        <p:txBody>
          <a:bodyPr anchor="ctr" anchorCtr="0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6400" y="3531600"/>
            <a:ext cx="6730027" cy="1337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Group 5" descr="#wm#_7_12_*Z"/>
          <p:cNvGrpSpPr/>
          <p:nvPr>
            <p:custDataLst>
              <p:tags r:id="rId2"/>
            </p:custDataLst>
          </p:nvPr>
        </p:nvGrpSpPr>
        <p:grpSpPr bwMode="auto">
          <a:xfrm>
            <a:off x="1073151" y="2649538"/>
            <a:ext cx="1581149" cy="1580400"/>
            <a:chOff x="0" y="0"/>
            <a:chExt cx="1866" cy="1964"/>
          </a:xfrm>
        </p:grpSpPr>
        <p:pic>
          <p:nvPicPr>
            <p:cNvPr id="8" name="Picture 4" descr="#wm#_7_12_*Z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" y="0"/>
              <a:ext cx="174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5" descr="#wm#_7_12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72"/>
              <a:ext cx="1867" cy="1893"/>
            </a:xfrm>
            <a:prstGeom prst="ellipse">
              <a:avLst/>
            </a:prstGeom>
            <a:noFill/>
            <a:ln w="9525" cmpd="sng">
              <a:solidFill>
                <a:srgbClr val="CC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zh-CN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80527" y="2077084"/>
            <a:ext cx="6513" cy="2982596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 descr="#wm#_7_20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94667" y="3451225"/>
            <a:ext cx="4749800" cy="0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40800" y="2869200"/>
            <a:ext cx="4656000" cy="57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algn="ctr">
              <a:defRPr sz="30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</a:t>
            </a:r>
            <a:r>
              <a:rPr lang="zh-CN" noProof="0" dirty="0" smtClean="0">
                <a:sym typeface="Arial" pitchFamily="34" charset="0"/>
              </a:rPr>
              <a:t>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8000" y="3499200"/>
            <a:ext cx="4752000" cy="5013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2700" y="514780"/>
            <a:ext cx="7078980" cy="520700"/>
          </a:xfrm>
        </p:spPr>
        <p:txBody>
          <a:bodyPr anchor="ctr" anchorCtr="0">
            <a:normAutofit/>
          </a:bodyPr>
          <a:lstStyle>
            <a:lvl1pPr>
              <a:defRPr sz="2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279682"/>
            <a:ext cx="3261101" cy="4892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67946" y="1279682"/>
            <a:ext cx="5780868" cy="489251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2456" y="577851"/>
            <a:ext cx="1719943" cy="5218113"/>
          </a:xfrm>
        </p:spPr>
        <p:txBody>
          <a:bodyPr vert="eaVert" anchor="ctr" anchorCtr="0">
            <a:normAutofit/>
          </a:bodyPr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577851"/>
            <a:ext cx="8975271" cy="5218113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3914"/>
            <a:ext cx="10972800" cy="807156"/>
          </a:xfrm>
          <a:prstGeom prst="rect">
            <a:avLst/>
          </a:prstGeom>
          <a:solidFill>
            <a:srgbClr val="FFFFFF">
              <a:alpha val="1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063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chemeClr val="bg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43205" indent="-243205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瀑布流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瀑布流概念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785" y="1701800"/>
            <a:ext cx="9888855" cy="5054600"/>
          </a:xfrm>
        </p:spPr>
        <p:txBody>
          <a:bodyPr>
            <a:normAutofit/>
          </a:bodyPr>
          <a:p>
            <a:r>
              <a:rPr lang="zh-CN" altLang="en-US"/>
              <a:t>瀑布流，又称瀑布流式布局。是比较流行的一种网站页面布局，视觉表现为参差不齐的多栏布局，随着页面滚动条向下滚动，这种布局还会不断加载数据块并附加至当前尾部。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huaban.com</a:t>
            </a:r>
            <a:endParaRPr lang="en-US" altLang="zh-CN"/>
          </a:p>
          <a:p>
            <a:r>
              <a:rPr lang="en-US" altLang="zh-CN"/>
              <a:t>http://photo.weibo.com/welcome/hot?nologin=1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特点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琳琅满目：整版以图片为主，大小不一的图片按照一定的规律排列。</a:t>
            </a:r>
            <a:endParaRPr lang="zh-CN" altLang="en-US"/>
          </a:p>
          <a:p>
            <a:r>
              <a:rPr lang="zh-CN" altLang="en-US"/>
              <a:t>唯美：图片的风格以唯美的图片为主。</a:t>
            </a:r>
            <a:endParaRPr lang="zh-CN" altLang="en-US"/>
          </a:p>
          <a:p>
            <a:r>
              <a:rPr lang="zh-CN" altLang="en-US"/>
              <a:t>操作简单：在浏览网站的时候只需要轻轻滑动一下鼠标滚轮，一切的美妙的图片精彩便可呈现在你面前。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常见网站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鼻祖：Pinterest</a:t>
            </a:r>
            <a:endParaRPr lang="en-US" altLang="zh-CN"/>
          </a:p>
          <a:p>
            <a:r>
              <a:rPr lang="en-US" altLang="zh-CN">
                <a:sym typeface="+mn-ea"/>
              </a:rPr>
              <a:t>通用类：豆瓣市集，花瓣网，我喜欢，读图知天下</a:t>
            </a:r>
            <a:endParaRPr lang="en-US" altLang="zh-CN"/>
          </a:p>
          <a:p>
            <a:r>
              <a:rPr lang="en-US" altLang="zh-CN">
                <a:sym typeface="+mn-ea"/>
              </a:rPr>
              <a:t>美女图片：图丽网</a:t>
            </a:r>
            <a:endParaRPr lang="en-US" altLang="zh-CN"/>
          </a:p>
          <a:p>
            <a:r>
              <a:rPr lang="en-US" altLang="zh-CN">
                <a:sym typeface="+mn-ea"/>
              </a:rPr>
              <a:t>时尚资讯类：看潮网</a:t>
            </a:r>
            <a:endParaRPr lang="en-US" altLang="zh-CN"/>
          </a:p>
          <a:p>
            <a:r>
              <a:rPr lang="en-US" altLang="zh-CN">
                <a:sym typeface="+mn-ea"/>
              </a:rPr>
              <a:t>时尚购物类：蘑菇街，美丽说，人人逛街，卡当网</a:t>
            </a:r>
            <a:endParaRPr lang="en-US" altLang="zh-CN"/>
          </a:p>
          <a:p>
            <a:r>
              <a:rPr lang="en-US" altLang="zh-CN">
                <a:sym typeface="+mn-ea"/>
              </a:rPr>
              <a:t>品牌推广类：凡客达人</a:t>
            </a:r>
            <a:endParaRPr lang="en-US" altLang="zh-CN"/>
          </a:p>
          <a:p>
            <a:r>
              <a:rPr lang="en-US" altLang="zh-CN">
                <a:sym typeface="+mn-ea"/>
              </a:rPr>
              <a:t>家居o2o类：新巢网小猫家</a:t>
            </a:r>
            <a:endParaRPr lang="en-US" altLang="zh-CN"/>
          </a:p>
          <a:p>
            <a:r>
              <a:rPr lang="en-US" altLang="zh-CN">
                <a:sym typeface="+mn-ea"/>
              </a:rPr>
              <a:t>微博社交类： 都爱看</a:t>
            </a:r>
            <a:endParaRPr lang="en-US" altLang="zh-CN"/>
          </a:p>
          <a:p>
            <a:r>
              <a:rPr lang="en-US" altLang="zh-CN">
                <a:sym typeface="+mn-ea"/>
              </a:rPr>
              <a:t>搞笑图片类：道趣儿</a:t>
            </a:r>
            <a:endParaRPr lang="en-US" altLang="zh-CN"/>
          </a:p>
          <a:p>
            <a:r>
              <a:rPr lang="en-US" altLang="zh-CN">
                <a:sym typeface="+mn-ea"/>
              </a:rPr>
              <a:t>艺术收藏类：微艺术</a:t>
            </a:r>
            <a:endParaRPr lang="en-US" altLang="zh-CN"/>
          </a:p>
          <a:p>
            <a:r>
              <a:rPr lang="en-US" altLang="zh-CN">
                <a:sym typeface="+mn-ea"/>
              </a:rPr>
              <a:t>潮流图文分享：荷都分享网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提炼特点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瀑布流特点：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1.以列为准，进行布局。列宽固定，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每张图片都是往高度最低的列中添加。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2.响应式布局，列的数量会根据窗体的大小而变化。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3.分页加载，是根据屏幕滚动自动加载图片。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第一步，列数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1.图片的定位原理和算法。css 定位，js操作。dom元素：容器的大小。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指定列宽，根据容器大小，计算列数。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获取高度最小的列；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计算图片的top 、left，指定position absolute；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添加图片到当前列；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更新列高。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重复。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第二步：添加图片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计算得到 图片添加到哪一个列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第三步：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更新列高，容器高度等。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4*i*3"/>
  <p:tag name="KSO_WM_UNIT_TEMPLATE_CATEGORY" val="custom"/>
  <p:tag name="KSO_WM_UNIT_TEMPLATE_INDEX" val="7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4*i*6"/>
  <p:tag name="KSO_WM_UNIT_TEMPLATE_CATEGORY" val="custom"/>
  <p:tag name="KSO_WM_UNIT_TEMPLATE_INDEX" val="7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4*i*7"/>
  <p:tag name="KSO_WM_UNIT_TEMPLATE_CATEGORY" val="custom"/>
  <p:tag name="KSO_WM_UNIT_TEMPLATE_INDEX" val="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8*i*0"/>
  <p:tag name="KSO_WM_TEMPLATE_CATEGORY" val="custom"/>
  <p:tag name="KSO_WM_TEMPLATE_INDEX" val="7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70*i*3"/>
  <p:tag name="KSO_WM_UNIT_TEMPLATE_CATEGORY" val="custom"/>
  <p:tag name="KSO_WM_UNIT_TEMPLATE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160007"/>
</p:tagLst>
</file>

<file path=ppt/theme/theme1.xml><?xml version="1.0" encoding="utf-8"?>
<a:theme xmlns:a="http://schemas.openxmlformats.org/drawingml/2006/main" name="2_默认设计模板">
  <a:themeElements>
    <a:clrScheme name="PPT7">
      <a:dk1>
        <a:srgbClr val="CC9900"/>
      </a:dk1>
      <a:lt1>
        <a:srgbClr val="FFFFFF"/>
      </a:lt1>
      <a:dk2>
        <a:srgbClr val="C0C0C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Kingsoft Office WPP</Application>
  <PresentationFormat>宽屏</PresentationFormat>
  <Paragraphs>63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2_默认设计模板</vt:lpstr>
      <vt:lpstr>瀑布流</vt:lpstr>
      <vt:lpstr>瀑布流概念</vt:lpstr>
      <vt:lpstr>特点	</vt:lpstr>
      <vt:lpstr>常见网站</vt:lpstr>
      <vt:lpstr>提炼特点</vt:lpstr>
      <vt:lpstr>第一步，列数</vt:lpstr>
      <vt:lpstr>第二步：添加图片</vt:lpstr>
      <vt:lpstr>第三步：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12</cp:revision>
  <dcterms:created xsi:type="dcterms:W3CDTF">2016-04-07T11:22:00Z</dcterms:created>
  <dcterms:modified xsi:type="dcterms:W3CDTF">2016-05-04T06:52:37Z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