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7" r:id="rId4"/>
    <p:sldId id="280" r:id="rId5"/>
    <p:sldId id="269" r:id="rId6"/>
    <p:sldId id="259" r:id="rId7"/>
    <p:sldId id="279" r:id="rId8"/>
    <p:sldId id="260" r:id="rId9"/>
    <p:sldId id="281" r:id="rId10"/>
    <p:sldId id="282" r:id="rId11"/>
    <p:sldId id="283" r:id="rId12"/>
    <p:sldId id="264" r:id="rId13"/>
    <p:sldId id="293" r:id="rId14"/>
    <p:sldId id="262" r:id="rId15"/>
    <p:sldId id="265" r:id="rId16"/>
    <p:sldId id="266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0290" y="610235"/>
            <a:ext cx="9144000" cy="1005205"/>
          </a:xfrm>
        </p:spPr>
        <p:txBody>
          <a:bodyPr/>
          <a:p>
            <a:r>
              <a:rPr lang="zh-CN" altLang="en-US"/>
              <a:t>递归函数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7380" y="4404995"/>
            <a:ext cx="11135995" cy="2135505"/>
          </a:xfrm>
        </p:spPr>
        <p:txBody>
          <a:bodyPr>
            <a:normAutofit lnSpcReduction="10000"/>
          </a:bodyPr>
          <a:p>
            <a:pPr algn="l"/>
            <a:r>
              <a:rPr lang="zh-CN" altLang="en-US"/>
              <a:t>递归函数：</a:t>
            </a:r>
            <a:r>
              <a:rPr lang="zh-CN" altLang="en-US">
                <a:sym typeface="+mn-ea"/>
              </a:rPr>
              <a:t>调用自身的函数。</a:t>
            </a:r>
            <a:r>
              <a:rPr lang="zh-CN" altLang="en-US"/>
              <a:t>在函数体内部直接或间接地自己调用自己。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兔子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第一个月   </a:t>
            </a:r>
            <a:r>
              <a:rPr lang="en-US" altLang="zh-CN"/>
              <a:t>1</a:t>
            </a:r>
            <a:r>
              <a:rPr lang="zh-CN" altLang="en-US"/>
              <a:t>对      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第二个月   </a:t>
            </a:r>
            <a:r>
              <a:rPr lang="en-US" altLang="zh-CN"/>
              <a:t>1</a:t>
            </a:r>
            <a:r>
              <a:rPr lang="zh-CN" altLang="en-US"/>
              <a:t>对      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第三个月   </a:t>
            </a:r>
            <a:r>
              <a:rPr lang="en-US"/>
              <a:t>1</a:t>
            </a:r>
            <a:r>
              <a:rPr lang="zh-CN" altLang="en-US"/>
              <a:t>对老兔子</a:t>
            </a:r>
            <a:r>
              <a:rPr lang="en-US" altLang="zh-CN"/>
              <a:t>+1</a:t>
            </a:r>
            <a:r>
              <a:rPr lang="zh-CN" altLang="en-US"/>
              <a:t>对小兔子    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第四个月   </a:t>
            </a:r>
            <a:r>
              <a:rPr lang="en-US" altLang="zh-CN"/>
              <a:t>1</a:t>
            </a:r>
            <a:r>
              <a:rPr lang="zh-CN" altLang="en-US"/>
              <a:t>对老兔子</a:t>
            </a:r>
            <a:r>
              <a:rPr lang="en-US" altLang="zh-CN"/>
              <a:t>+1</a:t>
            </a:r>
            <a:r>
              <a:rPr lang="zh-CN" altLang="en-US"/>
              <a:t>对中兔子</a:t>
            </a:r>
            <a:r>
              <a:rPr lang="en-US" altLang="zh-CN"/>
              <a:t>+1</a:t>
            </a:r>
            <a:r>
              <a:rPr lang="zh-CN" altLang="en-US"/>
              <a:t>对小兔子   </a:t>
            </a:r>
            <a:r>
              <a:rPr lang="en-US" altLang="zh-CN"/>
              <a:t>3</a:t>
            </a:r>
            <a:endParaRPr lang="en-US" altLang="zh-CN"/>
          </a:p>
          <a:p>
            <a:r>
              <a:rPr lang="zh-CN" altLang="en-US"/>
              <a:t>第五个月   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n</a:t>
            </a:r>
            <a:r>
              <a:rPr lang="zh-CN" altLang="en-US"/>
              <a:t>个月   上个月的兔子</a:t>
            </a:r>
            <a:r>
              <a:rPr lang="en-US" altLang="zh-CN"/>
              <a:t>+</a:t>
            </a:r>
            <a:r>
              <a:rPr lang="zh-CN" altLang="en-US"/>
              <a:t>本月刚出生的兔子（</a:t>
            </a:r>
            <a:r>
              <a:rPr lang="en-US" altLang="zh-CN"/>
              <a:t>==</a:t>
            </a:r>
            <a:r>
              <a:rPr lang="zh-CN" altLang="en-US"/>
              <a:t>上上月的兔子数）</a:t>
            </a:r>
            <a:endParaRPr lang="zh-CN" altLang="en-US"/>
          </a:p>
          <a:p>
            <a:r>
              <a:rPr lang="en-US" altLang="zh-CN"/>
              <a:t>f(n)=f(n-1)+f(n-2);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8555" y="666115"/>
            <a:ext cx="6823710" cy="695960"/>
          </a:xfrm>
        </p:spPr>
        <p:txBody>
          <a:bodyPr/>
          <a:p>
            <a:r>
              <a:rPr lang="en-US" altLang="zh-CN"/>
              <a:t>Fibonacci</a:t>
            </a:r>
            <a:r>
              <a:rPr lang="zh-CN" altLang="en-US"/>
              <a:t>数列</a:t>
            </a:r>
            <a:r>
              <a:rPr lang="en-US" altLang="zh-CN"/>
              <a:t>--</a:t>
            </a:r>
            <a:r>
              <a:rPr lang="zh-CN" altLang="en-US"/>
              <a:t>斐波那契数列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斐波那契数列指的是这样一个数列 0, 1, 1, 2, 3, 5, 8, 13, 21, 34, 55, 89, 144, …</a:t>
            </a:r>
            <a:endParaRPr lang="zh-CN" altLang="en-US"/>
          </a:p>
          <a:p>
            <a:r>
              <a:rPr lang="zh-CN" altLang="en-US"/>
              <a:t>特别指出：第0项是0，第1项是第一个1。</a:t>
            </a:r>
            <a:endParaRPr lang="zh-CN" altLang="en-US"/>
          </a:p>
          <a:p>
            <a:r>
              <a:rPr lang="zh-CN" altLang="en-US"/>
              <a:t>这个数列从第二项开始，每一项都等于前两项之和。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function fibo(num){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if(num &lt; 0) retrun -1;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else if(num==0) retrun 0;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else if(num==1) retrun 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else retrun fibo(num-1)+fibo(num-2);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有一只青蛙，需要跳上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级台阶。青蛙每次可以跳一级或者两级台阶。问青蛙有多少种方式可以跳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级台阶。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简化程序设计，提高易读性。</a:t>
            </a:r>
            <a:endParaRPr lang="zh-CN" altLang="en-US"/>
          </a:p>
          <a:p>
            <a:r>
              <a:rPr lang="en-US" altLang="zh-CN"/>
              <a:t>2.递归增加了系统开销。 时间上， 执行调用与返回的额外工作要占用CPU时间。空间上，随着每递归一次，栈内存就多占用一截。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中的递归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function fn(num){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if(num&lt;1) return 1;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else return arguments.callee(num-1)*num;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var fn=</a:t>
            </a:r>
            <a:r>
              <a:rPr lang="zh-CN" altLang="en-US"/>
              <a:t>（</a:t>
            </a:r>
            <a:r>
              <a:rPr lang="en-US" altLang="zh-CN"/>
              <a:t>function f(num){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if(num&lt;1) return 1;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else return f(num-1)*num;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其他常见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汉诺塔问题。 引入。。。。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树状结构遍历问题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需要有相同的处理逻辑。</a:t>
            </a:r>
            <a:endParaRPr lang="zh-CN" altLang="en-US"/>
          </a:p>
          <a:p>
            <a:r>
              <a:rPr lang="en-US" altLang="zh-CN" sz="2400">
                <a:sym typeface="+mn-ea"/>
              </a:rPr>
              <a:t>2.</a:t>
            </a:r>
            <a:r>
              <a:rPr lang="zh-CN" altLang="en-US" sz="2400">
                <a:sym typeface="+mn-ea"/>
              </a:rPr>
              <a:t>递归函数的调用。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fn(4)---&gt;fn(3);</a:t>
            </a:r>
            <a:endParaRPr lang="zh-CN" altLang="en-US"/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需要有函数结束语句。递归出口。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return 1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条件判断。</a:t>
            </a:r>
            <a:endParaRPr lang="zh-CN" altLang="en-US"/>
          </a:p>
          <a:p>
            <a:pPr lvl="1"/>
            <a:r>
              <a:rPr lang="zh-CN" altLang="en-US" sz="2400"/>
              <a:t>选择继续自调用，还是结束语句。</a:t>
            </a:r>
            <a:endParaRPr lang="zh-CN" altLang="en-US" sz="2400"/>
          </a:p>
          <a:p>
            <a:r>
              <a:rPr lang="en-US" altLang="zh-CN"/>
              <a:t>5.</a:t>
            </a:r>
            <a:r>
              <a:rPr lang="zh-CN" altLang="en-US"/>
              <a:t>递归节点需要向结束条件靠近，并最终达到结束条件。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递归函数的理解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递归其实就是把问题传递下去、直到找到某个确切的结果后，再一步一步回归初始问题本身的过程。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举例：我想知道同学张三身高，张三不直接告诉我他多高：他说他比张四高</a:t>
            </a:r>
            <a:r>
              <a:rPr lang="en-US" altLang="zh-CN"/>
              <a:t>1cm</a:t>
            </a:r>
            <a:r>
              <a:rPr lang="zh-CN" altLang="en-US"/>
              <a:t>；我只好去问张四多高，张四说：他比张五高</a:t>
            </a:r>
            <a:r>
              <a:rPr lang="en-US" altLang="zh-CN"/>
              <a:t>1cm</a:t>
            </a:r>
            <a:r>
              <a:rPr lang="zh-CN" altLang="en-US"/>
              <a:t>；张五比张六高</a:t>
            </a:r>
            <a:r>
              <a:rPr lang="en-US" altLang="zh-CN"/>
              <a:t>1cm</a:t>
            </a:r>
            <a:r>
              <a:rPr lang="zh-CN" altLang="en-US"/>
              <a:t>；我一直问下去，张</a:t>
            </a:r>
            <a:r>
              <a:rPr lang="en-US" altLang="zh-CN"/>
              <a:t>7</a:t>
            </a:r>
            <a:r>
              <a:rPr lang="zh-CN" altLang="en-US"/>
              <a:t>，张</a:t>
            </a:r>
            <a:r>
              <a:rPr lang="en-US" altLang="zh-CN"/>
              <a:t>8</a:t>
            </a:r>
            <a:r>
              <a:rPr lang="zh-CN" altLang="en-US"/>
              <a:t>，张</a:t>
            </a:r>
            <a:r>
              <a:rPr lang="en-US" altLang="zh-CN"/>
              <a:t>9</a:t>
            </a:r>
            <a:r>
              <a:rPr lang="zh-CN" altLang="en-US"/>
              <a:t>，张</a:t>
            </a:r>
            <a:r>
              <a:rPr lang="en-US" altLang="zh-CN"/>
              <a:t>10</a:t>
            </a:r>
            <a:r>
              <a:rPr lang="zh-CN" altLang="en-US"/>
              <a:t>，终于知道了张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170cm</a:t>
            </a:r>
            <a:r>
              <a:rPr lang="zh-CN" altLang="en-US"/>
              <a:t>。这个过程就是把问题传递下去的过程！并找到了一个结果，张十是</a:t>
            </a:r>
            <a:r>
              <a:rPr lang="en-US" altLang="zh-CN"/>
              <a:t>170cm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那么我最初的问题，是想知道张三身高。需要再把问题回归，张十。。。。。。到张三。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	   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8555" y="666115"/>
            <a:ext cx="6416040" cy="695960"/>
          </a:xfrm>
        </p:spPr>
        <p:txBody>
          <a:bodyPr/>
          <a:p>
            <a:r>
              <a:rPr lang="zh-CN" altLang="en-US"/>
              <a:t>计算 </a:t>
            </a:r>
            <a:r>
              <a:rPr lang="en-US" altLang="zh-CN"/>
              <a:t>1*2*3*4....*n</a:t>
            </a:r>
            <a:r>
              <a:rPr lang="zh-CN" altLang="en-US"/>
              <a:t>的值？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function  fn(num){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var result=1;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for(var i=1;i&lt;=num;i++)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result=result*i;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return result;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567" y="163507"/>
            <a:ext cx="5376333" cy="696253"/>
          </a:xfrm>
        </p:spPr>
        <p:txBody>
          <a:bodyPr/>
          <a:p>
            <a:r>
              <a:rPr lang="zh-CN" altLang="en-US"/>
              <a:t>递归思路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585" y="880745"/>
            <a:ext cx="10939780" cy="578929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对于 </a:t>
            </a:r>
            <a:r>
              <a:rPr lang="en-US" altLang="zh-CN"/>
              <a:t>1*2*3*....*99*100 </a:t>
            </a:r>
            <a:r>
              <a:rPr lang="zh-CN" altLang="en-US"/>
              <a:t>的阶乘计算。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（</a:t>
            </a:r>
            <a:r>
              <a:rPr lang="en-US" altLang="zh-CN"/>
              <a:t>1*2*3*4...*99</a:t>
            </a:r>
            <a:r>
              <a:rPr lang="zh-CN" altLang="en-US"/>
              <a:t>）</a:t>
            </a:r>
            <a:r>
              <a:rPr lang="en-US" altLang="zh-CN"/>
              <a:t>*100</a:t>
            </a:r>
            <a:endParaRPr lang="en-US" altLang="zh-CN"/>
          </a:p>
          <a:p>
            <a:r>
              <a:rPr lang="en-US" altLang="zh-CN"/>
              <a:t>2. ((1*2*3*4...*98)*99)*100</a:t>
            </a:r>
            <a:endParaRPr lang="en-US" altLang="zh-CN"/>
          </a:p>
          <a:p>
            <a:r>
              <a:rPr lang="en-US" altLang="zh-CN"/>
              <a:t>3. (((1*2*3*4...*97)*98)*99)*100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99 ((((((((1)*2)*3)......98*99)*100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1.fn(100)=fn(99)*100;</a:t>
            </a:r>
            <a:endParaRPr lang="en-US" altLang="zh-CN"/>
          </a:p>
          <a:p>
            <a:r>
              <a:rPr lang="en-US" altLang="zh-CN"/>
              <a:t>2.fn(99)=fn(98)*99;</a:t>
            </a:r>
            <a:endParaRPr lang="en-US" altLang="zh-CN"/>
          </a:p>
          <a:p>
            <a:r>
              <a:rPr lang="en-US" altLang="zh-CN"/>
              <a:t>3.fn(98)=fn(97)*98;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99.fn(2)=fn(1)*2;</a:t>
            </a:r>
            <a:endParaRPr lang="en-US" altLang="zh-CN"/>
          </a:p>
          <a:p>
            <a:r>
              <a:rPr lang="en-US" altLang="zh-CN"/>
              <a:t>100.fn(1)=1;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fn(n)=fn(n-1)*n;</a:t>
            </a:r>
            <a:endParaRPr lang="en-US" altLang="zh-CN"/>
          </a:p>
          <a:p>
            <a:r>
              <a:rPr lang="en-US" altLang="zh-CN"/>
              <a:t>fn(1)=1;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递归函数方法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function fn(n){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if(n==1){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return 1;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					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else{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		return fn(n-1)*n;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var f5=fn(5);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54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7166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9198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5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8" name="下箭头 7"/>
          <p:cNvSpPr/>
          <p:nvPr/>
        </p:nvSpPr>
        <p:spPr>
          <a:xfrm>
            <a:off x="1123004" y="1512352"/>
            <a:ext cx="646176" cy="41656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/>
        </p:nvSpPr>
        <p:spPr>
          <a:xfrm>
            <a:off x="27486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8502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4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11" name="下箭头 10"/>
          <p:cNvSpPr/>
          <p:nvPr/>
        </p:nvSpPr>
        <p:spPr>
          <a:xfrm>
            <a:off x="3155004" y="1512352"/>
            <a:ext cx="646176" cy="42672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2" name="直接箭头连接符 11"/>
          <p:cNvCxnSpPr>
            <a:endCxn id="33" idx="6"/>
          </p:cNvCxnSpPr>
          <p:nvPr/>
        </p:nvCxnSpPr>
        <p:spPr>
          <a:xfrm rot="10800000">
            <a:off x="2139004" y="6185952"/>
            <a:ext cx="914400" cy="2117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9805" y="5982752"/>
            <a:ext cx="711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5 X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14" name="直接箭头连接符 13"/>
          <p:cNvCxnSpPr>
            <a:stCxn id="34" idx="0"/>
          </p:cNvCxnSpPr>
          <p:nvPr/>
        </p:nvCxnSpPr>
        <p:spPr>
          <a:xfrm rot="5400000" flipH="1" flipV="1">
            <a:off x="2434660" y="2842296"/>
            <a:ext cx="4470400" cy="1607312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5491804" y="1512352"/>
            <a:ext cx="646176" cy="42672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51870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3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74222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4873060" y="2943896"/>
            <a:ext cx="4368800" cy="1505712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>
          <a:xfrm>
            <a:off x="7828604" y="1613952"/>
            <a:ext cx="646176" cy="41656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75238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2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9352604" y="1309152"/>
            <a:ext cx="1422400" cy="52832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2" name="直接箭头连接符 21"/>
          <p:cNvCxnSpPr>
            <a:stCxn id="37" idx="0"/>
          </p:cNvCxnSpPr>
          <p:nvPr/>
        </p:nvCxnSpPr>
        <p:spPr>
          <a:xfrm rot="5400000" flipH="1" flipV="1">
            <a:off x="6905060" y="3045496"/>
            <a:ext cx="4368800" cy="1302512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下箭头 22"/>
          <p:cNvSpPr/>
          <p:nvPr/>
        </p:nvSpPr>
        <p:spPr>
          <a:xfrm>
            <a:off x="9759004" y="1512352"/>
            <a:ext cx="646176" cy="426720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9454204" y="902752"/>
            <a:ext cx="1219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fun(</a:t>
            </a:r>
            <a:r>
              <a:rPr lang="en-US" altLang="zh-CN" sz="2400" b="1" smtClean="0">
                <a:solidFill>
                  <a:srgbClr val="FF0000"/>
                </a:solidFill>
              </a:rPr>
              <a:t>1</a:t>
            </a:r>
            <a:r>
              <a:rPr lang="en-US" altLang="zh-CN" sz="2400" smtClean="0"/>
              <a:t>)</a:t>
            </a:r>
            <a:endParaRPr lang="zh-CN" altLang="en-US" sz="2400"/>
          </a:p>
        </p:txBody>
      </p:sp>
      <p:sp>
        <p:nvSpPr>
          <p:cNvPr id="25" name="椭圆形标注 24"/>
          <p:cNvSpPr/>
          <p:nvPr/>
        </p:nvSpPr>
        <p:spPr>
          <a:xfrm>
            <a:off x="9962204" y="2563912"/>
            <a:ext cx="2133600" cy="1422400"/>
          </a:xfrm>
          <a:prstGeom prst="wedgeEllipseCallout">
            <a:avLst>
              <a:gd name="adj1" fmla="val -52758"/>
              <a:gd name="adj2" fmla="val 110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ysClr val="windowText" lastClr="000000"/>
                </a:solidFill>
              </a:rPr>
              <a:t>If ( num == 1)</a:t>
            </a:r>
            <a:endParaRPr lang="en-US" altLang="zh-CN" sz="160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CN" sz="1600" smtClean="0">
                <a:solidFill>
                  <a:sysClr val="windowText" lastClr="000000"/>
                </a:solidFill>
              </a:rPr>
              <a:t>return 1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26" name="直接箭头连接符 25"/>
          <p:cNvCxnSpPr>
            <a:endCxn id="37" idx="6"/>
          </p:cNvCxnSpPr>
          <p:nvPr/>
        </p:nvCxnSpPr>
        <p:spPr>
          <a:xfrm rot="10800000">
            <a:off x="8743004" y="6185952"/>
            <a:ext cx="1219200" cy="2117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23804" y="5982752"/>
            <a:ext cx="711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000000"/>
                </a:solidFill>
              </a:rPr>
              <a:t>2 X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28" name="直接箭头连接符 27"/>
          <p:cNvCxnSpPr>
            <a:stCxn id="27" idx="1"/>
            <a:endCxn id="36" idx="6"/>
          </p:cNvCxnSpPr>
          <p:nvPr/>
        </p:nvCxnSpPr>
        <p:spPr>
          <a:xfrm flipH="1" flipV="1">
            <a:off x="6508227" y="6186005"/>
            <a:ext cx="1016000" cy="25400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88604" y="5982752"/>
            <a:ext cx="640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3 X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cxnSp>
        <p:nvCxnSpPr>
          <p:cNvPr id="30" name="直接箭头连接符 29"/>
          <p:cNvCxnSpPr>
            <a:endCxn id="34" idx="6"/>
          </p:cNvCxnSpPr>
          <p:nvPr/>
        </p:nvCxnSpPr>
        <p:spPr>
          <a:xfrm rot="10800000">
            <a:off x="4171004" y="6185952"/>
            <a:ext cx="1219200" cy="2117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51804" y="5982752"/>
            <a:ext cx="640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4 X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62204" y="5982752"/>
            <a:ext cx="3524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529404" y="5881152"/>
            <a:ext cx="609600" cy="6096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椭圆 33"/>
          <p:cNvSpPr/>
          <p:nvPr/>
        </p:nvSpPr>
        <p:spPr>
          <a:xfrm>
            <a:off x="3561404" y="5881152"/>
            <a:ext cx="609600" cy="6096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 </a:t>
            </a:r>
            <a:endParaRPr lang="zh-CN" altLang="en-US" sz="2400"/>
          </a:p>
        </p:txBody>
      </p:sp>
      <p:cxnSp>
        <p:nvCxnSpPr>
          <p:cNvPr id="35" name="直接箭头连接符 34"/>
          <p:cNvCxnSpPr>
            <a:stCxn id="33" idx="0"/>
            <a:endCxn id="10" idx="2"/>
          </p:cNvCxnSpPr>
          <p:nvPr/>
        </p:nvCxnSpPr>
        <p:spPr>
          <a:xfrm flipV="1">
            <a:off x="1834204" y="1359952"/>
            <a:ext cx="1625600" cy="4521200"/>
          </a:xfrm>
          <a:prstGeom prst="straightConnector1">
            <a:avLst/>
          </a:prstGeom>
          <a:ln w="38100">
            <a:solidFill>
              <a:srgbClr val="F3111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98204" y="5881152"/>
            <a:ext cx="609600" cy="6096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 </a:t>
            </a:r>
            <a:endParaRPr lang="zh-CN" altLang="en-US" sz="2400"/>
          </a:p>
        </p:txBody>
      </p:sp>
      <p:sp>
        <p:nvSpPr>
          <p:cNvPr id="37" name="椭圆 36"/>
          <p:cNvSpPr/>
          <p:nvPr/>
        </p:nvSpPr>
        <p:spPr>
          <a:xfrm>
            <a:off x="8133404" y="5881152"/>
            <a:ext cx="609600" cy="6096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 </a:t>
            </a:r>
            <a:endParaRPr lang="zh-CN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8235004" y="5982752"/>
            <a:ext cx="3524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1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99804" y="5982752"/>
            <a:ext cx="3524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2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63004" y="5998309"/>
            <a:ext cx="3524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6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9404" y="5982752"/>
            <a:ext cx="5219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chemeClr val="bg1"/>
                </a:solidFill>
              </a:rPr>
              <a:t>24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0" grpId="0"/>
      <p:bldP spid="11" grpId="0" bldLvl="0" animBg="1"/>
      <p:bldP spid="15" grpId="0" bldLvl="0" animBg="1"/>
      <p:bldP spid="16" grpId="0"/>
      <p:bldP spid="17" grpId="0" bldLvl="0" animBg="1"/>
      <p:bldP spid="19" grpId="0" bldLvl="0" animBg="1"/>
      <p:bldP spid="20" grpId="0"/>
      <p:bldP spid="21" grpId="0" bldLvl="0" animBg="1"/>
      <p:bldP spid="23" grpId="0" bldLvl="0" animBg="1"/>
      <p:bldP spid="24" grpId="0"/>
      <p:bldP spid="25" grpId="0" bldLvl="0" animBg="1"/>
      <p:bldP spid="27" grpId="0"/>
      <p:bldP spid="29" grpId="0"/>
      <p:bldP spid="31" grpId="0"/>
      <p:bldP spid="32" grpId="0"/>
      <p:bldP spid="34" grpId="0" bldLvl="0" animBg="1"/>
      <p:bldP spid="36" grpId="0" bldLvl="0" animBg="1"/>
      <p:bldP spid="37" grpId="0" bldLvl="0" animBg="1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递归机制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调用自身，相同的处理逻辑。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但是起点或者状态不同。 问的都是年龄（逻辑），问的是不同的人（起点、状态不同）。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独立机制。函数之间需要独立，不能嵌套。导致不能到达出口；</a:t>
            </a:r>
            <a:endParaRPr lang="en-US" altLang="zh-CN"/>
          </a:p>
          <a:p>
            <a:pPr lvl="1"/>
            <a:r>
              <a:rPr lang="zh-CN" altLang="en-US"/>
              <a:t>虽然递归函数执行的代码一样，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  <a:p>
            <a:r>
              <a:rPr lang="zh-CN" altLang="en-US"/>
              <a:t>需要一个出口。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做一个练习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 </a:t>
            </a:r>
            <a:r>
              <a:rPr lang="en-US" altLang="zh-CN"/>
              <a:t>1+2+3+4+5+6...+n </a:t>
            </a:r>
            <a:r>
              <a:rPr lang="zh-CN" altLang="en-US"/>
              <a:t>的结果。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兔子题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一般而言，兔子在出生两个月后，就有繁殖能力，一对兔子每个月能生出一对小兔子来。如果所有兔都不死，那么一年以后可以繁殖多少对兔子？</a:t>
            </a:r>
            <a:endParaRPr lang="zh-CN" altLang="en-US"/>
          </a:p>
          <a:p>
            <a:r>
              <a:rPr lang="zh-CN" altLang="en-US"/>
              <a:t>我们不妨拿新出生的一对小兔子分析一下：</a:t>
            </a:r>
            <a:endParaRPr lang="zh-CN" altLang="en-US"/>
          </a:p>
          <a:p>
            <a:r>
              <a:rPr lang="zh-CN" altLang="en-US"/>
              <a:t>第一个月小兔子没有繁殖能力，所以还是一对；</a:t>
            </a:r>
            <a:endParaRPr lang="zh-CN" altLang="en-US"/>
          </a:p>
          <a:p>
            <a:r>
              <a:rPr lang="zh-CN" altLang="en-US"/>
              <a:t>两个月后，生下一对小兔总数共有两对；</a:t>
            </a:r>
            <a:endParaRPr lang="zh-CN" altLang="en-US"/>
          </a:p>
          <a:p>
            <a:r>
              <a:rPr lang="zh-CN" altLang="en-US"/>
              <a:t>三个月以后，老兔子又生下一对，因为小兔子还没有繁殖能力，所以一共是三对；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10.xml><?xml version="1.0" encoding="utf-8"?>
<p:tagLst xmlns:p="http://schemas.openxmlformats.org/presentationml/2006/main">
  <p:tag name="KSO_WM_TEMPLATE_CATEGORY" val="custom"/>
  <p:tag name="KSO_WM_TEMPLATE_INDEX" val="160007"/>
</p:tagLst>
</file>

<file path=ppt/tags/tag11.xml><?xml version="1.0" encoding="utf-8"?>
<p:tagLst xmlns:p="http://schemas.openxmlformats.org/presentationml/2006/main">
  <p:tag name="KSO_WM_TEMPLATE_CATEGORY" val="custom"/>
  <p:tag name="KSO_WM_TEMPLATE_INDEX" val="160007"/>
</p:tagLst>
</file>

<file path=ppt/tags/tag12.xml><?xml version="1.0" encoding="utf-8"?>
<p:tagLst xmlns:p="http://schemas.openxmlformats.org/presentationml/2006/main">
  <p:tag name="KSO_WM_TEMPLATE_CATEGORY" val="custom"/>
  <p:tag name="KSO_WM_TEMPLATE_INDEX" val="160007"/>
</p:tagLst>
</file>

<file path=ppt/tags/tag13.xml><?xml version="1.0" encoding="utf-8"?>
<p:tagLst xmlns:p="http://schemas.openxmlformats.org/presentationml/2006/main">
  <p:tag name="KSO_WM_TEMPLATE_CATEGORY" val="custom"/>
  <p:tag name="KSO_WM_TEMPLATE_INDEX" val="160007"/>
</p:tagLst>
</file>

<file path=ppt/tags/tag14.xml><?xml version="1.0" encoding="utf-8"?>
<p:tagLst xmlns:p="http://schemas.openxmlformats.org/presentationml/2006/main">
  <p:tag name="KSO_WM_TEMPLATE_CATEGORY" val="custom"/>
  <p:tag name="KSO_WM_TEMPLATE_INDEX" val="16000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ags/tag7.xml><?xml version="1.0" encoding="utf-8"?>
<p:tagLst xmlns:p="http://schemas.openxmlformats.org/presentationml/2006/main">
  <p:tag name="KSO_WM_TEMPLATE_CATEGORY" val="custom"/>
  <p:tag name="KSO_WM_TEMPLATE_INDEX" val="160007"/>
</p:tagLst>
</file>

<file path=ppt/tags/tag8.xml><?xml version="1.0" encoding="utf-8"?>
<p:tagLst xmlns:p="http://schemas.openxmlformats.org/presentationml/2006/main">
  <p:tag name="KSO_WM_TEMPLATE_CATEGORY" val="custom"/>
  <p:tag name="KSO_WM_TEMPLATE_INDEX" val="160007"/>
</p:tagLst>
</file>

<file path=ppt/tags/tag9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2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1930</Words>
  <Application>WPS 演示</Application>
  <PresentationFormat>宽屏</PresentationFormat>
  <Paragraphs>209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2_默认设计模板</vt:lpstr>
      <vt:lpstr>递归函数</vt:lpstr>
      <vt:lpstr>递归函数的理解</vt:lpstr>
      <vt:lpstr>计算 1*2*3*4....*n的值？</vt:lpstr>
      <vt:lpstr>递归思路</vt:lpstr>
      <vt:lpstr>递归函数方法</vt:lpstr>
      <vt:lpstr>PowerPoint 演示文稿</vt:lpstr>
      <vt:lpstr>递归机制</vt:lpstr>
      <vt:lpstr>做一个练习</vt:lpstr>
      <vt:lpstr>兔子题</vt:lpstr>
      <vt:lpstr>兔子	</vt:lpstr>
      <vt:lpstr>Fibonacci数列--斐波那契数列</vt:lpstr>
      <vt:lpstr>PowerPoint 演示文稿</vt:lpstr>
      <vt:lpstr>递归优缺点</vt:lpstr>
      <vt:lpstr>Javascript中的递归</vt:lpstr>
      <vt:lpstr>其他常见</vt:lpstr>
      <vt:lpstr>递归构成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CC</cp:lastModifiedBy>
  <cp:revision>109</cp:revision>
  <dcterms:created xsi:type="dcterms:W3CDTF">2016-03-29T09:41:00Z</dcterms:created>
  <dcterms:modified xsi:type="dcterms:W3CDTF">2016-08-02T09:33:29Z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