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63" r:id="rId6"/>
    <p:sldId id="287" r:id="rId7"/>
    <p:sldId id="286" r:id="rId8"/>
    <p:sldId id="288" r:id="rId9"/>
    <p:sldId id="261" r:id="rId10"/>
    <p:sldId id="265" r:id="rId11"/>
    <p:sldId id="290" r:id="rId12"/>
    <p:sldId id="291" r:id="rId13"/>
    <p:sldId id="264" r:id="rId14"/>
    <p:sldId id="292" r:id="rId15"/>
    <p:sldId id="267" r:id="rId16"/>
    <p:sldId id="293" r:id="rId17"/>
    <p:sldId id="294" r:id="rId18"/>
    <p:sldId id="298" r:id="rId19"/>
    <p:sldId id="299" r:id="rId20"/>
    <p:sldId id="272" r:id="rId21"/>
    <p:sldId id="270" r:id="rId22"/>
    <p:sldId id="297" r:id="rId23"/>
    <p:sldId id="271" r:id="rId24"/>
    <p:sldId id="268" r:id="rId25"/>
    <p:sldId id="301" r:id="rId26"/>
    <p:sldId id="273" r:id="rId27"/>
    <p:sldId id="274" r:id="rId28"/>
    <p:sldId id="275" r:id="rId29"/>
    <p:sldId id="281" r:id="rId30"/>
    <p:sldId id="269" r:id="rId31"/>
    <p:sldId id="280" r:id="rId32"/>
    <p:sldId id="279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6533" y="3701405"/>
            <a:ext cx="11135784" cy="701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4000">
                <a:latin typeface="+mj-ea"/>
                <a:ea typeface="+mj-ea"/>
              </a:defRPr>
            </a:lvl1pPr>
          </a:lstStyle>
          <a:p>
            <a:pPr lvl="0"/>
            <a:r>
              <a:rPr lang="zh-CN" noProof="0" dirty="0" smtClean="0">
                <a:sym typeface="Arial" pitchFamily="34" charset="0"/>
              </a:rPr>
              <a:t>单击此处编辑母版标题样式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404668"/>
            <a:ext cx="11135784" cy="5175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CN" noProof="0" dirty="0" smtClean="0">
                <a:sym typeface="Arial" pitchFamily="34" charset="0"/>
              </a:rPr>
              <a:t>单击此处编辑母版副标题样式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2063" name="Line 14" descr="#wm#_7_01_*Z"/>
          <p:cNvSpPr>
            <a:spLocks noChangeShapeType="1"/>
          </p:cNvSpPr>
          <p:nvPr/>
        </p:nvSpPr>
        <p:spPr bwMode="auto">
          <a:xfrm>
            <a:off x="3119968" y="4404667"/>
            <a:ext cx="6049433" cy="0"/>
          </a:xfrm>
          <a:prstGeom prst="line">
            <a:avLst/>
          </a:prstGeom>
          <a:noFill/>
          <a:ln w="19050" cap="flat" cmpd="sng">
            <a:solidFill>
              <a:srgbClr val="CC99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  <p:grpSp>
        <p:nvGrpSpPr>
          <p:cNvPr id="16" name="Group 3" descr="#wm#_7_01_*Z"/>
          <p:cNvGrpSpPr/>
          <p:nvPr/>
        </p:nvGrpSpPr>
        <p:grpSpPr bwMode="auto">
          <a:xfrm>
            <a:off x="3955795" y="1190189"/>
            <a:ext cx="4280411" cy="2474703"/>
            <a:chOff x="0" y="0"/>
            <a:chExt cx="2543995" cy="1470643"/>
          </a:xfrm>
        </p:grpSpPr>
        <p:sp>
          <p:nvSpPr>
            <p:cNvPr id="17" name="Rectangle 9" descr="#wm#_7_01_*Z"/>
            <p:cNvSpPr>
              <a:spLocks noChangeArrowheads="1"/>
            </p:cNvSpPr>
            <p:nvPr/>
          </p:nvSpPr>
          <p:spPr bwMode="auto">
            <a:xfrm>
              <a:off x="137448" y="747932"/>
              <a:ext cx="297530" cy="719172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 sz="28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243205" indent="-243205" algn="l">
                <a:buFont typeface="Wingdings" pitchFamily="2" charset="2"/>
                <a:buChar char="l"/>
              </a:pPr>
              <a:endParaRPr lang="zh-CN" altLang="zh-CN" sz="1800"/>
            </a:p>
          </p:txBody>
        </p:sp>
        <p:sp>
          <p:nvSpPr>
            <p:cNvPr id="18" name="Line 13" descr="#wm#_7_01_*Z"/>
            <p:cNvSpPr>
              <a:spLocks noChangeShapeType="1"/>
            </p:cNvSpPr>
            <p:nvPr/>
          </p:nvSpPr>
          <p:spPr bwMode="auto">
            <a:xfrm>
              <a:off x="0" y="1469707"/>
              <a:ext cx="2543995" cy="936"/>
            </a:xfrm>
            <a:prstGeom prst="line">
              <a:avLst/>
            </a:prstGeom>
            <a:noFill/>
            <a:ln w="28575" cap="flat" cmpd="sng">
              <a:solidFill>
                <a:srgbClr val="DC7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未知" descr="#wm#_7_01_*Z"/>
            <p:cNvSpPr/>
            <p:nvPr/>
          </p:nvSpPr>
          <p:spPr bwMode="auto">
            <a:xfrm>
              <a:off x="116323" y="0"/>
              <a:ext cx="2405321" cy="684925"/>
            </a:xfrm>
            <a:custGeom>
              <a:avLst/>
              <a:gdLst>
                <a:gd name="T0" fmla="*/ 0 w 21600"/>
                <a:gd name="T1" fmla="*/ 21600 h 21600"/>
                <a:gd name="T2" fmla="*/ 8716 w 21600"/>
                <a:gd name="T3" fmla="*/ 16145 h 21600"/>
                <a:gd name="T4" fmla="*/ 11906 w 21600"/>
                <a:gd name="T5" fmla="*/ 6850 h 21600"/>
                <a:gd name="T6" fmla="*/ 21600 w 21600"/>
                <a:gd name="T7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8716" y="16145"/>
                  </a:lnTo>
                  <a:lnTo>
                    <a:pt x="11906" y="6850"/>
                  </a:lnTo>
                  <a:lnTo>
                    <a:pt x="21600" y="0"/>
                  </a:lnTo>
                </a:path>
              </a:pathLst>
            </a:custGeom>
            <a:noFill/>
            <a:ln w="19050" cap="flat" cmpd="sng">
              <a:solidFill>
                <a:srgbClr val="FFC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9" descr="#wm#_7_01_*Z"/>
            <p:cNvSpPr>
              <a:spLocks noChangeArrowheads="1"/>
            </p:cNvSpPr>
            <p:nvPr/>
          </p:nvSpPr>
          <p:spPr bwMode="auto">
            <a:xfrm>
              <a:off x="618587" y="684925"/>
              <a:ext cx="297530" cy="782179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 sz="28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243205" indent="-243205" algn="l">
                <a:buFont typeface="Wingdings" pitchFamily="2" charset="2"/>
                <a:buChar char="l"/>
              </a:pPr>
              <a:endParaRPr lang="zh-CN" altLang="zh-CN" sz="1800"/>
            </a:p>
          </p:txBody>
        </p:sp>
        <p:sp>
          <p:nvSpPr>
            <p:cNvPr id="21" name="Rectangle 9" descr="#wm#_7_01_*Z"/>
            <p:cNvSpPr>
              <a:spLocks noChangeArrowheads="1"/>
            </p:cNvSpPr>
            <p:nvPr/>
          </p:nvSpPr>
          <p:spPr bwMode="auto">
            <a:xfrm>
              <a:off x="1099726" y="572726"/>
              <a:ext cx="297530" cy="894378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 sz="28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243205" indent="-243205" algn="l">
                <a:buFont typeface="Wingdings" pitchFamily="2" charset="2"/>
                <a:buChar char="l"/>
              </a:pPr>
              <a:endParaRPr lang="zh-CN" altLang="zh-CN" sz="1800"/>
            </a:p>
          </p:txBody>
        </p:sp>
        <p:sp>
          <p:nvSpPr>
            <p:cNvPr id="22" name="Rectangle 9" descr="#wm#_7_01_*Z"/>
            <p:cNvSpPr>
              <a:spLocks noChangeArrowheads="1"/>
            </p:cNvSpPr>
            <p:nvPr/>
          </p:nvSpPr>
          <p:spPr bwMode="auto">
            <a:xfrm>
              <a:off x="1580865" y="336752"/>
              <a:ext cx="297530" cy="1130352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 sz="28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243205" indent="-243205" algn="l">
                <a:buFont typeface="Wingdings" pitchFamily="2" charset="2"/>
                <a:buChar char="l"/>
              </a:pPr>
              <a:endParaRPr lang="zh-CN" altLang="zh-CN" sz="1800"/>
            </a:p>
          </p:txBody>
        </p:sp>
        <p:sp>
          <p:nvSpPr>
            <p:cNvPr id="23" name="Rectangle 9" descr="#wm#_7_01_*Z"/>
            <p:cNvSpPr>
              <a:spLocks noChangeArrowheads="1"/>
            </p:cNvSpPr>
            <p:nvPr/>
          </p:nvSpPr>
          <p:spPr bwMode="auto">
            <a:xfrm>
              <a:off x="2062004" y="179435"/>
              <a:ext cx="297530" cy="1287669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 sz="28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243205" indent="-243205" algn="l">
                <a:buFont typeface="Wingdings" pitchFamily="2" charset="2"/>
                <a:buChar char="l"/>
              </a:pPr>
              <a:endParaRPr lang="zh-CN" altLang="zh-CN" sz="180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609600" y="412955"/>
            <a:ext cx="109728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08767" y="666427"/>
            <a:ext cx="5376333" cy="696253"/>
          </a:xfrm>
        </p:spPr>
        <p:txBody>
          <a:bodyPr anchor="ctr" anchorCtr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0150" y="1701801"/>
            <a:ext cx="9889068" cy="429604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25600" y="2929180"/>
            <a:ext cx="4598400" cy="541220"/>
          </a:xfrm>
        </p:spPr>
        <p:txBody>
          <a:bodyPr anchor="ctr" anchorCtr="0">
            <a:normAutofit/>
          </a:bodyPr>
          <a:lstStyle>
            <a:lvl1pPr>
              <a:defRPr sz="200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06400" y="3531600"/>
            <a:ext cx="6730027" cy="133756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n-ea"/>
                <a:ea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grpSp>
        <p:nvGrpSpPr>
          <p:cNvPr id="7" name="Group 5" descr="#wm#_7_12_*Z"/>
          <p:cNvGrpSpPr/>
          <p:nvPr>
            <p:custDataLst>
              <p:tags r:id="rId2"/>
            </p:custDataLst>
          </p:nvPr>
        </p:nvGrpSpPr>
        <p:grpSpPr bwMode="auto">
          <a:xfrm>
            <a:off x="1073151" y="2649538"/>
            <a:ext cx="1581149" cy="1580400"/>
            <a:chOff x="0" y="0"/>
            <a:chExt cx="1866" cy="1964"/>
          </a:xfrm>
        </p:grpSpPr>
        <p:pic>
          <p:nvPicPr>
            <p:cNvPr id="8" name="Picture 4" descr="#wm#_7_12_*Z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" y="0"/>
              <a:ext cx="1740" cy="1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5" descr="#wm#_7_12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0" y="72"/>
              <a:ext cx="1867" cy="1893"/>
            </a:xfrm>
            <a:prstGeom prst="ellipse">
              <a:avLst/>
            </a:prstGeom>
            <a:noFill/>
            <a:ln w="9525" cmpd="sng">
              <a:solidFill>
                <a:srgbClr val="CC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endParaRPr lang="zh-CN" altLang="zh-CN" sz="1800">
                <a:solidFill>
                  <a:schemeClr val="tx1"/>
                </a:solidFill>
              </a:endParaRPr>
            </a:p>
          </p:txBody>
        </p:sp>
      </p:grpSp>
      <p:sp>
        <p:nvSpPr>
          <p:cNvPr id="10" name="Line 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980527" y="2077084"/>
            <a:ext cx="6513" cy="2982596"/>
          </a:xfrm>
          <a:prstGeom prst="line">
            <a:avLst/>
          </a:prstGeom>
          <a:noFill/>
          <a:ln w="9525" cmpd="sng">
            <a:solidFill>
              <a:srgbClr val="CC99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70001"/>
            <a:ext cx="5384800" cy="452596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70001"/>
            <a:ext cx="5384800" cy="452596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65126"/>
            <a:ext cx="10972799" cy="1325563"/>
          </a:xfrm>
        </p:spPr>
        <p:txBody>
          <a:bodyPr anchor="ctr" anchorCtr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81163"/>
            <a:ext cx="5389034" cy="823912"/>
          </a:xfrm>
        </p:spPr>
        <p:txBody>
          <a:bodyPr anchor="b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505075"/>
            <a:ext cx="5389034" cy="3684588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410199" cy="823912"/>
          </a:xfrm>
        </p:spPr>
        <p:txBody>
          <a:bodyPr anchor="b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410199" cy="3684588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4" descr="#wm#_7_20_*Z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894667" y="3451225"/>
            <a:ext cx="4749800" cy="0"/>
          </a:xfrm>
          <a:prstGeom prst="line">
            <a:avLst/>
          </a:prstGeom>
          <a:noFill/>
          <a:ln w="9525" cmpd="sng">
            <a:solidFill>
              <a:srgbClr val="CC99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 sz="180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40800" y="2869200"/>
            <a:ext cx="4656000" cy="57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/>
          </a:bodyPr>
          <a:lstStyle>
            <a:lvl1pPr algn="ctr">
              <a:defRPr sz="3000">
                <a:latin typeface="+mj-lt"/>
                <a:ea typeface="+mj-ea"/>
              </a:defRPr>
            </a:lvl1pPr>
          </a:lstStyle>
          <a:p>
            <a:pPr lvl="0"/>
            <a:r>
              <a:rPr lang="zh-CN" altLang="en-US" noProof="0" dirty="0" smtClean="0">
                <a:sym typeface="Arial" pitchFamily="34" charset="0"/>
              </a:rPr>
              <a:t>单击</a:t>
            </a:r>
            <a:r>
              <a:rPr lang="zh-CN" noProof="0" dirty="0" smtClean="0">
                <a:sym typeface="Arial" pitchFamily="34" charset="0"/>
              </a:rPr>
              <a:t>此处编辑标题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88000" y="3499200"/>
            <a:ext cx="4752000" cy="501300"/>
          </a:xfrm>
        </p:spPr>
        <p:txBody>
          <a:bodyPr>
            <a:normAutofit/>
          </a:bodyPr>
          <a:lstStyle>
            <a:lvl1pPr marL="0" indent="0" algn="ctr">
              <a:buFont typeface="Wingdings" pitchFamily="2" charset="2"/>
              <a:buNone/>
              <a:defRPr sz="2000">
                <a:latin typeface="+mn-ea"/>
                <a:ea typeface="+mn-ea"/>
              </a:defRPr>
            </a:lvl1pPr>
          </a:lstStyle>
          <a:p>
            <a:pPr lvl="0"/>
            <a:r>
              <a:rPr lang="zh-CN" noProof="0" dirty="0" smtClean="0">
                <a:sym typeface="Arial" pitchFamily="34" charset="0"/>
              </a:rPr>
              <a:t>单击此处编辑母版副标题样式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52700" y="514780"/>
            <a:ext cx="7078980" cy="520700"/>
          </a:xfrm>
        </p:spPr>
        <p:txBody>
          <a:bodyPr anchor="ctr" anchorCtr="0">
            <a:normAutofit/>
          </a:bodyPr>
          <a:lstStyle>
            <a:lvl1pPr>
              <a:defRPr sz="260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95400" y="1279682"/>
            <a:ext cx="3261101" cy="48925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67946" y="1279682"/>
            <a:ext cx="5780868" cy="489251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62456" y="577851"/>
            <a:ext cx="1719943" cy="5218113"/>
          </a:xfrm>
        </p:spPr>
        <p:txBody>
          <a:bodyPr vert="eaVert" anchor="ctr" anchorCtr="0">
            <a:normAutofit/>
          </a:bodyPr>
          <a:lstStyle>
            <a:lvl1pPr algn="l">
              <a:defRPr sz="320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99" y="577851"/>
            <a:ext cx="8975271" cy="5218113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93914"/>
            <a:ext cx="10972800" cy="807156"/>
          </a:xfrm>
          <a:prstGeom prst="rect">
            <a:avLst/>
          </a:prstGeom>
          <a:solidFill>
            <a:srgbClr val="FFFFFF">
              <a:alpha val="10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  <a:endParaRPr lang="zh-CN" dirty="0" smtClean="0">
              <a:sym typeface="Arial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0063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单击此处编辑母版文本样式</a:t>
            </a:r>
            <a:endParaRPr lang="zh-CN" dirty="0" smtClean="0">
              <a:sym typeface="Arial" pitchFamily="34" charset="0"/>
            </a:endParaRPr>
          </a:p>
          <a:p>
            <a:pPr lvl="1"/>
            <a:r>
              <a:rPr lang="zh-CN" dirty="0" smtClean="0">
                <a:sym typeface="Arial" pitchFamily="34" charset="0"/>
              </a:rPr>
              <a:t>第二级</a:t>
            </a:r>
            <a:endParaRPr lang="zh-CN" dirty="0" smtClean="0">
              <a:sym typeface="Arial" pitchFamily="34" charset="0"/>
            </a:endParaRPr>
          </a:p>
          <a:p>
            <a:pPr lvl="2"/>
            <a:r>
              <a:rPr lang="zh-CN" dirty="0" smtClean="0">
                <a:sym typeface="Arial" pitchFamily="34" charset="0"/>
              </a:rPr>
              <a:t>第三级</a:t>
            </a:r>
            <a:endParaRPr lang="zh-CN" dirty="0" smtClean="0">
              <a:sym typeface="Arial" pitchFamily="34" charset="0"/>
            </a:endParaRPr>
          </a:p>
          <a:p>
            <a:pPr lvl="3"/>
            <a:r>
              <a:rPr lang="zh-CN" dirty="0" smtClean="0">
                <a:sym typeface="Arial" pitchFamily="34" charset="0"/>
              </a:rPr>
              <a:t>第四级</a:t>
            </a:r>
            <a:endParaRPr lang="zh-CN" dirty="0" smtClean="0">
              <a:sym typeface="Arial" pitchFamily="34" charset="0"/>
            </a:endParaRPr>
          </a:p>
          <a:p>
            <a:pPr lvl="4"/>
            <a:r>
              <a:rPr lang="zh-CN" dirty="0" smtClean="0">
                <a:sym typeface="Arial" pitchFamily="34" charset="0"/>
              </a:rPr>
              <a:t>第五级</a:t>
            </a:r>
            <a:endParaRPr lang="zh-CN" dirty="0" smtClean="0">
              <a:sym typeface="Arial" pitchFamily="34" charset="0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3600" kern="1200">
          <a:solidFill>
            <a:schemeClr val="bg1"/>
          </a:solidFill>
          <a:latin typeface="+mj-ea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9pPr>
    </p:titleStyle>
    <p:bodyStyle>
      <a:lvl1pPr marL="243205" indent="-243205" algn="l" rtl="0" eaLnBrk="0" fontAlgn="base" hangingPunct="0">
        <a:spcBef>
          <a:spcPts val="0"/>
        </a:spcBef>
        <a:spcAft>
          <a:spcPct val="0"/>
        </a:spcAft>
        <a:buSzPct val="75000"/>
        <a:buFont typeface="Wingdings" pitchFamily="2" charset="2"/>
        <a:buChar char="l"/>
        <a:defRPr sz="2400"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1pPr>
      <a:lvl2pPr marL="742950" indent="-285750" algn="l" rtl="0" eaLnBrk="0" fontAlgn="base" hangingPunct="0">
        <a:spcBef>
          <a:spcPts val="0"/>
        </a:spcBef>
        <a:spcAft>
          <a:spcPct val="0"/>
        </a:spcAft>
        <a:buSzPct val="75000"/>
        <a:buFont typeface="Wingdings" pitchFamily="2" charset="2"/>
        <a:buChar char="l"/>
        <a:defRPr sz="2000"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2pPr>
      <a:lvl3pPr marL="1143000" indent="-228600" algn="l" rtl="0" eaLnBrk="0" fontAlgn="base" hangingPunct="0">
        <a:spcBef>
          <a:spcPts val="0"/>
        </a:spcBef>
        <a:spcAft>
          <a:spcPct val="0"/>
        </a:spcAft>
        <a:buSzPct val="75000"/>
        <a:buFont typeface="Wingdings" pitchFamily="2" charset="2"/>
        <a:buChar char="l"/>
        <a:defRPr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3pPr>
      <a:lvl4pPr marL="1600200" indent="-228600" algn="l" rtl="0" eaLnBrk="0" fontAlgn="base" hangingPunct="0">
        <a:spcBef>
          <a:spcPts val="0"/>
        </a:spcBef>
        <a:spcAft>
          <a:spcPct val="0"/>
        </a:spcAft>
        <a:buSzPct val="75000"/>
        <a:buFont typeface="Wingdings" pitchFamily="2" charset="2"/>
        <a:buChar char="l"/>
        <a:defRPr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4pPr>
      <a:lvl5pPr marL="2057400" indent="-228600" algn="l" rtl="0" eaLnBrk="0" fontAlgn="base" hangingPunct="0">
        <a:spcBef>
          <a:spcPts val="0"/>
        </a:spcBef>
        <a:spcAft>
          <a:spcPct val="0"/>
        </a:spcAft>
        <a:buSzPct val="75000"/>
        <a:buFont typeface="Wingdings" pitchFamily="2" charset="2"/>
        <a:buChar char="l"/>
        <a:defRPr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p>
            <a:endParaRPr lang="zh-CN" altLang="en-US" dirty="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构造函数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en-US" altLang="zh-CN" sz="2400">
                <a:sym typeface="+mn-ea"/>
              </a:rPr>
              <a:t>function Person(name,age){</a:t>
            </a:r>
            <a:endParaRPr lang="en-US" altLang="zh-CN" sz="2400">
              <a:sym typeface="+mn-ea"/>
            </a:endParaRPr>
          </a:p>
          <a:p>
            <a:pPr lvl="2"/>
            <a:r>
              <a:rPr lang="en-US" altLang="zh-CN" sz="2400">
                <a:sym typeface="+mn-ea"/>
              </a:rPr>
              <a:t>this.name=name.</a:t>
            </a:r>
            <a:endParaRPr lang="en-US" altLang="zh-CN" sz="2400"/>
          </a:p>
          <a:p>
            <a:pPr lvl="2"/>
            <a:r>
              <a:rPr lang="en-US" altLang="zh-CN" sz="2400">
                <a:sym typeface="+mn-ea"/>
              </a:rPr>
              <a:t>this.age=age //</a:t>
            </a:r>
            <a:r>
              <a:rPr lang="zh-CN" altLang="en-US" sz="2400">
                <a:sym typeface="+mn-ea"/>
              </a:rPr>
              <a:t>创建了属性、方法。</a:t>
            </a:r>
            <a:endParaRPr lang="zh-CN" altLang="en-US" sz="2400"/>
          </a:p>
          <a:p>
            <a:pPr lvl="2"/>
            <a:r>
              <a:rPr lang="en-US" altLang="zh-CN" sz="2400">
                <a:sym typeface="+mn-ea"/>
              </a:rPr>
              <a:t>this.showName=function(){alert(this.name)}</a:t>
            </a:r>
            <a:endParaRPr lang="en-US" altLang="zh-CN" sz="2400">
              <a:sym typeface="+mn-ea"/>
            </a:endParaRPr>
          </a:p>
          <a:p>
            <a:pPr lvl="2"/>
            <a:r>
              <a:rPr lang="en-US" altLang="zh-CN" sz="2400">
                <a:sym typeface="+mn-ea"/>
              </a:rPr>
              <a:t>}</a:t>
            </a:r>
            <a:endParaRPr lang="en-US" altLang="zh-CN" sz="2400">
              <a:sym typeface="+mn-ea"/>
            </a:endParaRPr>
          </a:p>
          <a:p>
            <a:pPr lvl="2"/>
            <a:endParaRPr lang="zh-CN" altLang="en-US"/>
          </a:p>
          <a:p>
            <a:pPr lvl="2"/>
            <a:endParaRPr lang="zh-CN" altLang="en-US"/>
          </a:p>
          <a:p>
            <a:pPr lvl="1"/>
            <a:r>
              <a:rPr lang="zh-CN" altLang="en-US"/>
              <a:t>使用</a:t>
            </a:r>
            <a:endParaRPr lang="zh-CN" altLang="en-US"/>
          </a:p>
          <a:p>
            <a:pPr lvl="2"/>
            <a:r>
              <a:rPr lang="en-US" altLang="zh-CN"/>
              <a:t>var person =new Person("lisi",30);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构造函数的特点</a:t>
            </a:r>
            <a:r>
              <a:rPr lang="en-US" altLang="zh-CN"/>
              <a:t>new this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没有显示的创建</a:t>
            </a:r>
            <a:r>
              <a:rPr lang="en-US" altLang="zh-CN"/>
              <a:t>object</a:t>
            </a:r>
            <a:endParaRPr lang="en-US" altLang="zh-CN"/>
          </a:p>
          <a:p>
            <a:r>
              <a:rPr lang="zh-CN" altLang="en-US"/>
              <a:t>赋值对象是</a:t>
            </a:r>
            <a:r>
              <a:rPr lang="en-US" altLang="zh-CN"/>
              <a:t>this</a:t>
            </a:r>
            <a:endParaRPr lang="en-US" altLang="zh-CN"/>
          </a:p>
          <a:p>
            <a:r>
              <a:rPr lang="zh-CN" altLang="en-US"/>
              <a:t>没有</a:t>
            </a:r>
            <a:r>
              <a:rPr lang="en-US" altLang="zh-CN"/>
              <a:t>return</a:t>
            </a:r>
            <a:r>
              <a:rPr lang="zh-CN" altLang="en-US"/>
              <a:t>语句</a:t>
            </a:r>
            <a:endParaRPr lang="zh-CN" altLang="en-US"/>
          </a:p>
          <a:p>
            <a:r>
              <a:rPr lang="zh-CN" altLang="en-US"/>
              <a:t>调用时，前面有</a:t>
            </a:r>
            <a:r>
              <a:rPr lang="en-US" altLang="zh-CN"/>
              <a:t>new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new</a:t>
            </a:r>
            <a:r>
              <a:rPr lang="zh-CN" altLang="en-US"/>
              <a:t>操作符的作用：</a:t>
            </a:r>
            <a:endParaRPr lang="zh-CN" altLang="en-US"/>
          </a:p>
          <a:p>
            <a:pPr lvl="1"/>
            <a:r>
              <a:rPr lang="zh-CN" altLang="en-US"/>
              <a:t>创建一个对象</a:t>
            </a:r>
            <a:endParaRPr lang="zh-CN" altLang="en-US"/>
          </a:p>
          <a:p>
            <a:pPr lvl="1"/>
            <a:r>
              <a:rPr lang="en-US" altLang="zh-CN"/>
              <a:t>this</a:t>
            </a:r>
            <a:r>
              <a:rPr lang="zh-CN" altLang="en-US"/>
              <a:t>指向该新对象</a:t>
            </a:r>
            <a:endParaRPr lang="zh-CN" altLang="en-US"/>
          </a:p>
          <a:p>
            <a:pPr lvl="1"/>
            <a:r>
              <a:rPr lang="zh-CN" altLang="en-US"/>
              <a:t>执行构造函数的代码</a:t>
            </a:r>
            <a:endParaRPr lang="zh-CN" altLang="en-US"/>
          </a:p>
          <a:p>
            <a:pPr lvl="1"/>
            <a:r>
              <a:rPr lang="zh-CN" altLang="en-US"/>
              <a:t>返回新对象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en-US" altLang="zh-CN"/>
              <a:t>person.constructor==Person  </a:t>
            </a:r>
            <a:r>
              <a:rPr lang="zh-CN" altLang="en-US"/>
              <a:t>实例下有个构造函数。表明关系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构造函数的缺点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如果要创建多个对象，调用多次构造函数，里面很多属性、方法是重复的。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再添加几个属性：腿的数量、手的数量、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person1.showname==person2.shouname //false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原型</a:t>
            </a:r>
            <a:r>
              <a:rPr lang="en-US" altLang="zh-CN"/>
              <a:t>prototype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function Person(name,age){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Person.prototype.sayName=function (){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alert(this.name);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每个函数都有一个原型，是一个指针。指向一个对象。</a:t>
            </a:r>
            <a:r>
              <a:rPr lang="en-US" altLang="zh-CN"/>
              <a:t>prototype</a:t>
            </a:r>
            <a:endParaRPr lang="en-US" altLang="zh-CN"/>
          </a:p>
          <a:p>
            <a:r>
              <a:rPr lang="zh-CN" altLang="en-US"/>
              <a:t>就是在通过构造函数创建对象实例时，会同时创建一个原型。</a:t>
            </a:r>
            <a:r>
              <a:rPr lang="en-US" altLang="zh-CN"/>
              <a:t>prototype</a:t>
            </a:r>
            <a:endParaRPr lang="en-US" altLang="zh-CN"/>
          </a:p>
          <a:p>
            <a:endParaRPr lang="zh-CN" altLang="en-US"/>
          </a:p>
          <a:p>
            <a:endParaRPr lang="en-US" altLang="zh-CN"/>
          </a:p>
          <a:p>
            <a:r>
              <a:rPr lang="zh-CN" altLang="en-US"/>
              <a:t>所有的属性、方法都放在原型上。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属性、方法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isPrototypeOf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 sz="2000">
                <a:sym typeface="+mn-ea"/>
              </a:rPr>
              <a:t>判断实例的原型。</a:t>
            </a:r>
            <a:endParaRPr lang="zh-CN" altLang="en-US" sz="2000">
              <a:sym typeface="+mn-ea"/>
            </a:endParaRPr>
          </a:p>
          <a:p>
            <a:pPr lvl="1"/>
            <a:r>
              <a:rPr lang="en-US" altLang="zh-CN"/>
              <a:t>alert(Person.prototype.isPrototypeOf(person1)); boolean</a:t>
            </a:r>
            <a:endParaRPr lang="en-US" altLang="zh-CN"/>
          </a:p>
          <a:p>
            <a:pPr lvl="0"/>
            <a:r>
              <a:rPr lang="en-US" altLang="zh-CN"/>
              <a:t>Object.</a:t>
            </a:r>
            <a:r>
              <a:rPr lang="en-US" altLang="zh-CN">
                <a:sym typeface="+mn-ea"/>
              </a:rPr>
              <a:t>getPrototypeOf</a:t>
            </a:r>
            <a:endParaRPr lang="en-US" altLang="zh-CN"/>
          </a:p>
          <a:p>
            <a:pPr lvl="1"/>
            <a:r>
              <a:rPr lang="zh-CN" altLang="en-US"/>
              <a:t>获取对象原型。</a:t>
            </a:r>
            <a:endParaRPr lang="zh-CN" altLang="en-US"/>
          </a:p>
          <a:p>
            <a:pPr lvl="1"/>
            <a:r>
              <a:rPr lang="en-US" altLang="zh-CN"/>
              <a:t>	alert(Object.getPrototypeOf(person1)==Person.prototype);</a:t>
            </a:r>
            <a:endParaRPr lang="en-US" altLang="zh-CN"/>
          </a:p>
          <a:p>
            <a:pPr lvl="0"/>
            <a:r>
              <a:rPr lang="zh-CN" altLang="en-US"/>
              <a:t>删除属性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delete person1.name</a:t>
            </a:r>
            <a:r>
              <a:rPr lang="zh-CN" altLang="en-US">
                <a:sym typeface="+mn-ea"/>
              </a:rPr>
              <a:t>；删除实例的属性，返回原型属性值。</a:t>
            </a:r>
            <a:endParaRPr lang="zh-CN" altLang="en-US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hasOwnProperty 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person1.hasOwnProperty("name")  </a:t>
            </a:r>
            <a:r>
              <a:rPr lang="zh-CN" altLang="en-US">
                <a:sym typeface="+mn-ea"/>
              </a:rPr>
              <a:t>如果有私有的属性返回 </a:t>
            </a:r>
            <a:r>
              <a:rPr lang="en-US" altLang="zh-CN">
                <a:sym typeface="+mn-ea"/>
              </a:rPr>
              <a:t>true;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person1.hasOwnProperty("grade") false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属性、方法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in </a:t>
            </a:r>
            <a:r>
              <a:rPr lang="zh-CN" altLang="en-US">
                <a:sym typeface="+mn-ea"/>
              </a:rPr>
              <a:t>操作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var booleanTTT=("name" in person1) </a:t>
            </a:r>
            <a:r>
              <a:rPr lang="zh-CN" altLang="en-US">
                <a:sym typeface="+mn-ea"/>
              </a:rPr>
              <a:t>不分私有还是原型。存在就返回</a:t>
            </a:r>
            <a:r>
              <a:rPr lang="en-US" altLang="zh-CN">
                <a:sym typeface="+mn-ea"/>
              </a:rPr>
              <a:t>true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/>
              <a:t>for(var arr in person1)</a:t>
            </a:r>
            <a:endParaRPr lang="en-US" altLang="zh-CN"/>
          </a:p>
          <a:p>
            <a:pPr lvl="0"/>
            <a:endParaRPr lang="en-US" altLang="zh-CN"/>
          </a:p>
          <a:p>
            <a:pPr lvl="1"/>
            <a:r>
              <a:rPr lang="en-US" altLang="zh-CN"/>
              <a:t>arr </a:t>
            </a:r>
            <a:r>
              <a:rPr lang="zh-CN" altLang="en-US"/>
              <a:t>是所有属性的名</a:t>
            </a:r>
            <a:endParaRPr lang="zh-CN" altLang="en-US"/>
          </a:p>
          <a:p>
            <a:pPr lvl="0"/>
            <a:r>
              <a:rPr lang="en-US" altLang="zh-CN">
                <a:sym typeface="+mn-ea"/>
              </a:rPr>
              <a:t>Object.keys(obj.prototype); </a:t>
            </a:r>
            <a:r>
              <a:rPr lang="zh-CN" altLang="en-US">
                <a:sym typeface="+mn-ea"/>
              </a:rPr>
              <a:t>获取属性名，返回数组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原型的声明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在实例化之前之后的区别</a:t>
            </a:r>
            <a:endParaRPr lang="zh-CN" altLang="en-US"/>
          </a:p>
          <a:p>
            <a:r>
              <a:rPr lang="zh-CN" altLang="en-US"/>
              <a:t>function Person(name,age){</a:t>
            </a:r>
            <a:endParaRPr lang="zh-CN" altLang="en-US"/>
          </a:p>
          <a:p>
            <a:r>
              <a:rPr lang="zh-CN" altLang="en-US"/>
              <a:t>        this.name=name;</a:t>
            </a:r>
            <a:endParaRPr lang="zh-CN" altLang="en-US"/>
          </a:p>
          <a:p>
            <a:r>
              <a:rPr lang="zh-CN" altLang="en-US"/>
              <a:t>        this.age=age;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Person.prototype.sayName=function (){</a:t>
            </a:r>
            <a:endParaRPr lang="zh-CN" altLang="en-US"/>
          </a:p>
          <a:p>
            <a:r>
              <a:rPr lang="zh-CN" altLang="en-US"/>
              <a:t>        alert(this.name);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Person.prototype.grade=1;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var person1=new Person("zs",20);</a:t>
            </a:r>
            <a:endParaRPr lang="zh-CN" altLang="en-US"/>
          </a:p>
          <a:p>
            <a:r>
              <a:rPr lang="zh-CN" altLang="en-US"/>
              <a:t>    person1.sayName();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区别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function Person(name,age){</a:t>
            </a:r>
            <a:endParaRPr lang="zh-CN" altLang="en-US"/>
          </a:p>
          <a:p>
            <a:r>
              <a:rPr lang="zh-CN" altLang="en-US"/>
              <a:t>        this.name=name;</a:t>
            </a:r>
            <a:endParaRPr lang="zh-CN" altLang="en-US"/>
          </a:p>
          <a:p>
            <a:r>
              <a:rPr lang="zh-CN" altLang="en-US"/>
              <a:t>        this.age=age;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var person1=new Person("zs",20);</a:t>
            </a:r>
            <a:endParaRPr lang="zh-CN" altLang="en-US"/>
          </a:p>
          <a:p>
            <a:r>
              <a:rPr lang="zh-CN" altLang="en-US"/>
              <a:t>    person1.sayName();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    </a:t>
            </a:r>
            <a:r>
              <a:rPr lang="en-US" altLang="zh-CN">
                <a:sym typeface="+mn-ea"/>
              </a:rPr>
              <a:t>//</a:t>
            </a:r>
            <a:r>
              <a:rPr lang="zh-CN" altLang="en-US">
                <a:sym typeface="+mn-ea"/>
              </a:rPr>
              <a:t>Person.prototype.sayName=function (){</a:t>
            </a:r>
            <a:endParaRPr lang="zh-CN" altLang="en-US"/>
          </a:p>
          <a:p>
            <a:r>
              <a:rPr lang="zh-CN" altLang="en-US">
                <a:sym typeface="+mn-ea"/>
              </a:rPr>
              <a:t>     </a:t>
            </a:r>
            <a:r>
              <a:rPr lang="en-US" altLang="zh-CN">
                <a:sym typeface="+mn-ea"/>
              </a:rPr>
              <a:t>//</a:t>
            </a:r>
            <a:r>
              <a:rPr lang="zh-CN" altLang="en-US">
                <a:sym typeface="+mn-ea"/>
              </a:rPr>
              <a:t>   alert(this.name);</a:t>
            </a:r>
            <a:endParaRPr lang="zh-CN" altLang="en-US"/>
          </a:p>
          <a:p>
            <a:r>
              <a:rPr lang="zh-CN" altLang="en-US">
                <a:sym typeface="+mn-ea"/>
              </a:rPr>
              <a:t>    </a:t>
            </a:r>
            <a:r>
              <a:rPr lang="en-US" altLang="zh-CN">
                <a:sym typeface="+mn-ea"/>
              </a:rPr>
              <a:t>//</a:t>
            </a:r>
            <a:r>
              <a:rPr lang="zh-CN" altLang="en-US">
                <a:sym typeface="+mn-ea"/>
              </a:rPr>
              <a:t>}</a:t>
            </a:r>
            <a:endParaRPr lang="zh-CN" altLang="en-US"/>
          </a:p>
          <a:p>
            <a:r>
              <a:rPr lang="zh-CN" altLang="en-US">
                <a:sym typeface="+mn-ea"/>
              </a:rPr>
              <a:t>    </a:t>
            </a:r>
            <a:r>
              <a:rPr lang="en-US" altLang="zh-CN">
                <a:sym typeface="+mn-ea"/>
              </a:rPr>
              <a:t>Person.prototype={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			    sayName:function(){alert("1");}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}</a:t>
            </a:r>
            <a:endParaRPr lang="en-US" altLang="zh-CN">
              <a:sym typeface="+mn-ea"/>
            </a:endParaRPr>
          </a:p>
          <a:p>
            <a:pPr marL="457200" lvl="1" indent="0">
              <a:buNone/>
            </a:pPr>
            <a:r>
              <a:rPr lang="en-US" altLang="zh-CN"/>
              <a:t>			person1.sayName();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原型模式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 function </a:t>
            </a:r>
            <a:r>
              <a:rPr lang="en-US" altLang="zh-CN"/>
              <a:t>Person</a:t>
            </a:r>
            <a:r>
              <a:rPr lang="zh-CN" altLang="en-US"/>
              <a:t>Ex(nameStr){</a:t>
            </a:r>
            <a:endParaRPr lang="zh-CN" altLang="en-US"/>
          </a:p>
          <a:p>
            <a:r>
              <a:rPr lang="zh-CN" altLang="en-US"/>
              <a:t>          }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>
                <a:sym typeface="+mn-ea"/>
              </a:rPr>
              <a:t>Person</a:t>
            </a:r>
            <a:r>
              <a:rPr lang="zh-CN" altLang="en-US">
                <a:sym typeface="+mn-ea"/>
              </a:rPr>
              <a:t>Ex</a:t>
            </a:r>
            <a:r>
              <a:rPr lang="zh-CN" altLang="en-US"/>
              <a:t>.prototype.showName=function(){</a:t>
            </a:r>
            <a:endParaRPr lang="zh-CN" altLang="en-US"/>
          </a:p>
          <a:p>
            <a:r>
              <a:rPr lang="zh-CN" altLang="en-US"/>
              <a:t>        alert(this.name);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>
                <a:sym typeface="+mn-ea"/>
              </a:rPr>
              <a:t>Person</a:t>
            </a:r>
            <a:r>
              <a:rPr lang="zh-CN" altLang="en-US">
                <a:sym typeface="+mn-ea"/>
              </a:rPr>
              <a:t>Ex</a:t>
            </a:r>
            <a:r>
              <a:rPr lang="zh-CN" altLang="en-US"/>
              <a:t>.prototype.QQs=[1231231,1232131,1231313];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对象：</a:t>
            </a:r>
            <a:endParaRPr lang="zh-CN" altLang="en-US"/>
          </a:p>
          <a:p>
            <a:pPr lvl="1"/>
            <a:r>
              <a:rPr lang="zh-CN" altLang="en-US"/>
              <a:t>官方定义：无序属性的集合，其属性值可以包含基本值、对象和函数。</a:t>
            </a:r>
            <a:endParaRPr lang="zh-CN" altLang="en-US"/>
          </a:p>
          <a:p>
            <a:pPr lvl="1"/>
            <a:r>
              <a:rPr lang="zh-CN" altLang="en-US"/>
              <a:t>理解：其实对象就是一些变量、函数、小对象的集合体。可以给外部提供现成的功能直接利用。而不用关心具体的实现过程（特别对函数来说）。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原型问题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所有通过同一个构造函数创建的实例对象，都会共享同一个prototype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原型是共享的只有一份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person1.QQS.push("123");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组合使用构造函数模式和原型模式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 function PhoneEx(nameStr){</a:t>
            </a:r>
            <a:endParaRPr lang="zh-CN" altLang="en-US"/>
          </a:p>
          <a:p>
            <a:r>
              <a:rPr lang="zh-CN" altLang="en-US"/>
              <a:t>        this.name=nameStr;</a:t>
            </a:r>
            <a:endParaRPr lang="zh-CN" altLang="en-US"/>
          </a:p>
          <a:p>
            <a:r>
              <a:rPr lang="zh-CN" altLang="en-US"/>
              <a:t>        this.age=20;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en-US" altLang="zh-CN">
                <a:sym typeface="+mn-ea"/>
              </a:rPr>
              <a:t>this.</a:t>
            </a:r>
            <a:r>
              <a:rPr lang="zh-CN" altLang="en-US">
                <a:sym typeface="+mn-ea"/>
              </a:rPr>
              <a:t>QQs=[1231231,1232131,1231313]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PhoneEx.prototype.showName=function(){</a:t>
            </a:r>
            <a:endParaRPr lang="zh-CN" altLang="en-US"/>
          </a:p>
          <a:p>
            <a:r>
              <a:rPr lang="zh-CN" altLang="en-US"/>
              <a:t>        alert(this.name);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构造  </a:t>
            </a:r>
            <a:r>
              <a:rPr lang="en-US" altLang="zh-CN"/>
              <a:t>----</a:t>
            </a:r>
            <a:r>
              <a:rPr lang="zh-CN" altLang="en-US"/>
              <a:t> 属性  副本每人一份</a:t>
            </a:r>
            <a:endParaRPr lang="zh-CN" altLang="en-US"/>
          </a:p>
          <a:p>
            <a:r>
              <a:rPr lang="zh-CN" altLang="en-US"/>
              <a:t>原型</a:t>
            </a:r>
            <a:r>
              <a:rPr lang="en-US" altLang="zh-CN"/>
              <a:t>------</a:t>
            </a:r>
            <a:r>
              <a:rPr lang="zh-CN" altLang="en-US"/>
              <a:t>方法。 一份共享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原型语法 字面量方式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Obj.prototype={</a:t>
            </a:r>
            <a:endParaRPr lang="en-US" altLang="zh-CN"/>
          </a:p>
          <a:p>
            <a:pPr lvl="1"/>
            <a:r>
              <a:rPr lang="en-US" altLang="zh-CN"/>
              <a:t>name:"ddd"</a:t>
            </a:r>
            <a:r>
              <a:rPr lang="zh-CN" altLang="en-US"/>
              <a:t>，</a:t>
            </a:r>
            <a:endParaRPr lang="zh-CN" altLang="en-US"/>
          </a:p>
          <a:p>
            <a:pPr lvl="1"/>
            <a:r>
              <a:rPr lang="en-US" altLang="zh-CN"/>
              <a:t>showname:function(){}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>
                <a:sym typeface="+mn-ea"/>
              </a:rPr>
              <a:t>Obj</a:t>
            </a:r>
            <a:r>
              <a:rPr lang="en-US" altLang="zh-CN"/>
              <a:t>.prototype.name="ddd";</a:t>
            </a:r>
            <a:endParaRPr lang="en-US" altLang="zh-CN"/>
          </a:p>
          <a:p>
            <a:r>
              <a:rPr lang="en-US" altLang="zh-CN"/>
              <a:t>Obj.prototype.showname=function(){};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var obj=new Object()</a:t>
            </a:r>
            <a:endParaRPr lang="en-US" altLang="zh-CN"/>
          </a:p>
          <a:p>
            <a:r>
              <a:rPr lang="en-US" altLang="zh-CN"/>
              <a:t>obj.name="ddd";</a:t>
            </a:r>
            <a:endParaRPr lang="en-US" altLang="zh-CN"/>
          </a:p>
          <a:p>
            <a:r>
              <a:rPr lang="en-US" altLang="zh-CN"/>
              <a:t>obj.showname=function(){};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原型覆盖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 function Person(name,age){</a:t>
            </a:r>
            <a:endParaRPr lang="zh-CN" altLang="en-US"/>
          </a:p>
          <a:p>
            <a:r>
              <a:rPr lang="zh-CN" altLang="en-US"/>
              <a:t>        this.name=name;</a:t>
            </a:r>
            <a:endParaRPr lang="zh-CN" altLang="en-US"/>
          </a:p>
          <a:p>
            <a:r>
              <a:rPr lang="zh-CN" altLang="en-US"/>
              <a:t>        this.age=age;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Person.prototype.grade=1;</a:t>
            </a:r>
            <a:endParaRPr lang="zh-CN" altLang="en-US"/>
          </a:p>
          <a:p>
            <a:r>
              <a:rPr lang="zh-CN" altLang="en-US"/>
              <a:t>    Person.prototype={</a:t>
            </a:r>
            <a:endParaRPr lang="zh-CN" altLang="en-US"/>
          </a:p>
          <a:p>
            <a:r>
              <a:rPr lang="zh-CN" altLang="en-US"/>
              <a:t>        class:1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var person1=new Person("zs",20);</a:t>
            </a:r>
            <a:endParaRPr lang="zh-CN" altLang="en-US"/>
          </a:p>
          <a:p>
            <a:r>
              <a:rPr lang="zh-CN" altLang="en-US"/>
              <a:t>    alert(person1.grade);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继承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利用原型让一个引用类型继承另一个引用类型的属性和方法。</a:t>
            </a:r>
            <a:endParaRPr lang="zh-CN" altLang="en-US"/>
          </a:p>
          <a:p>
            <a:r>
              <a:rPr lang="zh-CN" altLang="en-US"/>
              <a:t>我们让一个原型等于另外一个对象的实例。会怎样？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对象</a:t>
            </a:r>
            <a:r>
              <a:rPr lang="en-US" altLang="zh-CN"/>
              <a:t>Student</a:t>
            </a:r>
            <a:r>
              <a:rPr lang="zh-CN" altLang="en-US"/>
              <a:t>的原型 等于对象</a:t>
            </a:r>
            <a:r>
              <a:rPr lang="en-US" altLang="zh-CN"/>
              <a:t>Person</a:t>
            </a:r>
            <a:r>
              <a:rPr lang="zh-CN" altLang="en-US"/>
              <a:t>的实例</a:t>
            </a:r>
            <a:endParaRPr lang="zh-CN" altLang="en-US"/>
          </a:p>
          <a:p>
            <a:r>
              <a:rPr lang="zh-CN" altLang="en-US"/>
              <a:t>对象</a:t>
            </a:r>
            <a:r>
              <a:rPr lang="en-US" altLang="zh-CN"/>
              <a:t>B</a:t>
            </a:r>
            <a:r>
              <a:rPr lang="zh-CN" altLang="en-US"/>
              <a:t>的原型 等于对象</a:t>
            </a:r>
            <a:r>
              <a:rPr lang="en-US" altLang="zh-CN"/>
              <a:t>C</a:t>
            </a:r>
            <a:r>
              <a:rPr lang="zh-CN" altLang="en-US"/>
              <a:t>的实例。</a:t>
            </a:r>
            <a:endParaRPr lang="zh-CN" altLang="en-US"/>
          </a:p>
          <a:p>
            <a:r>
              <a:rPr lang="zh-CN" altLang="en-US"/>
              <a:t>。。。</a:t>
            </a:r>
            <a:endParaRPr lang="zh-CN" altLang="en-US"/>
          </a:p>
          <a:p>
            <a:r>
              <a:rPr lang="zh-CN" altLang="en-US"/>
              <a:t>形成了原型链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原型链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function oA(){</a:t>
            </a:r>
            <a:endParaRPr lang="en-US" altLang="zh-CN"/>
          </a:p>
          <a:p>
            <a:pPr lvl="1"/>
            <a:r>
              <a:rPr lang="en-US" altLang="zh-CN"/>
              <a:t>this.NameStr="";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r>
              <a:rPr lang="en-US" altLang="zh-CN"/>
              <a:t>oA.prototype.showName=function(){</a:t>
            </a:r>
            <a:endParaRPr lang="en-US" altLang="zh-CN"/>
          </a:p>
          <a:p>
            <a:pPr lvl="1"/>
            <a:r>
              <a:rPr lang="en-US" altLang="zh-CN"/>
              <a:t>alert(this.name)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function oB(){</a:t>
            </a:r>
            <a:endParaRPr lang="en-US" altLang="zh-CN"/>
          </a:p>
          <a:p>
            <a:pPr lvl="1"/>
            <a:r>
              <a:rPr lang="en-US" altLang="zh-CN"/>
              <a:t>this.age=10;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r>
              <a:rPr lang="en-US" altLang="zh-CN"/>
              <a:t>oB.prototype=new oA();</a:t>
            </a:r>
            <a:endParaRPr lang="en-US" altLang="zh-CN"/>
          </a:p>
          <a:p>
            <a:r>
              <a:rPr lang="en-US" altLang="zh-CN"/>
              <a:t>oB.prototype</a:t>
            </a:r>
            <a:r>
              <a:rPr lang="en-US" altLang="zh-CN">
                <a:sym typeface="+mn-ea"/>
              </a:rPr>
              <a:t>.showAge=function(){alert(this.age)}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oB.prototype={height:1111};</a:t>
            </a:r>
            <a:endParaRPr lang="en-US" altLang="zh-CN">
              <a:sym typeface="+mn-ea"/>
            </a:endParaRPr>
          </a:p>
          <a:p>
            <a:r>
              <a:rPr lang="en-US" altLang="zh-CN"/>
              <a:t>var a=new oA();</a:t>
            </a:r>
            <a:endParaRPr lang="en-US" altLang="zh-CN"/>
          </a:p>
          <a:p>
            <a:r>
              <a:rPr lang="en-US" altLang="zh-CN"/>
              <a:t>var b=new oB(); b.showName();b.showAge();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疑点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ob</a:t>
            </a:r>
            <a:r>
              <a:rPr lang="zh-CN" altLang="en-US"/>
              <a:t>继承了 实例</a:t>
            </a:r>
            <a:r>
              <a:rPr lang="en-US" altLang="zh-CN"/>
              <a:t>a</a:t>
            </a:r>
            <a:r>
              <a:rPr lang="zh-CN" altLang="en-US"/>
              <a:t>之后。再给</a:t>
            </a:r>
            <a:r>
              <a:rPr lang="en-US" altLang="zh-CN"/>
              <a:t>ob</a:t>
            </a:r>
            <a:r>
              <a:rPr lang="zh-CN" altLang="en-US"/>
              <a:t>指定原型时，如果用了字面量方式。继承失效！</a:t>
            </a: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call apply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function min(){}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min.call();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fn.call(this,arg1,arg2...)</a:t>
            </a:r>
            <a:endParaRPr lang="en-US" altLang="zh-CN"/>
          </a:p>
          <a:p>
            <a:pPr lvl="1"/>
            <a:r>
              <a:rPr lang="en-US" altLang="zh-CN"/>
              <a:t>thi	s.fn(arg1,arg2...);</a:t>
            </a:r>
            <a:endParaRPr lang="en-US" altLang="zh-CN"/>
          </a:p>
          <a:p>
            <a:pPr lvl="1"/>
            <a:endParaRPr lang="en-US" altLang="zh-CN"/>
          </a:p>
          <a:p>
            <a:pPr lvl="0"/>
            <a:r>
              <a:rPr lang="en-US" altLang="zh-CN" sz="2400"/>
              <a:t>fn.apply(this,argments)</a:t>
            </a:r>
            <a:endParaRPr lang="en-US" altLang="zh-CN" sz="2400"/>
          </a:p>
          <a:p>
            <a:pPr lvl="1"/>
            <a:r>
              <a:rPr lang="en-US" altLang="zh-CN" sz="2000"/>
              <a:t>this.apply(argments);</a:t>
            </a:r>
            <a:endParaRPr lang="en-US" altLang="zh-CN" sz="2000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继承方式</a:t>
            </a:r>
            <a:r>
              <a:rPr lang="en-US" altLang="zh-CN"/>
              <a:t>---call 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借用构造函数继承</a:t>
            </a:r>
            <a:r>
              <a:rPr lang="en-US" altLang="zh-CN"/>
              <a:t>----</a:t>
            </a:r>
            <a:r>
              <a:rPr lang="zh-CN" altLang="en-US"/>
              <a:t>方法</a:t>
            </a:r>
            <a:r>
              <a:rPr lang="en-US" altLang="zh-CN"/>
              <a:t>call    </a:t>
            </a:r>
            <a:r>
              <a:rPr lang="zh-CN" altLang="en-US"/>
              <a:t>对象</a:t>
            </a:r>
            <a:r>
              <a:rPr lang="en-US" altLang="zh-CN"/>
              <a:t>B</a:t>
            </a:r>
            <a:r>
              <a:rPr lang="zh-CN" altLang="en-US"/>
              <a:t>继承对象</a:t>
            </a:r>
            <a:r>
              <a:rPr lang="en-US" altLang="zh-CN"/>
              <a:t>A </a:t>
            </a:r>
            <a:endParaRPr lang="en-US" altLang="zh-CN"/>
          </a:p>
          <a:p>
            <a:endParaRPr lang="en-US" altLang="zh-CN"/>
          </a:p>
          <a:p>
            <a:pPr lvl="1"/>
            <a:r>
              <a:rPr lang="en-US" altLang="zh-CN"/>
              <a:t>function A(){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this.NameStr="a";</a:t>
            </a:r>
            <a:endParaRPr lang="en-US" altLang="zh-CN"/>
          </a:p>
          <a:p>
            <a:pPr lvl="1"/>
            <a:r>
              <a:rPr lang="en-US" altLang="zh-CN"/>
              <a:t>}	</a:t>
            </a:r>
            <a:endParaRPr lang="en-US" altLang="zh-CN"/>
          </a:p>
          <a:p>
            <a:pPr lvl="1"/>
            <a:r>
              <a:rPr lang="en-US" altLang="zh-CN"/>
              <a:t>function B(){</a:t>
            </a:r>
            <a:endParaRPr lang="en-US" altLang="zh-CN"/>
          </a:p>
          <a:p>
            <a:pPr lvl="2"/>
            <a:r>
              <a:rPr lang="en-US" altLang="zh-CN"/>
              <a:t>A.call(this);</a:t>
            </a:r>
            <a:endParaRPr lang="en-US" altLang="zh-CN"/>
          </a:p>
          <a:p>
            <a:pPr lvl="1"/>
            <a:r>
              <a:rPr lang="en-US" altLang="zh-CN"/>
              <a:t>}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只能继承构造方法里面的属性。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对象的组成和优点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组成</a:t>
            </a:r>
            <a:endParaRPr lang="zh-CN" altLang="en-US"/>
          </a:p>
          <a:p>
            <a:pPr lvl="1"/>
            <a:r>
              <a:rPr lang="zh-CN" altLang="en-US"/>
              <a:t>属性：其实就是一些变量。</a:t>
            </a:r>
            <a:endParaRPr lang="zh-CN" altLang="en-US"/>
          </a:p>
          <a:p>
            <a:pPr lvl="1"/>
            <a:r>
              <a:rPr lang="zh-CN" altLang="en-US"/>
              <a:t>方法：其实就是一些函数。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组成的理解：</a:t>
            </a:r>
            <a:endParaRPr lang="zh-CN" altLang="en-US"/>
          </a:p>
          <a:p>
            <a:pPr lvl="2"/>
            <a:r>
              <a:rPr lang="zh-CN" altLang="en-US"/>
              <a:t>变量、属性其实是一样的，只不过当我们把变量放在一个对象里面时，我们给他又起了一个名字，换了一种叫法而已。</a:t>
            </a:r>
            <a:endParaRPr lang="zh-CN" altLang="en-US"/>
          </a:p>
          <a:p>
            <a:pPr lvl="2"/>
            <a:r>
              <a:rPr lang="zh-CN" altLang="en-US"/>
              <a:t>函数、方法同理。</a:t>
            </a:r>
            <a:endParaRPr lang="zh-CN" altLang="en-US"/>
          </a:p>
          <a:p>
            <a:pPr lvl="2"/>
            <a:r>
              <a:rPr lang="zh-CN" altLang="en-US"/>
              <a:t>其实这里也有相对性。所谓的函数其实也是</a:t>
            </a:r>
            <a:r>
              <a:rPr lang="en-US" altLang="zh-CN"/>
              <a:t>window</a:t>
            </a:r>
            <a:r>
              <a:rPr lang="zh-CN" altLang="en-US"/>
              <a:t>对象的方法。所以我们有时候方法、函数都很随意的叫。不用刻意区分。</a:t>
            </a:r>
            <a:endParaRPr lang="zh-CN" altLang="en-US"/>
          </a:p>
          <a:p>
            <a:pPr lvl="2"/>
            <a:r>
              <a:rPr lang="en-US" altLang="zh-CN"/>
              <a:t>demo</a:t>
            </a:r>
            <a:endParaRPr lang="en-US" altLang="zh-CN"/>
          </a:p>
          <a:p>
            <a:pPr lvl="0"/>
            <a:r>
              <a:rPr lang="zh-CN" altLang="en-US"/>
              <a:t>优点</a:t>
            </a:r>
            <a:endParaRPr lang="zh-CN" altLang="en-US"/>
          </a:p>
          <a:p>
            <a:pPr lvl="1"/>
            <a:r>
              <a:rPr lang="zh-CN" altLang="en-US"/>
              <a:t>属性和方法在外部直接调用，不再关心他的具体实现过程。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继承方式</a:t>
            </a:r>
            <a:r>
              <a:rPr lang="en-US" altLang="zh-CN"/>
              <a:t>--</a:t>
            </a:r>
            <a:r>
              <a:rPr lang="en-US" altLang="zh-CN">
                <a:sym typeface="+mn-ea"/>
              </a:rPr>
              <a:t>apply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>
                <a:sym typeface="+mn-ea"/>
              </a:rPr>
              <a:t>借用构造函数继承</a:t>
            </a:r>
            <a:r>
              <a:rPr lang="en-US" altLang="zh-CN" sz="2400">
                <a:sym typeface="+mn-ea"/>
              </a:rPr>
              <a:t>----</a:t>
            </a:r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apply    </a:t>
            </a:r>
            <a:r>
              <a:rPr lang="zh-CN" altLang="en-US" sz="2400">
                <a:sym typeface="+mn-ea"/>
              </a:rPr>
              <a:t>对象</a:t>
            </a:r>
            <a:r>
              <a:rPr lang="en-US" altLang="zh-CN" sz="2400">
                <a:sym typeface="+mn-ea"/>
              </a:rPr>
              <a:t>B</a:t>
            </a:r>
            <a:r>
              <a:rPr lang="zh-CN" altLang="en-US" sz="2400">
                <a:sym typeface="+mn-ea"/>
              </a:rPr>
              <a:t>继承对象</a:t>
            </a:r>
            <a:r>
              <a:rPr lang="en-US" altLang="zh-CN" sz="2400">
                <a:sym typeface="+mn-ea"/>
              </a:rPr>
              <a:t>A</a:t>
            </a:r>
            <a:endParaRPr lang="en-US" altLang="zh-CN" sz="2400">
              <a:sym typeface="+mn-ea"/>
            </a:endParaRPr>
          </a:p>
          <a:p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function A(){</a:t>
            </a:r>
            <a:endParaRPr lang="en-US" altLang="zh-CN" sz="2400"/>
          </a:p>
          <a:p>
            <a:pPr marL="914400" lvl="2" indent="0">
              <a:buNone/>
            </a:pPr>
            <a:r>
              <a:rPr lang="en-US" altLang="zh-CN" sz="2400">
                <a:sym typeface="+mn-ea"/>
              </a:rPr>
              <a:t>this.NameStr="a";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}	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function B(){</a:t>
            </a:r>
            <a:endParaRPr lang="en-US" altLang="zh-CN" sz="2400"/>
          </a:p>
          <a:p>
            <a:pPr lvl="2"/>
            <a:r>
              <a:rPr lang="en-US" altLang="zh-CN" sz="2400">
                <a:sym typeface="+mn-ea"/>
              </a:rPr>
              <a:t>A.apply(this);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}</a:t>
            </a:r>
            <a:endParaRPr lang="en-US" altLang="zh-CN" sz="2400"/>
          </a:p>
          <a:p>
            <a:pPr lvl="1"/>
            <a:endParaRPr lang="en-US" altLang="zh-CN" sz="2400"/>
          </a:p>
          <a:p>
            <a:pPr lvl="1"/>
            <a:r>
              <a:rPr lang="zh-CN" altLang="en-US" sz="2400">
                <a:sym typeface="+mn-ea"/>
              </a:rPr>
              <a:t>只能继承构造方法里面的属性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多态性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对象 </a:t>
            </a:r>
            <a:r>
              <a:rPr lang="en-US" altLang="zh-CN"/>
              <a:t>Person();</a:t>
            </a:r>
            <a:endParaRPr lang="en-US" altLang="zh-CN"/>
          </a:p>
          <a:p>
            <a:r>
              <a:rPr lang="zh-CN" altLang="en-US"/>
              <a:t>有对象 </a:t>
            </a:r>
            <a:r>
              <a:rPr lang="en-US" altLang="zh-CN"/>
              <a:t>Student</a:t>
            </a:r>
            <a:r>
              <a:rPr lang="zh-CN" altLang="en-US"/>
              <a:t>（） 继承了</a:t>
            </a:r>
            <a:r>
              <a:rPr lang="en-US" altLang="zh-CN"/>
              <a:t>Person</a:t>
            </a:r>
            <a:r>
              <a:rPr lang="zh-CN" altLang="en-US"/>
              <a:t>对象。</a:t>
            </a:r>
            <a:endParaRPr lang="zh-CN" altLang="en-US"/>
          </a:p>
          <a:p>
            <a:r>
              <a:rPr lang="zh-CN" altLang="en-US"/>
              <a:t>那么</a:t>
            </a:r>
            <a:r>
              <a:rPr lang="en-US" altLang="zh-CN"/>
              <a:t>Student </a:t>
            </a:r>
            <a:r>
              <a:rPr lang="zh-CN" altLang="en-US"/>
              <a:t>就具有多态，意思就是 </a:t>
            </a:r>
            <a:r>
              <a:rPr lang="en-US" altLang="zh-CN"/>
              <a:t>Student</a:t>
            </a:r>
            <a:r>
              <a:rPr lang="zh-CN" altLang="en-US"/>
              <a:t>的实例</a:t>
            </a:r>
            <a:r>
              <a:rPr lang="en-US" altLang="zh-CN"/>
              <a:t>student1</a:t>
            </a:r>
            <a:r>
              <a:rPr lang="zh-CN" altLang="en-US"/>
              <a:t>，即使</a:t>
            </a:r>
            <a:r>
              <a:rPr lang="en-US" altLang="zh-CN"/>
              <a:t>Student</a:t>
            </a:r>
            <a:r>
              <a:rPr lang="zh-CN" altLang="en-US"/>
              <a:t>对象，也是</a:t>
            </a:r>
            <a:r>
              <a:rPr lang="en-US" altLang="zh-CN"/>
              <a:t>Person</a:t>
            </a:r>
            <a:r>
              <a:rPr lang="zh-CN" altLang="en-US"/>
              <a:t>对象。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对象的特点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抽象</a:t>
            </a:r>
            <a:endParaRPr lang="zh-CN" altLang="en-US"/>
          </a:p>
          <a:p>
            <a:r>
              <a:rPr lang="zh-CN" altLang="en-US"/>
              <a:t>封装</a:t>
            </a:r>
            <a:endParaRPr lang="zh-CN" altLang="en-US"/>
          </a:p>
          <a:p>
            <a:pPr lvl="1"/>
            <a:r>
              <a:rPr lang="zh-CN" altLang="en-US" sz="2000"/>
              <a:t>组成一个对象元素</a:t>
            </a:r>
            <a:endParaRPr lang="zh-CN" altLang="en-US" sz="2000"/>
          </a:p>
          <a:p>
            <a:r>
              <a:rPr lang="zh-CN" altLang="en-US"/>
              <a:t>继承</a:t>
            </a:r>
            <a:endParaRPr lang="zh-CN" altLang="en-US"/>
          </a:p>
          <a:p>
            <a:pPr lvl="1"/>
            <a:r>
              <a:rPr lang="zh-CN" altLang="en-US" sz="2000"/>
              <a:t>继承共有部分，区分不同部分</a:t>
            </a:r>
            <a:endParaRPr lang="zh-CN" altLang="en-US" sz="2000"/>
          </a:p>
          <a:p>
            <a:r>
              <a:rPr lang="zh-CN" altLang="en-US"/>
              <a:t>多态</a:t>
            </a:r>
            <a:endParaRPr lang="zh-CN" altLang="en-US"/>
          </a:p>
          <a:p>
            <a:pPr lvl="1"/>
            <a:r>
              <a:rPr lang="zh-CN" altLang="en-US"/>
              <a:t>继承后，一个对象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 </a:t>
            </a:r>
            <a:r>
              <a:rPr lang="zh-CN" altLang="en-US"/>
              <a:t>继承了对象</a:t>
            </a:r>
            <a:r>
              <a:rPr lang="en-US" altLang="zh-CN"/>
              <a:t>B</a:t>
            </a:r>
            <a:r>
              <a:rPr lang="zh-CN" altLang="en-US"/>
              <a:t>。那么我们</a:t>
            </a:r>
            <a:r>
              <a:rPr lang="zh-CN"/>
              <a:t>还可以叫对象</a:t>
            </a:r>
            <a:r>
              <a:rPr lang="en-US" altLang="zh-CN"/>
              <a:t>A</a:t>
            </a:r>
            <a:r>
              <a:rPr lang="zh-CN" altLang="en-US"/>
              <a:t>，为对象</a:t>
            </a:r>
            <a:r>
              <a:rPr lang="en-US" altLang="zh-CN"/>
              <a:t>B</a:t>
            </a:r>
            <a:r>
              <a:rPr lang="zh-CN" altLang="en-US"/>
              <a:t>。</a:t>
            </a:r>
            <a:r>
              <a:rPr lang="en-US" altLang="zh-CN"/>
              <a:t>A</a:t>
            </a:r>
            <a:r>
              <a:rPr lang="zh-CN" altLang="en-US"/>
              <a:t>现在有两个名字，也就是多态性！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对象的创建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以人为例：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var person=new object();//</a:t>
            </a:r>
            <a:r>
              <a:rPr lang="zh-CN" altLang="en-US"/>
              <a:t>创建一个对象，此时对象还没有任何属性、方法。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person</a:t>
            </a:r>
            <a:r>
              <a:rPr lang="en-US" altLang="zh-CN"/>
              <a:t>.name="zhangsan".  </a:t>
            </a:r>
            <a:r>
              <a:rPr lang="en-US" altLang="zh-CN">
                <a:sym typeface="+mn-ea"/>
              </a:rPr>
              <a:t>//</a:t>
            </a:r>
            <a:r>
              <a:rPr lang="zh-CN" altLang="en-US">
                <a:sym typeface="+mn-ea"/>
              </a:rPr>
              <a:t>创建了属性、方法。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person</a:t>
            </a:r>
            <a:r>
              <a:rPr lang="en-US" altLang="zh-CN"/>
              <a:t>.age=</a:t>
            </a:r>
            <a:r>
              <a:rPr lang="en-US"/>
              <a:t>20</a:t>
            </a:r>
            <a:r>
              <a:rPr lang="en-US" altLang="zh-CN"/>
              <a:t> 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//</a:t>
            </a:r>
            <a:r>
              <a:rPr lang="en-US" altLang="zh-CN">
                <a:sym typeface="+mn-ea"/>
              </a:rPr>
              <a:t>person</a:t>
            </a:r>
            <a:r>
              <a:rPr lang="en-US" altLang="zh-CN"/>
              <a:t>.showName=function(){alert(this.name)}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创建对象字面量定义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var person={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 sz="2000">
                <a:sym typeface="+mn-ea"/>
              </a:rPr>
              <a:t>name</a:t>
            </a:r>
            <a:r>
              <a:rPr lang="zh-CN" altLang="en-US" sz="2000">
                <a:sym typeface="+mn-ea"/>
              </a:rPr>
              <a:t>：</a:t>
            </a:r>
            <a:r>
              <a:rPr lang="en-US" altLang="zh-CN" sz="2000">
                <a:sym typeface="+mn-ea"/>
              </a:rPr>
              <a:t>"zhangsan",  //</a:t>
            </a:r>
            <a:r>
              <a:rPr lang="zh-CN" altLang="en-US" sz="2000">
                <a:sym typeface="+mn-ea"/>
              </a:rPr>
              <a:t>创建了属性、方法。</a:t>
            </a:r>
            <a:endParaRPr lang="en-US" altLang="zh-CN" sz="2000"/>
          </a:p>
          <a:p>
            <a:pPr marL="457200" lvl="1" indent="0">
              <a:buNone/>
            </a:pPr>
            <a:r>
              <a:rPr lang="en-US" altLang="zh-CN" sz="2400">
                <a:sym typeface="+mn-ea"/>
              </a:rPr>
              <a:t>age</a:t>
            </a:r>
            <a:r>
              <a:rPr lang="zh-CN" altLang="en-US" sz="2400">
                <a:sym typeface="+mn-ea"/>
              </a:rPr>
              <a:t>：</a:t>
            </a:r>
            <a:r>
              <a:rPr lang="en-US" sz="2400">
                <a:sym typeface="+mn-ea"/>
              </a:rPr>
              <a:t>20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 </a:t>
            </a:r>
            <a:endParaRPr lang="zh-CN" altLang="en-US" sz="2400"/>
          </a:p>
          <a:p>
            <a:pPr marL="457200" lvl="1" indent="0">
              <a:buNone/>
            </a:pPr>
            <a:r>
              <a:rPr lang="en-US" altLang="zh-CN" sz="2400">
                <a:sym typeface="+mn-ea"/>
              </a:rPr>
              <a:t>//showName=function(){alert(this.name)}</a:t>
            </a:r>
            <a:endParaRPr lang="en-US" altLang="zh-CN" sz="2400">
              <a:sym typeface="+mn-ea"/>
            </a:endParaRPr>
          </a:p>
          <a:p>
            <a:pPr marL="457200" lvl="1" indent="0">
              <a:buNone/>
            </a:pPr>
            <a:r>
              <a:rPr lang="en-US" altLang="zh-CN" sz="2400">
                <a:sym typeface="+mn-ea"/>
              </a:rPr>
              <a:t>}</a:t>
            </a:r>
            <a:endParaRPr lang="en-US" altLang="zh-CN" sz="2400">
              <a:sym typeface="+mn-ea"/>
            </a:endParaRPr>
          </a:p>
          <a:p>
            <a:endParaRPr lang="en-US" altLang="zh-CN"/>
          </a:p>
          <a:p>
            <a:r>
              <a:rPr lang="zh-CN" altLang="en-US"/>
              <a:t>字面量定义方式。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对象的优势、缺点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/>
            <a:r>
              <a:rPr lang="zh-CN" altLang="en-US">
                <a:sym typeface="+mn-ea"/>
              </a:rPr>
              <a:t>优势：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person</a:t>
            </a:r>
            <a:r>
              <a:rPr lang="en-US" altLang="zh-CN"/>
              <a:t>.</a:t>
            </a:r>
            <a:r>
              <a:rPr lang="en-US" altLang="zh-CN">
                <a:sym typeface="+mn-ea"/>
              </a:rPr>
              <a:t>Name</a:t>
            </a:r>
            <a:r>
              <a:rPr lang="en-US" altLang="zh-CN"/>
              <a:t>;  //</a:t>
            </a:r>
            <a:r>
              <a:rPr lang="zh-CN" altLang="en-US"/>
              <a:t>外部直接利用属性、方法。不再关心具体实现过程！ 优势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en-US" altLang="zh-CN"/>
              <a:t>----</a:t>
            </a:r>
            <a:r>
              <a:rPr lang="zh-CN" altLang="en-US"/>
              <a:t>封装型的体现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/>
              <a:t>缺点：需要多个对象时，需要重复创建。</a:t>
            </a:r>
            <a:endParaRPr lang="zh-CN" altLang="en-US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封装函数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lvl="1"/>
            <a:r>
              <a:rPr lang="zh-CN" altLang="en-US" sz="2400">
                <a:sym typeface="+mn-ea"/>
              </a:rPr>
              <a:t>如果还要用到其他人，这种方式还是需要重复写代码！</a:t>
            </a:r>
            <a:endParaRPr lang="zh-CN" altLang="en-US" sz="2400">
              <a:sym typeface="+mn-ea"/>
            </a:endParaRPr>
          </a:p>
          <a:p>
            <a:pPr marL="0" lvl="1"/>
            <a:endParaRPr lang="zh-CN" altLang="en-US" sz="2400">
              <a:sym typeface="+mn-ea"/>
            </a:endParaRPr>
          </a:p>
          <a:p>
            <a:pPr marL="0" lvl="1"/>
            <a:r>
              <a:rPr lang="zh-CN" altLang="en-US" sz="2400">
                <a:sym typeface="+mn-ea"/>
              </a:rPr>
              <a:t>利用函数。</a:t>
            </a:r>
            <a:endParaRPr lang="zh-CN" altLang="en-US" sz="2400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function createPerson(name,age){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var person=new Object();//</a:t>
            </a:r>
            <a:r>
              <a:rPr lang="zh-CN" altLang="en-US">
                <a:sym typeface="+mn-ea"/>
              </a:rPr>
              <a:t>创建一个对象，此时对象还没有任何属性、方法。</a:t>
            </a:r>
            <a:endParaRPr lang="zh-CN" altLang="en-US"/>
          </a:p>
          <a:p>
            <a:pPr lvl="2"/>
            <a:r>
              <a:rPr lang="en-US" altLang="zh-CN">
                <a:sym typeface="+mn-ea"/>
              </a:rPr>
              <a:t>person.name=name.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person.age=age //</a:t>
            </a:r>
            <a:r>
              <a:rPr lang="zh-CN" altLang="en-US">
                <a:sym typeface="+mn-ea"/>
              </a:rPr>
              <a:t>创建了属性、方法。</a:t>
            </a:r>
            <a:endParaRPr lang="zh-CN" altLang="en-US"/>
          </a:p>
          <a:p>
            <a:pPr lvl="2"/>
            <a:r>
              <a:rPr lang="en-US" altLang="zh-CN">
                <a:sym typeface="+mn-ea"/>
              </a:rPr>
              <a:t>person.showName=function(){alert(this.name)}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renturn person;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}</a:t>
            </a:r>
            <a:endParaRPr lang="en-US" altLang="zh-CN">
              <a:sym typeface="+mn-ea"/>
            </a:endParaRPr>
          </a:p>
          <a:p>
            <a:pPr lvl="1"/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var person1 =createPerson("lisi",30);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var person2 =createPerson("lisi",30);</a:t>
            </a:r>
            <a:endParaRPr lang="en-US" altLang="zh-CN">
              <a:sym typeface="+mn-ea"/>
            </a:endParaRPr>
          </a:p>
          <a:p>
            <a:pPr marL="0" lvl="0" indent="0">
              <a:buNone/>
            </a:pPr>
            <a:r>
              <a:rPr lang="en-US" altLang="zh-CN">
                <a:sym typeface="+mn-ea"/>
              </a:rPr>
              <a:t>-----</a:t>
            </a:r>
            <a:r>
              <a:rPr lang="zh-CN" altLang="en-US">
                <a:sym typeface="+mn-ea"/>
              </a:rPr>
              <a:t>封装</a:t>
            </a:r>
            <a:endParaRPr lang="zh-CN" altLang="en-US">
              <a:sym typeface="+mn-ea"/>
            </a:endParaRPr>
          </a:p>
          <a:p>
            <a:pPr marL="0" lvl="0" indent="0">
              <a:buNone/>
            </a:pPr>
            <a:endParaRPr lang="en-US" altLang="zh-CN">
              <a:sym typeface="+mn-ea"/>
            </a:endParaRPr>
          </a:p>
          <a:p>
            <a:pPr marL="0" lvl="1"/>
            <a:endParaRPr lang="zh-CN" altLang="en-US" sz="2400">
              <a:sym typeface="+mn-ea"/>
            </a:endParaRPr>
          </a:p>
          <a:p>
            <a:pPr marL="0" lvl="1"/>
            <a:endParaRPr lang="zh-CN" altLang="en-US" sz="2400">
              <a:sym typeface="+mn-ea"/>
            </a:endParaRPr>
          </a:p>
          <a:p>
            <a:pPr marL="0" lvl="1"/>
            <a:endParaRPr lang="zh-CN" altLang="en-US" sz="2400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工厂方式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封装函数这种方式</a:t>
            </a:r>
            <a:r>
              <a:rPr lang="en-US" altLang="zh-CN"/>
              <a:t>-----</a:t>
            </a:r>
            <a:r>
              <a:rPr lang="zh-CN" altLang="en-US"/>
              <a:t>叫做工厂模式，批量产出对象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缺点</a:t>
            </a:r>
            <a:endParaRPr lang="zh-CN" altLang="en-US"/>
          </a:p>
          <a:p>
            <a:pPr lvl="1"/>
            <a:r>
              <a:rPr lang="zh-CN" altLang="en-US" sz="2000"/>
              <a:t>不能描述，其所产出的对象之间的关系。</a:t>
            </a:r>
            <a:endParaRPr lang="zh-CN" altLang="en-US" sz="2000"/>
          </a:p>
          <a:p>
            <a:pPr lvl="1"/>
            <a:r>
              <a:rPr lang="zh-CN" altLang="en-US"/>
              <a:t>属性、函数都是重复，占用内存。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64*i*3"/>
  <p:tag name="KSO_WM_UNIT_TEMPLATE_CATEGORY" val="custom"/>
  <p:tag name="KSO_WM_UNIT_TEMPLATE_INDEX" val="7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64*i*6"/>
  <p:tag name="KSO_WM_UNIT_TEMPLATE_CATEGORY" val="custom"/>
  <p:tag name="KSO_WM_UNIT_TEMPLATE_INDEX" val="7"/>
</p:tagLst>
</file>

<file path=ppt/tags/tag3.xml><?xml version="1.0" encoding="utf-8"?>
<p:tagLst xmlns:p="http://schemas.openxmlformats.org/presentationml/2006/main">
  <p:tag name="KSO_WM_BEAUTIFY_FLAG" val="#wm#"/>
  <p:tag name="KSO_WM_UNIT_TYPE" val="i"/>
  <p:tag name="KSO_WM_UNIT_ID" val="264*i*7"/>
  <p:tag name="KSO_WM_UNIT_TEMPLATE_CATEGORY" val="custom"/>
  <p:tag name="KSO_WM_UNIT_TEMPLATE_INDEX" val="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8*i*0"/>
  <p:tag name="KSO_WM_TEMPLATE_CATEGORY" val="custom"/>
  <p:tag name="KSO_WM_TEMPLATE_INDEX" val="7"/>
</p:tagLst>
</file>

<file path=ppt/tags/tag5.xml><?xml version="1.0" encoding="utf-8"?>
<p:tagLst xmlns:p="http://schemas.openxmlformats.org/presentationml/2006/main">
  <p:tag name="KSO_WM_BEAUTIFY_FLAG" val="#wm#"/>
  <p:tag name="KSO_WM_UNIT_TYPE" val="i"/>
  <p:tag name="KSO_WM_UNIT_ID" val="270*i*3"/>
  <p:tag name="KSO_WM_UNIT_TEMPLATE_CATEGORY" val="custom"/>
  <p:tag name="KSO_WM_UNIT_TEMPLATE_INDEX" val="7"/>
</p:tagLst>
</file>

<file path=ppt/tags/tag6.xml><?xml version="1.0" encoding="utf-8"?>
<p:tagLst xmlns:p="http://schemas.openxmlformats.org/presentationml/2006/main">
  <p:tag name="KSO_WM_TEMPLATE_CATEGORY" val="custom"/>
  <p:tag name="KSO_WM_TEMPLATE_INDEX" val="160007"/>
</p:tagLst>
</file>

<file path=ppt/theme/theme1.xml><?xml version="1.0" encoding="utf-8"?>
<a:theme xmlns:a="http://schemas.openxmlformats.org/drawingml/2006/main" name="1_默认设计模板">
  <a:themeElements>
    <a:clrScheme name="PPT7">
      <a:dk1>
        <a:srgbClr val="CC9900"/>
      </a:dk1>
      <a:lt1>
        <a:srgbClr val="FFFFFF"/>
      </a:lt1>
      <a:dk2>
        <a:srgbClr val="C0C0C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4421</Words>
  <Application>WPS 演示</Application>
  <PresentationFormat>宽屏</PresentationFormat>
  <Paragraphs>365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1_默认设计模板</vt:lpstr>
      <vt:lpstr>对象</vt:lpstr>
      <vt:lpstr>什么是对象</vt:lpstr>
      <vt:lpstr>对象的组成和优点</vt:lpstr>
      <vt:lpstr>对象的特点</vt:lpstr>
      <vt:lpstr>对象的创建</vt:lpstr>
      <vt:lpstr>创建对象字面量定义</vt:lpstr>
      <vt:lpstr>对象的优势、缺点</vt:lpstr>
      <vt:lpstr>封装函数</vt:lpstr>
      <vt:lpstr>工厂方式</vt:lpstr>
      <vt:lpstr>构造函数</vt:lpstr>
      <vt:lpstr>构造函数的特点new this</vt:lpstr>
      <vt:lpstr>构造函数的缺点</vt:lpstr>
      <vt:lpstr>原型prototype</vt:lpstr>
      <vt:lpstr>原型</vt:lpstr>
      <vt:lpstr>属性、方法</vt:lpstr>
      <vt:lpstr>属性、方法</vt:lpstr>
      <vt:lpstr>原型的声明</vt:lpstr>
      <vt:lpstr>区别</vt:lpstr>
      <vt:lpstr>原型模式</vt:lpstr>
      <vt:lpstr>原型问题</vt:lpstr>
      <vt:lpstr>原型是共享的只有一份</vt:lpstr>
      <vt:lpstr>组合使用构造函数模式和原型模式</vt:lpstr>
      <vt:lpstr>原型语法 字面量方式</vt:lpstr>
      <vt:lpstr>原型覆盖</vt:lpstr>
      <vt:lpstr>继承</vt:lpstr>
      <vt:lpstr>原型链</vt:lpstr>
      <vt:lpstr>疑点</vt:lpstr>
      <vt:lpstr>call apply	</vt:lpstr>
      <vt:lpstr>继承方式---call  </vt:lpstr>
      <vt:lpstr>继承方式--apply</vt:lpstr>
      <vt:lpstr>多态性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CC</dc:creator>
  <cp:lastModifiedBy>CC</cp:lastModifiedBy>
  <cp:revision>169</cp:revision>
  <dcterms:created xsi:type="dcterms:W3CDTF">2016-04-13T21:44:00Z</dcterms:created>
  <dcterms:modified xsi:type="dcterms:W3CDTF">2016-06-01T08:20:13Z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