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77" r:id="rId4"/>
    <p:sldId id="280" r:id="rId5"/>
    <p:sldId id="269" r:id="rId6"/>
    <p:sldId id="259" r:id="rId7"/>
    <p:sldId id="279" r:id="rId8"/>
    <p:sldId id="260" r:id="rId9"/>
    <p:sldId id="281" r:id="rId10"/>
    <p:sldId id="282" r:id="rId11"/>
    <p:sldId id="283" r:id="rId12"/>
    <p:sldId id="264" r:id="rId13"/>
    <p:sldId id="262" r:id="rId14"/>
    <p:sldId id="265" r:id="rId15"/>
    <p:sldId id="266" r:id="rId16"/>
    <p:sldId id="26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6533" y="3701405"/>
            <a:ext cx="11135784" cy="701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4000">
                <a:latin typeface="+mj-ea"/>
                <a:ea typeface="+mj-ea"/>
              </a:defRPr>
            </a:lvl1pPr>
          </a:lstStyle>
          <a:p>
            <a:pPr lvl="0"/>
            <a:r>
              <a:rPr lang="zh-CN" noProof="0" dirty="0" smtClean="0">
                <a:sym typeface="Arial" pitchFamily="34" charset="0"/>
              </a:rPr>
              <a:t>单击此处编辑母版标题样式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404668"/>
            <a:ext cx="11135784" cy="5175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CN" noProof="0" dirty="0" smtClean="0">
                <a:sym typeface="Arial" pitchFamily="34" charset="0"/>
              </a:rPr>
              <a:t>单击此处编辑母版副标题样式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2063" name="Line 14" descr="#wm#_7_01_*Z"/>
          <p:cNvSpPr>
            <a:spLocks noChangeShapeType="1"/>
          </p:cNvSpPr>
          <p:nvPr/>
        </p:nvSpPr>
        <p:spPr bwMode="auto">
          <a:xfrm>
            <a:off x="3119968" y="4404667"/>
            <a:ext cx="6049433" cy="0"/>
          </a:xfrm>
          <a:prstGeom prst="line">
            <a:avLst/>
          </a:prstGeom>
          <a:noFill/>
          <a:ln w="19050" cap="flat" cmpd="sng">
            <a:solidFill>
              <a:srgbClr val="CC99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  <p:grpSp>
        <p:nvGrpSpPr>
          <p:cNvPr id="16" name="Group 3" descr="#wm#_7_01_*Z"/>
          <p:cNvGrpSpPr/>
          <p:nvPr/>
        </p:nvGrpSpPr>
        <p:grpSpPr bwMode="auto">
          <a:xfrm>
            <a:off x="3955795" y="1190189"/>
            <a:ext cx="4280411" cy="2474703"/>
            <a:chOff x="0" y="0"/>
            <a:chExt cx="2543995" cy="1470643"/>
          </a:xfrm>
        </p:grpSpPr>
        <p:sp>
          <p:nvSpPr>
            <p:cNvPr id="17" name="Rectangle 9" descr="#wm#_7_01_*Z"/>
            <p:cNvSpPr>
              <a:spLocks noChangeArrowheads="1"/>
            </p:cNvSpPr>
            <p:nvPr/>
          </p:nvSpPr>
          <p:spPr bwMode="auto">
            <a:xfrm>
              <a:off x="137448" y="747932"/>
              <a:ext cx="297530" cy="719172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 sz="28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243205" indent="-243205" algn="l">
                <a:buFont typeface="Wingdings" pitchFamily="2" charset="2"/>
                <a:buChar char="l"/>
              </a:pPr>
              <a:endParaRPr lang="zh-CN" altLang="zh-CN" sz="1800"/>
            </a:p>
          </p:txBody>
        </p:sp>
        <p:sp>
          <p:nvSpPr>
            <p:cNvPr id="18" name="Line 13" descr="#wm#_7_01_*Z"/>
            <p:cNvSpPr>
              <a:spLocks noChangeShapeType="1"/>
            </p:cNvSpPr>
            <p:nvPr/>
          </p:nvSpPr>
          <p:spPr bwMode="auto">
            <a:xfrm>
              <a:off x="0" y="1469707"/>
              <a:ext cx="2543995" cy="936"/>
            </a:xfrm>
            <a:prstGeom prst="line">
              <a:avLst/>
            </a:prstGeom>
            <a:noFill/>
            <a:ln w="28575" cap="flat" cmpd="sng">
              <a:solidFill>
                <a:srgbClr val="DC7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未知" descr="#wm#_7_01_*Z"/>
            <p:cNvSpPr/>
            <p:nvPr/>
          </p:nvSpPr>
          <p:spPr bwMode="auto">
            <a:xfrm>
              <a:off x="116323" y="0"/>
              <a:ext cx="2405321" cy="684925"/>
            </a:xfrm>
            <a:custGeom>
              <a:avLst/>
              <a:gdLst>
                <a:gd name="T0" fmla="*/ 0 w 21600"/>
                <a:gd name="T1" fmla="*/ 21600 h 21600"/>
                <a:gd name="T2" fmla="*/ 8716 w 21600"/>
                <a:gd name="T3" fmla="*/ 16145 h 21600"/>
                <a:gd name="T4" fmla="*/ 11906 w 21600"/>
                <a:gd name="T5" fmla="*/ 6850 h 21600"/>
                <a:gd name="T6" fmla="*/ 21600 w 21600"/>
                <a:gd name="T7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8716" y="16145"/>
                  </a:lnTo>
                  <a:lnTo>
                    <a:pt x="11906" y="6850"/>
                  </a:lnTo>
                  <a:lnTo>
                    <a:pt x="21600" y="0"/>
                  </a:lnTo>
                </a:path>
              </a:pathLst>
            </a:custGeom>
            <a:noFill/>
            <a:ln w="19050" cap="flat" cmpd="sng">
              <a:solidFill>
                <a:srgbClr val="FFC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9" descr="#wm#_7_01_*Z"/>
            <p:cNvSpPr>
              <a:spLocks noChangeArrowheads="1"/>
            </p:cNvSpPr>
            <p:nvPr/>
          </p:nvSpPr>
          <p:spPr bwMode="auto">
            <a:xfrm>
              <a:off x="618587" y="684925"/>
              <a:ext cx="297530" cy="782179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 sz="28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243205" indent="-243205" algn="l">
                <a:buFont typeface="Wingdings" pitchFamily="2" charset="2"/>
                <a:buChar char="l"/>
              </a:pPr>
              <a:endParaRPr lang="zh-CN" altLang="zh-CN" sz="1800"/>
            </a:p>
          </p:txBody>
        </p:sp>
        <p:sp>
          <p:nvSpPr>
            <p:cNvPr id="21" name="Rectangle 9" descr="#wm#_7_01_*Z"/>
            <p:cNvSpPr>
              <a:spLocks noChangeArrowheads="1"/>
            </p:cNvSpPr>
            <p:nvPr/>
          </p:nvSpPr>
          <p:spPr bwMode="auto">
            <a:xfrm>
              <a:off x="1099726" y="572726"/>
              <a:ext cx="297530" cy="894378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 sz="28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243205" indent="-243205" algn="l">
                <a:buFont typeface="Wingdings" pitchFamily="2" charset="2"/>
                <a:buChar char="l"/>
              </a:pPr>
              <a:endParaRPr lang="zh-CN" altLang="zh-CN" sz="1800"/>
            </a:p>
          </p:txBody>
        </p:sp>
        <p:sp>
          <p:nvSpPr>
            <p:cNvPr id="22" name="Rectangle 9" descr="#wm#_7_01_*Z"/>
            <p:cNvSpPr>
              <a:spLocks noChangeArrowheads="1"/>
            </p:cNvSpPr>
            <p:nvPr/>
          </p:nvSpPr>
          <p:spPr bwMode="auto">
            <a:xfrm>
              <a:off x="1580865" y="336752"/>
              <a:ext cx="297530" cy="1130352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 sz="28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243205" indent="-243205" algn="l">
                <a:buFont typeface="Wingdings" pitchFamily="2" charset="2"/>
                <a:buChar char="l"/>
              </a:pPr>
              <a:endParaRPr lang="zh-CN" altLang="zh-CN" sz="1800"/>
            </a:p>
          </p:txBody>
        </p:sp>
        <p:sp>
          <p:nvSpPr>
            <p:cNvPr id="23" name="Rectangle 9" descr="#wm#_7_01_*Z"/>
            <p:cNvSpPr>
              <a:spLocks noChangeArrowheads="1"/>
            </p:cNvSpPr>
            <p:nvPr/>
          </p:nvSpPr>
          <p:spPr bwMode="auto">
            <a:xfrm>
              <a:off x="2062004" y="179435"/>
              <a:ext cx="297530" cy="1287669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 sz="28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243205" indent="-243205" algn="l">
                <a:buFont typeface="Wingdings" pitchFamily="2" charset="2"/>
                <a:buChar char="l"/>
              </a:pPr>
              <a:endParaRPr lang="zh-CN" altLang="zh-CN" sz="180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609600" y="412955"/>
            <a:ext cx="109728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08767" y="666427"/>
            <a:ext cx="5376333" cy="696253"/>
          </a:xfrm>
        </p:spPr>
        <p:txBody>
          <a:bodyPr anchor="ctr" anchorCtr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0150" y="1701801"/>
            <a:ext cx="9889068" cy="429604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25600" y="2929180"/>
            <a:ext cx="4598400" cy="541220"/>
          </a:xfrm>
        </p:spPr>
        <p:txBody>
          <a:bodyPr anchor="ctr" anchorCtr="0">
            <a:normAutofit/>
          </a:bodyPr>
          <a:lstStyle>
            <a:lvl1pPr>
              <a:defRPr sz="200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06400" y="3531600"/>
            <a:ext cx="6730027" cy="133756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n-ea"/>
                <a:ea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grpSp>
        <p:nvGrpSpPr>
          <p:cNvPr id="7" name="Group 5" descr="#wm#_7_12_*Z"/>
          <p:cNvGrpSpPr/>
          <p:nvPr>
            <p:custDataLst>
              <p:tags r:id="rId2"/>
            </p:custDataLst>
          </p:nvPr>
        </p:nvGrpSpPr>
        <p:grpSpPr bwMode="auto">
          <a:xfrm>
            <a:off x="1073151" y="2649538"/>
            <a:ext cx="1581149" cy="1580400"/>
            <a:chOff x="0" y="0"/>
            <a:chExt cx="1866" cy="1964"/>
          </a:xfrm>
        </p:grpSpPr>
        <p:pic>
          <p:nvPicPr>
            <p:cNvPr id="8" name="Picture 4" descr="#wm#_7_12_*Z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" y="0"/>
              <a:ext cx="1740" cy="1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5" descr="#wm#_7_12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0" y="72"/>
              <a:ext cx="1867" cy="1893"/>
            </a:xfrm>
            <a:prstGeom prst="ellipse">
              <a:avLst/>
            </a:prstGeom>
            <a:noFill/>
            <a:ln w="9525" cmpd="sng">
              <a:solidFill>
                <a:srgbClr val="CC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endParaRPr lang="zh-CN" altLang="zh-CN" sz="1800">
                <a:solidFill>
                  <a:schemeClr val="tx1"/>
                </a:solidFill>
              </a:endParaRPr>
            </a:p>
          </p:txBody>
        </p:sp>
      </p:grpSp>
      <p:sp>
        <p:nvSpPr>
          <p:cNvPr id="10" name="Line 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980527" y="2077084"/>
            <a:ext cx="6513" cy="2982596"/>
          </a:xfrm>
          <a:prstGeom prst="line">
            <a:avLst/>
          </a:prstGeom>
          <a:noFill/>
          <a:ln w="9525" cmpd="sng">
            <a:solidFill>
              <a:srgbClr val="CC99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70001"/>
            <a:ext cx="5384800" cy="452596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70001"/>
            <a:ext cx="5384800" cy="452596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65126"/>
            <a:ext cx="10972799" cy="1325563"/>
          </a:xfrm>
        </p:spPr>
        <p:txBody>
          <a:bodyPr anchor="ctr" anchorCtr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81163"/>
            <a:ext cx="5389034" cy="823912"/>
          </a:xfrm>
        </p:spPr>
        <p:txBody>
          <a:bodyPr anchor="b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505075"/>
            <a:ext cx="5389034" cy="3684588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410199" cy="823912"/>
          </a:xfrm>
        </p:spPr>
        <p:txBody>
          <a:bodyPr anchor="b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410199" cy="3684588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4" descr="#wm#_7_20_*Z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894667" y="3451225"/>
            <a:ext cx="4749800" cy="0"/>
          </a:xfrm>
          <a:prstGeom prst="line">
            <a:avLst/>
          </a:prstGeom>
          <a:noFill/>
          <a:ln w="9525" cmpd="sng">
            <a:solidFill>
              <a:srgbClr val="CC99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 sz="180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40800" y="2869200"/>
            <a:ext cx="4656000" cy="57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/>
          </a:bodyPr>
          <a:lstStyle>
            <a:lvl1pPr algn="ctr">
              <a:defRPr sz="3000">
                <a:latin typeface="+mj-lt"/>
                <a:ea typeface="+mj-ea"/>
              </a:defRPr>
            </a:lvl1pPr>
          </a:lstStyle>
          <a:p>
            <a:pPr lvl="0"/>
            <a:r>
              <a:rPr lang="zh-CN" altLang="en-US" noProof="0" dirty="0" smtClean="0">
                <a:sym typeface="Arial" pitchFamily="34" charset="0"/>
              </a:rPr>
              <a:t>单击</a:t>
            </a:r>
            <a:r>
              <a:rPr lang="zh-CN" noProof="0" dirty="0" smtClean="0">
                <a:sym typeface="Arial" pitchFamily="34" charset="0"/>
              </a:rPr>
              <a:t>此处编辑标题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88000" y="3499200"/>
            <a:ext cx="4752000" cy="501300"/>
          </a:xfrm>
        </p:spPr>
        <p:txBody>
          <a:bodyPr>
            <a:normAutofit/>
          </a:bodyPr>
          <a:lstStyle>
            <a:lvl1pPr marL="0" indent="0" algn="ctr">
              <a:buFont typeface="Wingdings" pitchFamily="2" charset="2"/>
              <a:buNone/>
              <a:defRPr sz="2000">
                <a:latin typeface="+mn-ea"/>
                <a:ea typeface="+mn-ea"/>
              </a:defRPr>
            </a:lvl1pPr>
          </a:lstStyle>
          <a:p>
            <a:pPr lvl="0"/>
            <a:r>
              <a:rPr lang="zh-CN" noProof="0" dirty="0" smtClean="0">
                <a:sym typeface="Arial" pitchFamily="34" charset="0"/>
              </a:rPr>
              <a:t>单击此处编辑母版副标题样式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52700" y="514780"/>
            <a:ext cx="7078980" cy="520700"/>
          </a:xfrm>
        </p:spPr>
        <p:txBody>
          <a:bodyPr anchor="ctr" anchorCtr="0">
            <a:normAutofit/>
          </a:bodyPr>
          <a:lstStyle>
            <a:lvl1pPr>
              <a:defRPr sz="260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95400" y="1279682"/>
            <a:ext cx="3261101" cy="48925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67946" y="1279682"/>
            <a:ext cx="5780868" cy="489251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62456" y="577851"/>
            <a:ext cx="1719943" cy="5218113"/>
          </a:xfrm>
        </p:spPr>
        <p:txBody>
          <a:bodyPr vert="eaVert" anchor="ctr" anchorCtr="0">
            <a:normAutofit/>
          </a:bodyPr>
          <a:lstStyle>
            <a:lvl1pPr algn="l">
              <a:defRPr sz="320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99" y="577851"/>
            <a:ext cx="8975271" cy="5218113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93914"/>
            <a:ext cx="10972800" cy="807156"/>
          </a:xfrm>
          <a:prstGeom prst="rect">
            <a:avLst/>
          </a:prstGeom>
          <a:solidFill>
            <a:srgbClr val="FFFFFF">
              <a:alpha val="10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  <a:endParaRPr lang="zh-CN" dirty="0" smtClean="0">
              <a:sym typeface="Arial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0063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单击此处编辑母版文本样式</a:t>
            </a:r>
            <a:endParaRPr lang="zh-CN" dirty="0" smtClean="0">
              <a:sym typeface="Arial" pitchFamily="34" charset="0"/>
            </a:endParaRPr>
          </a:p>
          <a:p>
            <a:pPr lvl="1"/>
            <a:r>
              <a:rPr lang="zh-CN" dirty="0" smtClean="0">
                <a:sym typeface="Arial" pitchFamily="34" charset="0"/>
              </a:rPr>
              <a:t>第二级</a:t>
            </a:r>
            <a:endParaRPr lang="zh-CN" dirty="0" smtClean="0">
              <a:sym typeface="Arial" pitchFamily="34" charset="0"/>
            </a:endParaRPr>
          </a:p>
          <a:p>
            <a:pPr lvl="2"/>
            <a:r>
              <a:rPr lang="zh-CN" dirty="0" smtClean="0">
                <a:sym typeface="Arial" pitchFamily="34" charset="0"/>
              </a:rPr>
              <a:t>第三级</a:t>
            </a:r>
            <a:endParaRPr lang="zh-CN" dirty="0" smtClean="0">
              <a:sym typeface="Arial" pitchFamily="34" charset="0"/>
            </a:endParaRPr>
          </a:p>
          <a:p>
            <a:pPr lvl="3"/>
            <a:r>
              <a:rPr lang="zh-CN" dirty="0" smtClean="0">
                <a:sym typeface="Arial" pitchFamily="34" charset="0"/>
              </a:rPr>
              <a:t>第四级</a:t>
            </a:r>
            <a:endParaRPr lang="zh-CN" dirty="0" smtClean="0">
              <a:sym typeface="Arial" pitchFamily="34" charset="0"/>
            </a:endParaRPr>
          </a:p>
          <a:p>
            <a:pPr lvl="4"/>
            <a:r>
              <a:rPr lang="zh-CN" dirty="0" smtClean="0">
                <a:sym typeface="Arial" pitchFamily="34" charset="0"/>
              </a:rPr>
              <a:t>第五级</a:t>
            </a:r>
            <a:endParaRPr lang="zh-CN" dirty="0" smtClean="0">
              <a:sym typeface="Arial" pitchFamily="34" charset="0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3600" kern="1200">
          <a:solidFill>
            <a:schemeClr val="bg1"/>
          </a:solidFill>
          <a:latin typeface="+mj-ea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9pPr>
    </p:titleStyle>
    <p:bodyStyle>
      <a:lvl1pPr marL="243205" indent="-243205" algn="l" rtl="0" eaLnBrk="0" fontAlgn="base" hangingPunct="0">
        <a:spcBef>
          <a:spcPts val="0"/>
        </a:spcBef>
        <a:spcAft>
          <a:spcPct val="0"/>
        </a:spcAft>
        <a:buSzPct val="75000"/>
        <a:buFont typeface="Wingdings" pitchFamily="2" charset="2"/>
        <a:buChar char="l"/>
        <a:defRPr sz="2400"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1pPr>
      <a:lvl2pPr marL="742950" indent="-285750" algn="l" rtl="0" eaLnBrk="0" fontAlgn="base" hangingPunct="0">
        <a:spcBef>
          <a:spcPts val="0"/>
        </a:spcBef>
        <a:spcAft>
          <a:spcPct val="0"/>
        </a:spcAft>
        <a:buSzPct val="75000"/>
        <a:buFont typeface="Wingdings" pitchFamily="2" charset="2"/>
        <a:buChar char="l"/>
        <a:defRPr sz="2000"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2pPr>
      <a:lvl3pPr marL="1143000" indent="-228600" algn="l" rtl="0" eaLnBrk="0" fontAlgn="base" hangingPunct="0">
        <a:spcBef>
          <a:spcPts val="0"/>
        </a:spcBef>
        <a:spcAft>
          <a:spcPct val="0"/>
        </a:spcAft>
        <a:buSzPct val="75000"/>
        <a:buFont typeface="Wingdings" pitchFamily="2" charset="2"/>
        <a:buChar char="l"/>
        <a:defRPr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3pPr>
      <a:lvl4pPr marL="1600200" indent="-228600" algn="l" rtl="0" eaLnBrk="0" fontAlgn="base" hangingPunct="0">
        <a:spcBef>
          <a:spcPts val="0"/>
        </a:spcBef>
        <a:spcAft>
          <a:spcPct val="0"/>
        </a:spcAft>
        <a:buSzPct val="75000"/>
        <a:buFont typeface="Wingdings" pitchFamily="2" charset="2"/>
        <a:buChar char="l"/>
        <a:defRPr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4pPr>
      <a:lvl5pPr marL="2057400" indent="-228600" algn="l" rtl="0" eaLnBrk="0" fontAlgn="base" hangingPunct="0">
        <a:spcBef>
          <a:spcPts val="0"/>
        </a:spcBef>
        <a:spcAft>
          <a:spcPct val="0"/>
        </a:spcAft>
        <a:buSzPct val="75000"/>
        <a:buFont typeface="Wingdings" pitchFamily="2" charset="2"/>
        <a:buChar char="l"/>
        <a:defRPr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0290" y="610235"/>
            <a:ext cx="9144000" cy="1005205"/>
          </a:xfrm>
        </p:spPr>
        <p:txBody>
          <a:bodyPr/>
          <a:p>
            <a:r>
              <a:rPr lang="zh-CN" altLang="en-US"/>
              <a:t>递归函数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7380" y="4404995"/>
            <a:ext cx="11135995" cy="2135505"/>
          </a:xfrm>
        </p:spPr>
        <p:txBody>
          <a:bodyPr>
            <a:normAutofit lnSpcReduction="10000"/>
          </a:bodyPr>
          <a:p>
            <a:pPr algn="l"/>
            <a:r>
              <a:rPr lang="zh-CN" altLang="en-US"/>
              <a:t>递归函数：</a:t>
            </a:r>
            <a:r>
              <a:rPr lang="zh-CN" altLang="en-US">
                <a:sym typeface="+mn-ea"/>
              </a:rPr>
              <a:t>调用自身的函数。</a:t>
            </a:r>
            <a:r>
              <a:rPr lang="zh-CN" altLang="en-US"/>
              <a:t>在函数体内部直接或间接地自己调用自己。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兔子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第一个月   </a:t>
            </a:r>
            <a:r>
              <a:rPr lang="en-US" altLang="zh-CN"/>
              <a:t>1</a:t>
            </a:r>
            <a:r>
              <a:rPr lang="zh-CN" altLang="en-US"/>
              <a:t>对      </a:t>
            </a:r>
            <a:r>
              <a:rPr lang="en-US" altLang="zh-CN"/>
              <a:t>1</a:t>
            </a:r>
            <a:endParaRPr lang="en-US" altLang="zh-CN"/>
          </a:p>
          <a:p>
            <a:r>
              <a:rPr lang="zh-CN" altLang="en-US"/>
              <a:t>第二个月   </a:t>
            </a:r>
            <a:r>
              <a:rPr lang="en-US" altLang="zh-CN"/>
              <a:t>1</a:t>
            </a:r>
            <a:r>
              <a:rPr lang="zh-CN" altLang="en-US"/>
              <a:t>对      </a:t>
            </a:r>
            <a:r>
              <a:rPr lang="en-US" altLang="zh-CN"/>
              <a:t>1</a:t>
            </a:r>
            <a:endParaRPr lang="en-US" altLang="zh-CN"/>
          </a:p>
          <a:p>
            <a:r>
              <a:rPr lang="zh-CN" altLang="en-US"/>
              <a:t>第三个月   </a:t>
            </a:r>
            <a:r>
              <a:rPr lang="en-US"/>
              <a:t>1</a:t>
            </a:r>
            <a:r>
              <a:rPr lang="zh-CN" altLang="en-US"/>
              <a:t>对老兔子</a:t>
            </a:r>
            <a:r>
              <a:rPr lang="en-US" altLang="zh-CN"/>
              <a:t>+1</a:t>
            </a:r>
            <a:r>
              <a:rPr lang="zh-CN" altLang="en-US"/>
              <a:t>对小兔子    </a:t>
            </a:r>
            <a:r>
              <a:rPr lang="en-US" altLang="zh-CN"/>
              <a:t>2</a:t>
            </a:r>
            <a:endParaRPr lang="en-US" altLang="zh-CN"/>
          </a:p>
          <a:p>
            <a:r>
              <a:rPr lang="zh-CN" altLang="en-US"/>
              <a:t>第四个月   </a:t>
            </a:r>
            <a:r>
              <a:rPr lang="en-US" altLang="zh-CN"/>
              <a:t>1</a:t>
            </a:r>
            <a:r>
              <a:rPr lang="zh-CN" altLang="en-US"/>
              <a:t>对老兔子</a:t>
            </a:r>
            <a:r>
              <a:rPr lang="en-US" altLang="zh-CN"/>
              <a:t>+1</a:t>
            </a:r>
            <a:r>
              <a:rPr lang="zh-CN" altLang="en-US"/>
              <a:t>对中兔子</a:t>
            </a:r>
            <a:r>
              <a:rPr lang="en-US" altLang="zh-CN"/>
              <a:t>+1</a:t>
            </a:r>
            <a:r>
              <a:rPr lang="zh-CN" altLang="en-US"/>
              <a:t>对小兔子   </a:t>
            </a:r>
            <a:r>
              <a:rPr lang="en-US" altLang="zh-CN"/>
              <a:t>3</a:t>
            </a:r>
            <a:endParaRPr lang="en-US" altLang="zh-CN"/>
          </a:p>
          <a:p>
            <a:r>
              <a:rPr lang="zh-CN" altLang="en-US"/>
              <a:t>第五个月   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第</a:t>
            </a:r>
            <a:r>
              <a:rPr lang="en-US" altLang="zh-CN"/>
              <a:t>n</a:t>
            </a:r>
            <a:r>
              <a:rPr lang="zh-CN" altLang="en-US"/>
              <a:t>个月   上个月的兔子</a:t>
            </a:r>
            <a:r>
              <a:rPr lang="en-US" altLang="zh-CN"/>
              <a:t>+</a:t>
            </a:r>
            <a:r>
              <a:rPr lang="zh-CN" altLang="en-US"/>
              <a:t>本月刚出生的兔子（</a:t>
            </a:r>
            <a:r>
              <a:rPr lang="en-US" altLang="zh-CN"/>
              <a:t>==</a:t>
            </a:r>
            <a:r>
              <a:rPr lang="zh-CN" altLang="en-US"/>
              <a:t>上上月的兔子数）</a:t>
            </a:r>
            <a:endParaRPr lang="zh-CN" altLang="en-US"/>
          </a:p>
          <a:p>
            <a:r>
              <a:rPr lang="en-US" altLang="zh-CN"/>
              <a:t>f(n)=f(n-1)+f(n-2);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8555" y="666115"/>
            <a:ext cx="6823710" cy="695960"/>
          </a:xfrm>
        </p:spPr>
        <p:txBody>
          <a:bodyPr/>
          <a:p>
            <a:r>
              <a:rPr lang="en-US" altLang="zh-CN"/>
              <a:t>Fibonacci</a:t>
            </a:r>
            <a:r>
              <a:rPr lang="zh-CN" altLang="en-US"/>
              <a:t>数列</a:t>
            </a:r>
            <a:r>
              <a:rPr lang="en-US" altLang="zh-CN"/>
              <a:t>--</a:t>
            </a:r>
            <a:r>
              <a:rPr lang="zh-CN" altLang="en-US"/>
              <a:t>斐波那契数列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斐波那契数列指的是这样一个数列 0, 1, 1, 2, 3, 5, 8, 13, 21, 34, 55, 89, 144, …</a:t>
            </a:r>
            <a:endParaRPr lang="zh-CN" altLang="en-US"/>
          </a:p>
          <a:p>
            <a:r>
              <a:rPr lang="zh-CN" altLang="en-US"/>
              <a:t>特别指出：第0项是0，第1项是第一个1。</a:t>
            </a:r>
            <a:endParaRPr lang="zh-CN" altLang="en-US"/>
          </a:p>
          <a:p>
            <a:r>
              <a:rPr lang="zh-CN" altLang="en-US"/>
              <a:t>这个数列从第二项开始，每一项都等于前两项之和。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en-US" altLang="zh-CN"/>
              <a:t>function fibo(num){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if(num &lt; 0) retrun -1;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else if(num==0) retrun 0;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else if(num==1) retrun 1;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else retrun fibo(num-1)+fibo(num-2);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 sz="3600"/>
              <a:t>有一只青蛙，需要跳上</a:t>
            </a:r>
            <a:r>
              <a:rPr lang="en-US" altLang="zh-CN" sz="3600"/>
              <a:t>100</a:t>
            </a:r>
            <a:r>
              <a:rPr lang="zh-CN" altLang="en-US" sz="3600"/>
              <a:t>级台阶。青蛙每次可以跳一级或者两级台阶。问青蛙有多少种方式可以跳</a:t>
            </a:r>
            <a:r>
              <a:rPr lang="en-US" altLang="zh-CN" sz="3600"/>
              <a:t>100</a:t>
            </a:r>
            <a:r>
              <a:rPr lang="zh-CN" altLang="en-US" sz="3600"/>
              <a:t>级台阶。</a:t>
            </a:r>
            <a:endParaRPr lang="zh-CN" altLang="en-US" sz="3600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递归优缺点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简化程序设计，提高易读性。</a:t>
            </a:r>
            <a:endParaRPr lang="zh-CN" altLang="en-US"/>
          </a:p>
          <a:p>
            <a:r>
              <a:rPr lang="en-US" altLang="zh-CN"/>
              <a:t>2.递归增加了系统开销。 时间上， 执行调用与返回的额外工作要占用CPU时间。空间上，随着每递归一次，栈内存就多占用一截。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中的递归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/>
              <a:t>function fn(num){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if(num&lt;1) return 1;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else return arguments.callee(num-1)*num;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};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var fn=</a:t>
            </a:r>
            <a:r>
              <a:rPr lang="zh-CN" altLang="en-US"/>
              <a:t>（</a:t>
            </a:r>
            <a:r>
              <a:rPr lang="en-US" altLang="zh-CN"/>
              <a:t>function f(num){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if(num&lt;1) return 1;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else return f(num-1)*num;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</a:t>
            </a:r>
            <a:r>
              <a:rPr lang="zh-CN" altLang="en-US"/>
              <a:t>）</a:t>
            </a:r>
            <a:r>
              <a:rPr lang="en-US" altLang="zh-CN"/>
              <a:t>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其他常见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汉诺塔问题。 引入。。。。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树状结构遍历问题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递归构成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需要有相同的处理逻辑。</a:t>
            </a:r>
            <a:endParaRPr lang="zh-CN" altLang="en-US"/>
          </a:p>
          <a:p>
            <a:r>
              <a:rPr lang="en-US" altLang="zh-CN" sz="2400">
                <a:sym typeface="+mn-ea"/>
              </a:rPr>
              <a:t>2.</a:t>
            </a:r>
            <a:r>
              <a:rPr lang="zh-CN" altLang="en-US" sz="2400">
                <a:sym typeface="+mn-ea"/>
              </a:rPr>
              <a:t>递归函数的调用。</a:t>
            </a:r>
            <a:endParaRPr lang="zh-CN" altLang="en-US" sz="2400"/>
          </a:p>
          <a:p>
            <a:pPr lvl="1"/>
            <a:r>
              <a:rPr lang="en-US" altLang="zh-CN" sz="2400">
                <a:sym typeface="+mn-ea"/>
              </a:rPr>
              <a:t>fn(4)---&gt;fn(3);</a:t>
            </a:r>
            <a:endParaRPr lang="zh-CN" altLang="en-US"/>
          </a:p>
          <a:p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需要有函数结束语句。递归出口。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return 1</a:t>
            </a:r>
            <a:r>
              <a:rPr lang="zh-CN" altLang="en-US">
                <a:sym typeface="+mn-ea"/>
              </a:rPr>
              <a:t>；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条件判断。</a:t>
            </a:r>
            <a:endParaRPr lang="zh-CN" altLang="en-US"/>
          </a:p>
          <a:p>
            <a:pPr lvl="1"/>
            <a:r>
              <a:rPr lang="zh-CN" altLang="en-US" sz="2400"/>
              <a:t>选择继续自调用，还是结束语句。</a:t>
            </a:r>
            <a:endParaRPr lang="zh-CN" altLang="en-US" sz="2400"/>
          </a:p>
          <a:p>
            <a:r>
              <a:rPr lang="en-US" altLang="zh-CN"/>
              <a:t>5.</a:t>
            </a:r>
            <a:r>
              <a:rPr lang="zh-CN" altLang="en-US"/>
              <a:t>递归节点需要向结束条件靠近，并最终达到结束条件。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lvl="1"/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递归函数的理解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递归其实就是把问题传递下去、直到找到某个确切的结果后，再一步一步回归初始问题本身的过程。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举例：我想知道同学张三身高，张三不直接告诉我他多高：他说他比张四高</a:t>
            </a:r>
            <a:r>
              <a:rPr lang="en-US" altLang="zh-CN"/>
              <a:t>1cm</a:t>
            </a:r>
            <a:r>
              <a:rPr lang="zh-CN" altLang="en-US"/>
              <a:t>；我只好去问张四多高，张四说：他比张五高</a:t>
            </a:r>
            <a:r>
              <a:rPr lang="en-US" altLang="zh-CN"/>
              <a:t>1cm</a:t>
            </a:r>
            <a:r>
              <a:rPr lang="zh-CN" altLang="en-US"/>
              <a:t>；张五比张六高</a:t>
            </a:r>
            <a:r>
              <a:rPr lang="en-US" altLang="zh-CN"/>
              <a:t>1cm</a:t>
            </a:r>
            <a:r>
              <a:rPr lang="zh-CN" altLang="en-US"/>
              <a:t>；我一直问下去，张</a:t>
            </a:r>
            <a:r>
              <a:rPr lang="en-US" altLang="zh-CN"/>
              <a:t>7</a:t>
            </a:r>
            <a:r>
              <a:rPr lang="zh-CN" altLang="en-US"/>
              <a:t>，张</a:t>
            </a:r>
            <a:r>
              <a:rPr lang="en-US" altLang="zh-CN"/>
              <a:t>8</a:t>
            </a:r>
            <a:r>
              <a:rPr lang="zh-CN" altLang="en-US"/>
              <a:t>，张</a:t>
            </a:r>
            <a:r>
              <a:rPr lang="en-US" altLang="zh-CN"/>
              <a:t>9</a:t>
            </a:r>
            <a:r>
              <a:rPr lang="zh-CN" altLang="en-US"/>
              <a:t>，张</a:t>
            </a:r>
            <a:r>
              <a:rPr lang="en-US" altLang="zh-CN"/>
              <a:t>10</a:t>
            </a:r>
            <a:r>
              <a:rPr lang="zh-CN" altLang="en-US"/>
              <a:t>，终于知道了张</a:t>
            </a:r>
            <a:r>
              <a:rPr lang="en-US" altLang="zh-CN"/>
              <a:t>10</a:t>
            </a:r>
            <a:r>
              <a:rPr lang="zh-CN" altLang="en-US"/>
              <a:t>，</a:t>
            </a:r>
            <a:r>
              <a:rPr lang="en-US" altLang="zh-CN"/>
              <a:t>170cm</a:t>
            </a:r>
            <a:r>
              <a:rPr lang="zh-CN" altLang="en-US"/>
              <a:t>。这个过程就是把问题传递下去的过程！并找到了一个结果，张十是</a:t>
            </a:r>
            <a:r>
              <a:rPr lang="en-US" altLang="zh-CN"/>
              <a:t>170cm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那么我最初的问题，是想知道张三身高。需要再把问题回归，张十。。。。。。到张三。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en-US" altLang="zh-CN"/>
              <a:t>	    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8555" y="666115"/>
            <a:ext cx="6416040" cy="695960"/>
          </a:xfrm>
        </p:spPr>
        <p:txBody>
          <a:bodyPr/>
          <a:p>
            <a:r>
              <a:rPr lang="zh-CN" altLang="en-US"/>
              <a:t>计算 </a:t>
            </a:r>
            <a:r>
              <a:rPr lang="en-US" altLang="zh-CN"/>
              <a:t>1*2*3*4....*n</a:t>
            </a:r>
            <a:r>
              <a:rPr lang="zh-CN" altLang="en-US"/>
              <a:t>的值？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function  fn(num){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var result=1;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for(var i=1;i&lt;=num;i++)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{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result=result*i;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return result;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7567" y="163507"/>
            <a:ext cx="5376333" cy="696253"/>
          </a:xfrm>
        </p:spPr>
        <p:txBody>
          <a:bodyPr/>
          <a:p>
            <a:r>
              <a:rPr lang="zh-CN" altLang="en-US"/>
              <a:t>递归思路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3585" y="880745"/>
            <a:ext cx="10939780" cy="5789295"/>
          </a:xfrm>
        </p:spPr>
        <p:txBody>
          <a:bodyPr>
            <a:normAutofit fontScale="90000" lnSpcReduction="10000"/>
          </a:bodyPr>
          <a:p>
            <a:r>
              <a:rPr lang="zh-CN" altLang="en-US"/>
              <a:t>对于 </a:t>
            </a:r>
            <a:r>
              <a:rPr lang="en-US" altLang="zh-CN"/>
              <a:t>1*2*3*....*99*100 </a:t>
            </a:r>
            <a:r>
              <a:rPr lang="zh-CN" altLang="en-US"/>
              <a:t>的阶乘计算。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（</a:t>
            </a:r>
            <a:r>
              <a:rPr lang="en-US" altLang="zh-CN"/>
              <a:t>1*2*3*4...*99</a:t>
            </a:r>
            <a:r>
              <a:rPr lang="zh-CN" altLang="en-US"/>
              <a:t>）</a:t>
            </a:r>
            <a:r>
              <a:rPr lang="en-US" altLang="zh-CN"/>
              <a:t>*100</a:t>
            </a:r>
            <a:endParaRPr lang="en-US" altLang="zh-CN"/>
          </a:p>
          <a:p>
            <a:r>
              <a:rPr lang="en-US" altLang="zh-CN"/>
              <a:t>2. ((1*2*3*4...*98)*99)*100</a:t>
            </a:r>
            <a:endParaRPr lang="en-US" altLang="zh-CN"/>
          </a:p>
          <a:p>
            <a:r>
              <a:rPr lang="en-US" altLang="zh-CN"/>
              <a:t>3. (((1*2*3*4...*97)*98)*99)*100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99 ((((((((1)*2)*3)......98*99)*100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1.fn(100)=fn(99)*100;</a:t>
            </a:r>
            <a:endParaRPr lang="en-US" altLang="zh-CN"/>
          </a:p>
          <a:p>
            <a:r>
              <a:rPr lang="en-US" altLang="zh-CN"/>
              <a:t>2.fn(99)=fn(98)*99;</a:t>
            </a:r>
            <a:endParaRPr lang="en-US" altLang="zh-CN"/>
          </a:p>
          <a:p>
            <a:r>
              <a:rPr lang="en-US" altLang="zh-CN"/>
              <a:t>3.fn(98)=fn(97)*98;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99.fn(2)=fn(1)*2;</a:t>
            </a:r>
            <a:endParaRPr lang="en-US" altLang="zh-CN"/>
          </a:p>
          <a:p>
            <a:r>
              <a:rPr lang="en-US" altLang="zh-CN"/>
              <a:t>100.fn(1)=1;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fn(n)=fn(n-1)*n;</a:t>
            </a:r>
            <a:endParaRPr lang="en-US" altLang="zh-CN"/>
          </a:p>
          <a:p>
            <a:r>
              <a:rPr lang="en-US" altLang="zh-CN"/>
              <a:t>fn(1)=1;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递归函数方法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zh-CN"/>
              <a:t>function fn(n){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if(n==1){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   return 1;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					}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else{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		return fn(n-1)*n;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var f5=fn(5);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85404" y="1309152"/>
            <a:ext cx="1422400" cy="52832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716604" y="1309152"/>
            <a:ext cx="1422400" cy="52832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919804" y="902752"/>
            <a:ext cx="1219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fun(</a:t>
            </a:r>
            <a:r>
              <a:rPr lang="en-US" altLang="zh-CN" sz="2400" b="1" smtClean="0">
                <a:solidFill>
                  <a:srgbClr val="FF0000"/>
                </a:solidFill>
              </a:rPr>
              <a:t>5</a:t>
            </a:r>
            <a:r>
              <a:rPr lang="en-US" altLang="zh-CN" sz="2400" smtClean="0"/>
              <a:t>)</a:t>
            </a:r>
            <a:endParaRPr lang="zh-CN" altLang="en-US" sz="2400"/>
          </a:p>
        </p:txBody>
      </p:sp>
      <p:sp>
        <p:nvSpPr>
          <p:cNvPr id="8" name="下箭头 7"/>
          <p:cNvSpPr/>
          <p:nvPr/>
        </p:nvSpPr>
        <p:spPr>
          <a:xfrm>
            <a:off x="1123004" y="1512352"/>
            <a:ext cx="646176" cy="4165600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2748604" y="1309152"/>
            <a:ext cx="1422400" cy="52832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TextBox 9"/>
          <p:cNvSpPr txBox="1"/>
          <p:nvPr/>
        </p:nvSpPr>
        <p:spPr>
          <a:xfrm>
            <a:off x="2850204" y="902752"/>
            <a:ext cx="1219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fun(</a:t>
            </a:r>
            <a:r>
              <a:rPr lang="en-US" altLang="zh-CN" sz="2400" b="1" smtClean="0">
                <a:solidFill>
                  <a:srgbClr val="FF0000"/>
                </a:solidFill>
              </a:rPr>
              <a:t>4</a:t>
            </a:r>
            <a:r>
              <a:rPr lang="en-US" altLang="zh-CN" sz="2400" smtClean="0"/>
              <a:t>)</a:t>
            </a:r>
            <a:endParaRPr lang="zh-CN" altLang="en-US" sz="2400"/>
          </a:p>
        </p:txBody>
      </p:sp>
      <p:sp>
        <p:nvSpPr>
          <p:cNvPr id="11" name="下箭头 10"/>
          <p:cNvSpPr/>
          <p:nvPr/>
        </p:nvSpPr>
        <p:spPr>
          <a:xfrm>
            <a:off x="3155004" y="1512352"/>
            <a:ext cx="646176" cy="4267200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2" name="直接箭头连接符 11"/>
          <p:cNvCxnSpPr>
            <a:endCxn id="33" idx="6"/>
          </p:cNvCxnSpPr>
          <p:nvPr/>
        </p:nvCxnSpPr>
        <p:spPr>
          <a:xfrm rot="10800000">
            <a:off x="2139004" y="6185952"/>
            <a:ext cx="914400" cy="2117"/>
          </a:xfrm>
          <a:prstGeom prst="straightConnector1">
            <a:avLst/>
          </a:prstGeom>
          <a:ln w="38100">
            <a:solidFill>
              <a:srgbClr val="F3111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19805" y="5982752"/>
            <a:ext cx="711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</a:rPr>
              <a:t>5 X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cxnSp>
        <p:nvCxnSpPr>
          <p:cNvPr id="14" name="直接箭头连接符 13"/>
          <p:cNvCxnSpPr>
            <a:stCxn id="34" idx="0"/>
          </p:cNvCxnSpPr>
          <p:nvPr/>
        </p:nvCxnSpPr>
        <p:spPr>
          <a:xfrm rot="5400000" flipH="1" flipV="1">
            <a:off x="2434660" y="2842296"/>
            <a:ext cx="4470400" cy="1607312"/>
          </a:xfrm>
          <a:prstGeom prst="straightConnector1">
            <a:avLst/>
          </a:prstGeom>
          <a:ln w="38100">
            <a:solidFill>
              <a:srgbClr val="F3111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下箭头 14"/>
          <p:cNvSpPr/>
          <p:nvPr/>
        </p:nvSpPr>
        <p:spPr>
          <a:xfrm>
            <a:off x="5491804" y="1512352"/>
            <a:ext cx="646176" cy="4267200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TextBox 15"/>
          <p:cNvSpPr txBox="1"/>
          <p:nvPr/>
        </p:nvSpPr>
        <p:spPr>
          <a:xfrm>
            <a:off x="5187004" y="902752"/>
            <a:ext cx="1219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fun(</a:t>
            </a:r>
            <a:r>
              <a:rPr lang="en-US" altLang="zh-CN" sz="2400" b="1" smtClean="0">
                <a:solidFill>
                  <a:srgbClr val="FF0000"/>
                </a:solidFill>
              </a:rPr>
              <a:t>3</a:t>
            </a:r>
            <a:r>
              <a:rPr lang="en-US" altLang="zh-CN" sz="2400" smtClean="0"/>
              <a:t>)</a:t>
            </a:r>
            <a:endParaRPr lang="zh-CN" altLang="en-US" sz="2400"/>
          </a:p>
        </p:txBody>
      </p:sp>
      <p:sp>
        <p:nvSpPr>
          <p:cNvPr id="17" name="矩形 16"/>
          <p:cNvSpPr/>
          <p:nvPr/>
        </p:nvSpPr>
        <p:spPr>
          <a:xfrm>
            <a:off x="7422204" y="1309152"/>
            <a:ext cx="1422400" cy="52832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8" name="直接箭头连接符 17"/>
          <p:cNvCxnSpPr/>
          <p:nvPr/>
        </p:nvCxnSpPr>
        <p:spPr>
          <a:xfrm rot="5400000" flipH="1" flipV="1">
            <a:off x="4873060" y="2943896"/>
            <a:ext cx="4368800" cy="1505712"/>
          </a:xfrm>
          <a:prstGeom prst="straightConnector1">
            <a:avLst/>
          </a:prstGeom>
          <a:ln w="38100">
            <a:solidFill>
              <a:srgbClr val="F3111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下箭头 18"/>
          <p:cNvSpPr/>
          <p:nvPr/>
        </p:nvSpPr>
        <p:spPr>
          <a:xfrm>
            <a:off x="7828604" y="1613952"/>
            <a:ext cx="646176" cy="4165600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" name="TextBox 19"/>
          <p:cNvSpPr txBox="1"/>
          <p:nvPr/>
        </p:nvSpPr>
        <p:spPr>
          <a:xfrm>
            <a:off x="7523804" y="902752"/>
            <a:ext cx="1219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fun(</a:t>
            </a:r>
            <a:r>
              <a:rPr lang="en-US" altLang="zh-CN" sz="2400" b="1" smtClean="0">
                <a:solidFill>
                  <a:srgbClr val="FF0000"/>
                </a:solidFill>
              </a:rPr>
              <a:t>2</a:t>
            </a:r>
            <a:r>
              <a:rPr lang="en-US" altLang="zh-CN" sz="2400" smtClean="0"/>
              <a:t>)</a:t>
            </a:r>
            <a:endParaRPr lang="zh-CN" altLang="en-US" sz="2400"/>
          </a:p>
        </p:txBody>
      </p:sp>
      <p:sp>
        <p:nvSpPr>
          <p:cNvPr id="21" name="矩形 20"/>
          <p:cNvSpPr/>
          <p:nvPr/>
        </p:nvSpPr>
        <p:spPr>
          <a:xfrm>
            <a:off x="9352604" y="1309152"/>
            <a:ext cx="1422400" cy="52832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2" name="直接箭头连接符 21"/>
          <p:cNvCxnSpPr>
            <a:stCxn id="37" idx="0"/>
          </p:cNvCxnSpPr>
          <p:nvPr/>
        </p:nvCxnSpPr>
        <p:spPr>
          <a:xfrm rot="5400000" flipH="1" flipV="1">
            <a:off x="6905060" y="3045496"/>
            <a:ext cx="4368800" cy="1302512"/>
          </a:xfrm>
          <a:prstGeom prst="straightConnector1">
            <a:avLst/>
          </a:prstGeom>
          <a:ln w="38100">
            <a:solidFill>
              <a:srgbClr val="F3111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下箭头 22"/>
          <p:cNvSpPr/>
          <p:nvPr/>
        </p:nvSpPr>
        <p:spPr>
          <a:xfrm>
            <a:off x="9759004" y="1512352"/>
            <a:ext cx="646176" cy="4267200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4" name="TextBox 23"/>
          <p:cNvSpPr txBox="1"/>
          <p:nvPr/>
        </p:nvSpPr>
        <p:spPr>
          <a:xfrm>
            <a:off x="9454204" y="902752"/>
            <a:ext cx="1219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fun(</a:t>
            </a:r>
            <a:r>
              <a:rPr lang="en-US" altLang="zh-CN" sz="2400" b="1" smtClean="0">
                <a:solidFill>
                  <a:srgbClr val="FF0000"/>
                </a:solidFill>
              </a:rPr>
              <a:t>1</a:t>
            </a:r>
            <a:r>
              <a:rPr lang="en-US" altLang="zh-CN" sz="2400" smtClean="0"/>
              <a:t>)</a:t>
            </a:r>
            <a:endParaRPr lang="zh-CN" altLang="en-US" sz="2400"/>
          </a:p>
        </p:txBody>
      </p:sp>
      <p:sp>
        <p:nvSpPr>
          <p:cNvPr id="25" name="椭圆形标注 24"/>
          <p:cNvSpPr/>
          <p:nvPr/>
        </p:nvSpPr>
        <p:spPr>
          <a:xfrm>
            <a:off x="9962204" y="2563912"/>
            <a:ext cx="2133600" cy="1422400"/>
          </a:xfrm>
          <a:prstGeom prst="wedgeEllipseCallout">
            <a:avLst>
              <a:gd name="adj1" fmla="val -52758"/>
              <a:gd name="adj2" fmla="val 11012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ysClr val="windowText" lastClr="000000"/>
                </a:solidFill>
              </a:rPr>
              <a:t>If ( num == 1)</a:t>
            </a:r>
            <a:endParaRPr lang="en-US" altLang="zh-CN" sz="160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zh-CN" sz="1600" smtClean="0">
                <a:solidFill>
                  <a:sysClr val="windowText" lastClr="000000"/>
                </a:solidFill>
              </a:rPr>
              <a:t>return 1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cxnSp>
        <p:nvCxnSpPr>
          <p:cNvPr id="26" name="直接箭头连接符 25"/>
          <p:cNvCxnSpPr>
            <a:endCxn id="37" idx="6"/>
          </p:cNvCxnSpPr>
          <p:nvPr/>
        </p:nvCxnSpPr>
        <p:spPr>
          <a:xfrm rot="10800000">
            <a:off x="8743004" y="6185952"/>
            <a:ext cx="1219200" cy="2117"/>
          </a:xfrm>
          <a:prstGeom prst="straightConnector1">
            <a:avLst/>
          </a:prstGeom>
          <a:ln w="38100">
            <a:solidFill>
              <a:srgbClr val="F3111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523804" y="5982752"/>
            <a:ext cx="711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000000"/>
                </a:solidFill>
              </a:rPr>
              <a:t>2 X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cxnSp>
        <p:nvCxnSpPr>
          <p:cNvPr id="28" name="直接箭头连接符 27"/>
          <p:cNvCxnSpPr>
            <a:stCxn id="27" idx="1"/>
            <a:endCxn id="36" idx="6"/>
          </p:cNvCxnSpPr>
          <p:nvPr/>
        </p:nvCxnSpPr>
        <p:spPr>
          <a:xfrm flipH="1" flipV="1">
            <a:off x="6508227" y="6186005"/>
            <a:ext cx="1016000" cy="25400"/>
          </a:xfrm>
          <a:prstGeom prst="straightConnector1">
            <a:avLst/>
          </a:prstGeom>
          <a:ln w="38100">
            <a:solidFill>
              <a:srgbClr val="F3111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88604" y="5982752"/>
            <a:ext cx="640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</a:rPr>
              <a:t>3 X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cxnSp>
        <p:nvCxnSpPr>
          <p:cNvPr id="30" name="直接箭头连接符 29"/>
          <p:cNvCxnSpPr>
            <a:endCxn id="34" idx="6"/>
          </p:cNvCxnSpPr>
          <p:nvPr/>
        </p:nvCxnSpPr>
        <p:spPr>
          <a:xfrm rot="10800000">
            <a:off x="4171004" y="6185952"/>
            <a:ext cx="1219200" cy="2117"/>
          </a:xfrm>
          <a:prstGeom prst="straightConnector1">
            <a:avLst/>
          </a:prstGeom>
          <a:ln w="38100">
            <a:solidFill>
              <a:srgbClr val="F3111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51804" y="5982752"/>
            <a:ext cx="640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</a:rPr>
              <a:t>4 X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962204" y="5982752"/>
            <a:ext cx="35242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</a:rPr>
              <a:t>1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529404" y="5881152"/>
            <a:ext cx="609600" cy="609600"/>
          </a:xfrm>
          <a:prstGeom prst="ellipse">
            <a:avLst/>
          </a:prstGeom>
          <a:solidFill>
            <a:srgbClr val="000000">
              <a:alpha val="30196"/>
            </a:srgb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4" name="椭圆 33"/>
          <p:cNvSpPr/>
          <p:nvPr/>
        </p:nvSpPr>
        <p:spPr>
          <a:xfrm>
            <a:off x="3561404" y="5881152"/>
            <a:ext cx="609600" cy="609600"/>
          </a:xfrm>
          <a:prstGeom prst="ellipse">
            <a:avLst/>
          </a:prstGeom>
          <a:solidFill>
            <a:srgbClr val="000000">
              <a:alpha val="30196"/>
            </a:srgb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 </a:t>
            </a:r>
            <a:endParaRPr lang="zh-CN" altLang="en-US" sz="2400"/>
          </a:p>
        </p:txBody>
      </p:sp>
      <p:cxnSp>
        <p:nvCxnSpPr>
          <p:cNvPr id="35" name="直接箭头连接符 34"/>
          <p:cNvCxnSpPr>
            <a:stCxn id="33" idx="0"/>
            <a:endCxn id="10" idx="2"/>
          </p:cNvCxnSpPr>
          <p:nvPr/>
        </p:nvCxnSpPr>
        <p:spPr>
          <a:xfrm flipV="1">
            <a:off x="1834204" y="1359952"/>
            <a:ext cx="1625600" cy="4521200"/>
          </a:xfrm>
          <a:prstGeom prst="straightConnector1">
            <a:avLst/>
          </a:prstGeom>
          <a:ln w="38100">
            <a:solidFill>
              <a:srgbClr val="F3111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898204" y="5881152"/>
            <a:ext cx="609600" cy="609600"/>
          </a:xfrm>
          <a:prstGeom prst="ellipse">
            <a:avLst/>
          </a:prstGeom>
          <a:solidFill>
            <a:srgbClr val="000000">
              <a:alpha val="30196"/>
            </a:srgb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 </a:t>
            </a:r>
            <a:endParaRPr lang="zh-CN" altLang="en-US" sz="2400"/>
          </a:p>
        </p:txBody>
      </p:sp>
      <p:sp>
        <p:nvSpPr>
          <p:cNvPr id="37" name="椭圆 36"/>
          <p:cNvSpPr/>
          <p:nvPr/>
        </p:nvSpPr>
        <p:spPr>
          <a:xfrm>
            <a:off x="8133404" y="5881152"/>
            <a:ext cx="609600" cy="609600"/>
          </a:xfrm>
          <a:prstGeom prst="ellipse">
            <a:avLst/>
          </a:prstGeom>
          <a:solidFill>
            <a:srgbClr val="000000">
              <a:alpha val="30196"/>
            </a:srgb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 </a:t>
            </a:r>
            <a:endParaRPr lang="zh-CN" altLang="en-US" sz="2400"/>
          </a:p>
        </p:txBody>
      </p:sp>
      <p:sp>
        <p:nvSpPr>
          <p:cNvPr id="38" name="TextBox 37"/>
          <p:cNvSpPr txBox="1"/>
          <p:nvPr/>
        </p:nvSpPr>
        <p:spPr>
          <a:xfrm>
            <a:off x="8235004" y="5982752"/>
            <a:ext cx="35242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chemeClr val="bg1"/>
                </a:solidFill>
              </a:rPr>
              <a:t>1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99804" y="5982752"/>
            <a:ext cx="35242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chemeClr val="bg1"/>
                </a:solidFill>
              </a:rPr>
              <a:t>2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63004" y="5998309"/>
            <a:ext cx="35242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chemeClr val="bg1"/>
                </a:solidFill>
              </a:rPr>
              <a:t>6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29404" y="5982752"/>
            <a:ext cx="52197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chemeClr val="bg1"/>
                </a:solidFill>
              </a:rPr>
              <a:t>24</a:t>
            </a:r>
            <a:endParaRPr lang="zh-CN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9" grpId="0" bldLvl="0" animBg="1"/>
      <p:bldP spid="10" grpId="0"/>
      <p:bldP spid="11" grpId="0" bldLvl="0" animBg="1"/>
      <p:bldP spid="15" grpId="0" bldLvl="0" animBg="1"/>
      <p:bldP spid="16" grpId="0"/>
      <p:bldP spid="17" grpId="0" bldLvl="0" animBg="1"/>
      <p:bldP spid="19" grpId="0" bldLvl="0" animBg="1"/>
      <p:bldP spid="20" grpId="0"/>
      <p:bldP spid="21" grpId="0" bldLvl="0" animBg="1"/>
      <p:bldP spid="23" grpId="0" bldLvl="0" animBg="1"/>
      <p:bldP spid="24" grpId="0"/>
      <p:bldP spid="25" grpId="0" bldLvl="0" animBg="1"/>
      <p:bldP spid="27" grpId="0"/>
      <p:bldP spid="29" grpId="0"/>
      <p:bldP spid="31" grpId="0"/>
      <p:bldP spid="32" grpId="0"/>
      <p:bldP spid="34" grpId="0" bldLvl="0" animBg="1"/>
      <p:bldP spid="36" grpId="0" bldLvl="0" animBg="1"/>
      <p:bldP spid="37" grpId="0" bldLvl="0" animBg="1"/>
      <p:bldP spid="38" grpId="0"/>
      <p:bldP spid="39" grpId="0"/>
      <p:bldP spid="40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递归机制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调用自身，相同的处理逻辑。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但是起点或者状态不同。 问的都是年龄（逻辑），问的是不同的人（起点、状态不同）。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独立机制。函数之间需要独立，不能嵌套。导致不能到达出口；</a:t>
            </a:r>
            <a:endParaRPr lang="en-US" altLang="zh-CN"/>
          </a:p>
          <a:p>
            <a:pPr lvl="1"/>
            <a:r>
              <a:rPr lang="zh-CN" altLang="en-US"/>
              <a:t>虽然递归函数执行的代码一样，</a:t>
            </a:r>
            <a:endParaRPr lang="zh-CN" altLang="en-US"/>
          </a:p>
          <a:p>
            <a:pPr lvl="1"/>
            <a:endParaRPr lang="zh-CN" altLang="en-US"/>
          </a:p>
          <a:p>
            <a:endParaRPr lang="zh-CN" altLang="en-US"/>
          </a:p>
          <a:p>
            <a:r>
              <a:rPr lang="zh-CN" altLang="en-US"/>
              <a:t>需要一个出口。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做一个练习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计算 </a:t>
            </a:r>
            <a:r>
              <a:rPr lang="en-US" altLang="zh-CN"/>
              <a:t>1+2+3+4+5+6...+n </a:t>
            </a:r>
            <a:r>
              <a:rPr lang="zh-CN" altLang="en-US"/>
              <a:t>的结果。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兔子题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一般而言，兔子在出生两个月后，就有繁殖能力，一对兔子每个月能生出一对小兔子来。如果所有兔都不死，那么一年以后可以繁殖多少对兔子？</a:t>
            </a:r>
            <a:endParaRPr lang="zh-CN" altLang="en-US"/>
          </a:p>
          <a:p>
            <a:r>
              <a:rPr lang="zh-CN" altLang="en-US"/>
              <a:t>我们不妨拿新出生的一对小兔子分析一下：</a:t>
            </a:r>
            <a:endParaRPr lang="zh-CN" altLang="en-US"/>
          </a:p>
          <a:p>
            <a:r>
              <a:rPr lang="zh-CN" altLang="en-US"/>
              <a:t>第一个月小兔子没有繁殖能力，所以还是一对；</a:t>
            </a:r>
            <a:endParaRPr lang="zh-CN" altLang="en-US"/>
          </a:p>
          <a:p>
            <a:r>
              <a:rPr lang="zh-CN" altLang="en-US"/>
              <a:t>两个月后，生下一对小兔总数共有两对；</a:t>
            </a:r>
            <a:endParaRPr lang="zh-CN" altLang="en-US"/>
          </a:p>
          <a:p>
            <a:r>
              <a:rPr lang="zh-CN" altLang="en-US"/>
              <a:t>三个月以后，老兔子又生下一对，因为小兔子还没有繁殖能力，所以一共是三对；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64*i*3"/>
  <p:tag name="KSO_WM_UNIT_TEMPLATE_CATEGORY" val="custom"/>
  <p:tag name="KSO_WM_UNIT_TEMPLATE_INDEX" val="7"/>
</p:tagLst>
</file>

<file path=ppt/tags/tag10.xml><?xml version="1.0" encoding="utf-8"?>
<p:tagLst xmlns:p="http://schemas.openxmlformats.org/presentationml/2006/main">
  <p:tag name="KSO_WM_TEMPLATE_CATEGORY" val="custom"/>
  <p:tag name="KSO_WM_TEMPLATE_INDEX" val="160007"/>
</p:tagLst>
</file>

<file path=ppt/tags/tag11.xml><?xml version="1.0" encoding="utf-8"?>
<p:tagLst xmlns:p="http://schemas.openxmlformats.org/presentationml/2006/main">
  <p:tag name="KSO_WM_TEMPLATE_CATEGORY" val="custom"/>
  <p:tag name="KSO_WM_TEMPLATE_INDEX" val="160007"/>
</p:tagLst>
</file>

<file path=ppt/tags/tag12.xml><?xml version="1.0" encoding="utf-8"?>
<p:tagLst xmlns:p="http://schemas.openxmlformats.org/presentationml/2006/main">
  <p:tag name="KSO_WM_TEMPLATE_CATEGORY" val="custom"/>
  <p:tag name="KSO_WM_TEMPLATE_INDEX" val="160007"/>
</p:tagLst>
</file>

<file path=ppt/tags/tag13.xml><?xml version="1.0" encoding="utf-8"?>
<p:tagLst xmlns:p="http://schemas.openxmlformats.org/presentationml/2006/main">
  <p:tag name="KSO_WM_TEMPLATE_CATEGORY" val="custom"/>
  <p:tag name="KSO_WM_TEMPLATE_INDEX" val="160007"/>
</p:tagLst>
</file>

<file path=ppt/tags/tag14.xml><?xml version="1.0" encoding="utf-8"?>
<p:tagLst xmlns:p="http://schemas.openxmlformats.org/presentationml/2006/main">
  <p:tag name="KSO_WM_TEMPLATE_CATEGORY" val="custom"/>
  <p:tag name="KSO_WM_TEMPLATE_INDEX" val="160007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64*i*6"/>
  <p:tag name="KSO_WM_UNIT_TEMPLATE_CATEGORY" val="custom"/>
  <p:tag name="KSO_WM_UNIT_TEMPLATE_INDEX" val="7"/>
</p:tagLst>
</file>

<file path=ppt/tags/tag3.xml><?xml version="1.0" encoding="utf-8"?>
<p:tagLst xmlns:p="http://schemas.openxmlformats.org/presentationml/2006/main">
  <p:tag name="KSO_WM_BEAUTIFY_FLAG" val="#wm#"/>
  <p:tag name="KSO_WM_UNIT_TYPE" val="i"/>
  <p:tag name="KSO_WM_UNIT_ID" val="264*i*7"/>
  <p:tag name="KSO_WM_UNIT_TEMPLATE_CATEGORY" val="custom"/>
  <p:tag name="KSO_WM_UNIT_TEMPLATE_INDEX" val="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8*i*0"/>
  <p:tag name="KSO_WM_TEMPLATE_CATEGORY" val="custom"/>
  <p:tag name="KSO_WM_TEMPLATE_INDEX" val="7"/>
</p:tagLst>
</file>

<file path=ppt/tags/tag5.xml><?xml version="1.0" encoding="utf-8"?>
<p:tagLst xmlns:p="http://schemas.openxmlformats.org/presentationml/2006/main">
  <p:tag name="KSO_WM_BEAUTIFY_FLAG" val="#wm#"/>
  <p:tag name="KSO_WM_UNIT_TYPE" val="i"/>
  <p:tag name="KSO_WM_UNIT_ID" val="270*i*3"/>
  <p:tag name="KSO_WM_UNIT_TEMPLATE_CATEGORY" val="custom"/>
  <p:tag name="KSO_WM_UNIT_TEMPLATE_INDEX" val="7"/>
</p:tagLst>
</file>

<file path=ppt/tags/tag6.xml><?xml version="1.0" encoding="utf-8"?>
<p:tagLst xmlns:p="http://schemas.openxmlformats.org/presentationml/2006/main">
  <p:tag name="KSO_WM_TEMPLATE_CATEGORY" val="custom"/>
  <p:tag name="KSO_WM_TEMPLATE_INDEX" val="160007"/>
</p:tagLst>
</file>

<file path=ppt/tags/tag7.xml><?xml version="1.0" encoding="utf-8"?>
<p:tagLst xmlns:p="http://schemas.openxmlformats.org/presentationml/2006/main">
  <p:tag name="KSO_WM_TEMPLATE_CATEGORY" val="custom"/>
  <p:tag name="KSO_WM_TEMPLATE_INDEX" val="160007"/>
</p:tagLst>
</file>

<file path=ppt/tags/tag8.xml><?xml version="1.0" encoding="utf-8"?>
<p:tagLst xmlns:p="http://schemas.openxmlformats.org/presentationml/2006/main">
  <p:tag name="KSO_WM_TEMPLATE_CATEGORY" val="custom"/>
  <p:tag name="KSO_WM_TEMPLATE_INDEX" val="160007"/>
</p:tagLst>
</file>

<file path=ppt/tags/tag9.xml><?xml version="1.0" encoding="utf-8"?>
<p:tagLst xmlns:p="http://schemas.openxmlformats.org/presentationml/2006/main">
  <p:tag name="KSO_WM_TEMPLATE_CATEGORY" val="custom"/>
  <p:tag name="KSO_WM_TEMPLATE_INDEX" val="160007"/>
</p:tagLst>
</file>

<file path=ppt/theme/theme1.xml><?xml version="1.0" encoding="utf-8"?>
<a:theme xmlns:a="http://schemas.openxmlformats.org/drawingml/2006/main" name="2_默认设计模板">
  <a:themeElements>
    <a:clrScheme name="PPT7">
      <a:dk1>
        <a:srgbClr val="CC9900"/>
      </a:dk1>
      <a:lt1>
        <a:srgbClr val="FFFFFF"/>
      </a:lt1>
      <a:dk2>
        <a:srgbClr val="C0C0C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1930</Words>
  <Application>WPS 演示</Application>
  <PresentationFormat>宽屏</PresentationFormat>
  <Paragraphs>206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2_默认设计模板</vt:lpstr>
      <vt:lpstr>递归函数</vt:lpstr>
      <vt:lpstr>递归函数的理解</vt:lpstr>
      <vt:lpstr>计算 1*2*3*4....*n的值？</vt:lpstr>
      <vt:lpstr>递归思路</vt:lpstr>
      <vt:lpstr>递归函数方法</vt:lpstr>
      <vt:lpstr>PowerPoint 演示文稿</vt:lpstr>
      <vt:lpstr>递归机制</vt:lpstr>
      <vt:lpstr>做一个练习</vt:lpstr>
      <vt:lpstr>兔子题</vt:lpstr>
      <vt:lpstr>兔子	</vt:lpstr>
      <vt:lpstr>Fibonacci数列--斐波那契数列</vt:lpstr>
      <vt:lpstr>递归优缺点</vt:lpstr>
      <vt:lpstr>Javascript中的递归</vt:lpstr>
      <vt:lpstr>其他常见</vt:lpstr>
      <vt:lpstr>递归构成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CC</dc:creator>
  <cp:lastModifiedBy>CC</cp:lastModifiedBy>
  <cp:revision>108</cp:revision>
  <dcterms:created xsi:type="dcterms:W3CDTF">2016-03-29T09:41:00Z</dcterms:created>
  <dcterms:modified xsi:type="dcterms:W3CDTF">2016-07-06T06:47:59Z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